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03D8A7-D648-4D61-8C8B-5F70A7B74FD0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F2069C-0247-4A7B-8669-C37630C519D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567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D35234-8C2C-4D56-B5FD-8021D782689B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0EB2A-FCE1-4F81-9F00-3668F896531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94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ADEA53-9CA0-4C81-91D7-168BAA8D100F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254B28-955C-46AD-BDA7-0DA4231D687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3864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065E5F-821E-4CD6-8635-3D066EEAAA42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D20C70-8003-4893-863D-BD65AF67119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2194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ABB2E6-E1CC-4F6C-BBCB-6C0EBCC427BB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F75668-6719-4B6A-874B-4621475C5EA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4221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B3D1B5-E3CA-4409-8117-14785042D7CA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E5DFD1-51E3-437B-B769-1C6EC2D9141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4673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64D885-6BB6-4E41-812C-31D690E139E3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8" name="Symbol zastępczy stopki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593BF8-0FAE-4B78-9D0B-877F487F4B2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42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EC8C73-DD56-49EF-8FA0-2AD52C363455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81AF4D-3881-4C22-A1F1-9604E06BD89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1350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F91EEF-55AD-4BCB-ACB0-6EB0035EECA0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3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1A7BC2-2F6C-4125-97F6-924F8AB332B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255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9B6B8A-215C-45BF-AE50-C9682F3145D8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65FDA8-5476-4669-9BA7-0CBA0FD51A1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60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CA8590-A2A7-4B04-B9F7-852F3A677A20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84CD63-92D6-498E-8CEE-49F68A4D8E4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483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DBCF93D-5DF1-4F1F-90C0-9BBD00709CC0}" type="datetime1">
              <a:rPr lang="pl-PL"/>
              <a:pPr lvl="0"/>
              <a:t>2019-12-17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11EBEB4-2910-4A20-BE24-7EDDFDD5EC9A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pl-PL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pl-PL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a.kozinska@fio.org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685800" y="2708919"/>
            <a:ext cx="7772400" cy="2304260"/>
          </a:xfrm>
        </p:spPr>
        <p:txBody>
          <a:bodyPr/>
          <a:lstStyle/>
          <a:p>
            <a:pPr lvl="0"/>
            <a:r>
              <a:rPr lang="pl-PL" sz="4000" b="1"/>
              <a:t>Jak wykorzystać doświadczenia Gminy Hanna w planowaniu zmian w polityce oświatowej </a:t>
            </a:r>
            <a:r>
              <a:rPr lang="pl-PL" sz="4000"/>
              <a:t/>
            </a:r>
            <a:br>
              <a:rPr lang="pl-PL" sz="4000"/>
            </a:br>
            <a:r>
              <a:rPr lang="pl-PL" sz="4000" b="1"/>
              <a:t>na szczeblu gminnym i krajowym?</a:t>
            </a:r>
            <a:r>
              <a:rPr lang="pl-PL" sz="4000"/>
              <a:t/>
            </a:r>
            <a:br>
              <a:rPr lang="pl-PL" sz="4000"/>
            </a:br>
            <a:endParaRPr lang="pl-PL" sz="4000"/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1"/>
          </p:nvPr>
        </p:nvSpPr>
        <p:spPr>
          <a:xfrm>
            <a:off x="1331640" y="4941170"/>
            <a:ext cx="6400800" cy="1608585"/>
          </a:xfrm>
        </p:spPr>
        <p:txBody>
          <a:bodyPr/>
          <a:lstStyle/>
          <a:p>
            <a:pPr lvl="0"/>
            <a:endParaRPr lang="pl-PL"/>
          </a:p>
          <a:p>
            <a:pPr lvl="0"/>
            <a:r>
              <a:rPr lang="pl-PL"/>
              <a:t>Gmina Hanna 11 grudnia 2019</a:t>
            </a:r>
          </a:p>
        </p:txBody>
      </p:sp>
      <p:pic>
        <p:nvPicPr>
          <p:cNvPr id="4" name="Obraz 3" descr="C:\Users\Alina\Documents\_25 lat Oświaty Niezależnej\nowe logo fio3bi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483766" y="0"/>
            <a:ext cx="3888431" cy="207074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Propozycja działań 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80000"/>
              </a:lnSpc>
              <a:spcBef>
                <a:spcPts val="700"/>
              </a:spcBef>
              <a:buNone/>
            </a:pPr>
            <a:r>
              <a:rPr lang="pl-PL" sz="3000">
                <a:solidFill>
                  <a:srgbClr val="7030A0"/>
                </a:solidFill>
              </a:rPr>
              <a:t>FIO - prowadzenie procesu w Gminie X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/>
              <a:t>ok. 8 tyś mieszkańców - 7 szkół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/>
              <a:t>2019 – subwencja 6 mln + </a:t>
            </a:r>
            <a:r>
              <a:rPr lang="pl-PL" sz="3000">
                <a:solidFill>
                  <a:srgbClr val="FF0000"/>
                </a:solidFill>
              </a:rPr>
              <a:t>5 mln </a:t>
            </a:r>
            <a:r>
              <a:rPr lang="pl-PL" sz="3000"/>
              <a:t>Gmina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/>
              <a:t>2020 – subwencja 7 mln + </a:t>
            </a:r>
            <a:r>
              <a:rPr lang="pl-PL" sz="3000">
                <a:solidFill>
                  <a:srgbClr val="FF0000"/>
                </a:solidFill>
              </a:rPr>
              <a:t>8 mln </a:t>
            </a:r>
            <a:r>
              <a:rPr lang="pl-PL" sz="3000"/>
              <a:t>Gmina</a:t>
            </a:r>
          </a:p>
          <a:p>
            <a:pPr lvl="0">
              <a:lnSpc>
                <a:spcPct val="80000"/>
              </a:lnSpc>
              <a:spcBef>
                <a:spcPts val="1100"/>
              </a:spcBef>
            </a:pPr>
            <a:r>
              <a:rPr lang="pl-PL" sz="3000"/>
              <a:t>Liczmy pieniądze   </a:t>
            </a:r>
            <a:r>
              <a:rPr lang="pl-PL" sz="4400">
                <a:solidFill>
                  <a:srgbClr val="FF0000"/>
                </a:solidFill>
              </a:rPr>
              <a:t>8 – 5 = 3 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>
                <a:solidFill>
                  <a:srgbClr val="00B050"/>
                </a:solidFill>
              </a:rPr>
              <a:t>3 miliony = 1 elektrownia OZE = 300 tyś. zysku/rok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/>
              <a:t>Cel – referendum o przekazanie wszystkich szkół w Gminie X </a:t>
            </a:r>
            <a:r>
              <a:rPr lang="pl-PL" sz="3000">
                <a:solidFill>
                  <a:srgbClr val="FF0000"/>
                </a:solidFill>
              </a:rPr>
              <a:t>= nauczyciel liderem zmian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4000"/>
              <a:t>Propozycja działań - </a:t>
            </a:r>
            <a:r>
              <a:rPr lang="pl-PL" sz="4000">
                <a:solidFill>
                  <a:srgbClr val="FF0000"/>
                </a:solidFill>
              </a:rPr>
              <a:t>prawo i pieniądze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700"/>
              </a:spcBef>
            </a:pPr>
            <a:r>
              <a:rPr lang="pl-PL" sz="3000">
                <a:latin typeface="Arial Black" pitchFamily="34"/>
              </a:rPr>
              <a:t>Polska Edukacja 2035 - </a:t>
            </a:r>
            <a:r>
              <a:rPr lang="pl-PL" sz="3000"/>
              <a:t>subwencja oświatowa na przedszkolaki 3-5 </a:t>
            </a:r>
          </a:p>
          <a:p>
            <a:pPr lvl="0">
              <a:spcBef>
                <a:spcPts val="700"/>
              </a:spcBef>
            </a:pPr>
            <a:r>
              <a:rPr lang="pl-PL" sz="3000"/>
              <a:t>Ustawa o gminach pilotażowych – referendum o przekazanie szkół stowarzyszeniom i wprowadzenie układu zbiorowego w wynagrodzeniach nauczycieli (gminna rada oświatowa = forum debaty)</a:t>
            </a:r>
          </a:p>
          <a:p>
            <a:pPr lvl="0">
              <a:spcBef>
                <a:spcPts val="700"/>
              </a:spcBef>
            </a:pPr>
            <a:r>
              <a:rPr lang="pl-PL" sz="3000"/>
              <a:t>Fundusz Inicjatyw Edukacyjnych – biznes (drogi Patch, oczyszczalnie ścieków REWOŚ, elektrownie OZE, inne…)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Propozycje działań – pieniądze 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Gra edukacyjna – Jak chodzą pieniądze na oświatę w mojej Gminie?</a:t>
            </a:r>
          </a:p>
          <a:p>
            <a:pPr lvl="0"/>
            <a:r>
              <a:rPr lang="pl-PL"/>
              <a:t>Całkowity koszt – 20 tyś. złotych</a:t>
            </a:r>
          </a:p>
          <a:p>
            <a:pPr lvl="0"/>
            <a:r>
              <a:rPr lang="pl-PL"/>
              <a:t>Zapraszamy do udziału w sfinansowaniu wytworzenia gry edukacyjnej</a:t>
            </a:r>
          </a:p>
          <a:p>
            <a:pPr lvl="0"/>
            <a:r>
              <a:rPr lang="pl-PL"/>
              <a:t>Oferujemy wsparcie w prowadzeniu procesu przygotowania do reorganizacji oświaty w gminie z wykorzystaniem tej gry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210144"/>
          </a:xfrm>
        </p:spPr>
        <p:txBody>
          <a:bodyPr/>
          <a:lstStyle/>
          <a:p>
            <a:pPr lvl="0"/>
            <a:r>
              <a:rPr lang="pl-PL"/>
              <a:t>.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2636910"/>
            <a:ext cx="8229600" cy="3489249"/>
          </a:xfrm>
        </p:spPr>
        <p:txBody>
          <a:bodyPr/>
          <a:lstStyle/>
          <a:p>
            <a:pPr marL="0" lvl="0" indent="0">
              <a:buNone/>
            </a:pPr>
            <a:endParaRPr lang="pl-PL"/>
          </a:p>
          <a:p>
            <a:pPr marL="0" lvl="0" indent="0" algn="ctr">
              <a:buNone/>
            </a:pPr>
            <a:r>
              <a:rPr lang="pl-PL"/>
              <a:t>dziękuję za uwagę, </a:t>
            </a:r>
          </a:p>
          <a:p>
            <a:pPr marL="0" lvl="0" indent="0" algn="ctr">
              <a:buNone/>
            </a:pPr>
            <a:r>
              <a:rPr lang="pl-PL"/>
              <a:t>Alina Kozińska-Bałdyga</a:t>
            </a:r>
          </a:p>
          <a:p>
            <a:pPr marL="0" lvl="0" indent="0" algn="ctr">
              <a:buNone/>
            </a:pPr>
            <a:r>
              <a:rPr lang="pl-PL"/>
              <a:t>Federacja Inicjatyw Oświatowych</a:t>
            </a:r>
          </a:p>
          <a:p>
            <a:pPr marL="0" lvl="0" indent="0" algn="ctr">
              <a:buNone/>
            </a:pPr>
            <a:r>
              <a:rPr lang="pl-PL">
                <a:hlinkClick r:id="rId2"/>
              </a:rPr>
              <a:t>a.kozinska@fio.org.pl</a:t>
            </a:r>
            <a:r>
              <a:rPr lang="pl-PL"/>
              <a:t>, kom. 600 411 349</a:t>
            </a:r>
          </a:p>
        </p:txBody>
      </p:sp>
      <p:pic>
        <p:nvPicPr>
          <p:cNvPr id="4" name="Obraz 3" descr="C:\Users\Alina\Documents\_25 lat Oświaty Niezależnej\nowe logo fio3big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483766" y="620685"/>
            <a:ext cx="3888431" cy="207074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3200"/>
              <a:t>O czym będę mówiła?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1916829"/>
            <a:ext cx="8229600" cy="4209330"/>
          </a:xfrm>
        </p:spPr>
        <p:txBody>
          <a:bodyPr/>
          <a:lstStyle/>
          <a:p>
            <a:pPr lvl="0"/>
            <a:r>
              <a:rPr lang="pl-PL">
                <a:latin typeface="Arial Black" pitchFamily="34"/>
              </a:rPr>
              <a:t>Polska Edukacja 2035</a:t>
            </a:r>
          </a:p>
          <a:p>
            <a:pPr lvl="0"/>
            <a:r>
              <a:rPr lang="pl-PL"/>
              <a:t>Latająca Konferencja w Ambasadzie Holandii</a:t>
            </a:r>
          </a:p>
          <a:p>
            <a:pPr lvl="0"/>
            <a:r>
              <a:rPr lang="pl-PL"/>
              <a:t>Doświadczenia Hanny - organy prowadzące szkoły i przedszkola</a:t>
            </a:r>
          </a:p>
          <a:p>
            <a:pPr lvl="0"/>
            <a:r>
              <a:rPr lang="pl-PL"/>
              <a:t>Model FIO </a:t>
            </a:r>
          </a:p>
          <a:p>
            <a:pPr lvl="0"/>
            <a:r>
              <a:rPr lang="pl-PL"/>
              <a:t>Propozycje działań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457200" y="980730"/>
            <a:ext cx="8229600" cy="436909"/>
          </a:xfrm>
        </p:spPr>
        <p:txBody>
          <a:bodyPr/>
          <a:lstStyle/>
          <a:p>
            <a:pPr lvl="0"/>
            <a:r>
              <a:rPr lang="pl-PL" sz="4000">
                <a:latin typeface="Arial Black" pitchFamily="34"/>
              </a:rPr>
              <a:t>Polska Edukacja 2035</a:t>
            </a:r>
            <a:br>
              <a:rPr lang="pl-PL" sz="4000">
                <a:latin typeface="Arial Black" pitchFamily="34"/>
              </a:rPr>
            </a:br>
            <a:endParaRPr lang="pl-PL" sz="4000"/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23523" y="1600200"/>
            <a:ext cx="8568952" cy="4525959"/>
          </a:xfrm>
        </p:spPr>
        <p:txBody>
          <a:bodyPr/>
          <a:lstStyle/>
          <a:p>
            <a:pPr lvl="0"/>
            <a:r>
              <a:rPr lang="pl-PL"/>
              <a:t>11 kwietnia – korporacje samorządowe zapraszają do współpracy organizacje pozarządowe w przygotowaniu strategii </a:t>
            </a:r>
            <a:r>
              <a:rPr lang="pl-PL" sz="2600">
                <a:latin typeface="Arial Black" pitchFamily="34"/>
              </a:rPr>
              <a:t>PE2035</a:t>
            </a:r>
            <a:r>
              <a:rPr lang="pl-PL"/>
              <a:t> </a:t>
            </a:r>
            <a:r>
              <a:rPr lang="pl-PL">
                <a:solidFill>
                  <a:srgbClr val="FF0000"/>
                </a:solidFill>
              </a:rPr>
              <a:t>- jaka oświata za 15 lat?</a:t>
            </a:r>
          </a:p>
          <a:p>
            <a:pPr lvl="0"/>
            <a:r>
              <a:rPr lang="pl-PL"/>
              <a:t>ZGWRP + FIO = </a:t>
            </a:r>
            <a:r>
              <a:rPr lang="pl-PL">
                <a:solidFill>
                  <a:srgbClr val="FF0000"/>
                </a:solidFill>
              </a:rPr>
              <a:t>organizacja systemu oświaty</a:t>
            </a:r>
          </a:p>
          <a:p>
            <a:pPr lvl="0"/>
            <a:endParaRPr lang="pl-PL"/>
          </a:p>
          <a:p>
            <a:pPr marL="0" lvl="0" indent="0">
              <a:buNone/>
            </a:pPr>
            <a:r>
              <a:rPr lang="pl-PL"/>
              <a:t>	         Latające Konferencje w ambasadach 	   	         zbieranie doświadczeń zagranicznych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7586" y="4437107"/>
            <a:ext cx="971851" cy="145338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251524" y="332658"/>
            <a:ext cx="8640961" cy="1084981"/>
          </a:xfrm>
        </p:spPr>
        <p:txBody>
          <a:bodyPr anchorCtr="0"/>
          <a:lstStyle/>
          <a:p>
            <a:pPr lvl="0" algn="l"/>
            <a:r>
              <a:rPr lang="pl-PL" sz="3200"/>
              <a:t/>
            </a:r>
            <a:br>
              <a:rPr lang="pl-PL" sz="3200"/>
            </a:br>
            <a:r>
              <a:rPr lang="pl-PL" sz="3200"/>
              <a:t>	   Doświadczenia Holandii  </a:t>
            </a:r>
            <a:br>
              <a:rPr lang="pl-PL" sz="3200"/>
            </a:br>
            <a:r>
              <a:rPr lang="pl-PL" sz="3200"/>
              <a:t>      </a:t>
            </a:r>
            <a:endParaRPr lang="pl-PL" sz="4000"/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1484784"/>
            <a:ext cx="8229600" cy="4641375"/>
          </a:xfrm>
        </p:spPr>
        <p:txBody>
          <a:bodyPr/>
          <a:lstStyle/>
          <a:p>
            <a:pPr lvl="0">
              <a:spcBef>
                <a:spcPts val="700"/>
              </a:spcBef>
            </a:pPr>
            <a:r>
              <a:rPr lang="pl-PL" sz="2800">
                <a:solidFill>
                  <a:srgbClr val="FF0000"/>
                </a:solidFill>
              </a:rPr>
              <a:t>~ 100 lat PROCESU</a:t>
            </a:r>
            <a:r>
              <a:rPr lang="pl-PL" sz="2800"/>
              <a:t/>
            </a:r>
            <a:br>
              <a:rPr lang="pl-PL" sz="2800"/>
            </a:br>
            <a:r>
              <a:rPr lang="pl-PL" sz="2800"/>
              <a:t>Początek XX wieku – kryzys w oświacie = partie polityczne wykorzystują oświatę do walki o władzę</a:t>
            </a:r>
          </a:p>
          <a:p>
            <a:pPr lvl="0">
              <a:spcBef>
                <a:spcPts val="700"/>
              </a:spcBef>
            </a:pPr>
            <a:r>
              <a:rPr lang="pl-PL" sz="2800"/>
              <a:t> 1920 – decyzja – potrzebna </a:t>
            </a:r>
            <a:r>
              <a:rPr lang="pl-PL" sz="2800">
                <a:solidFill>
                  <a:srgbClr val="FF0000"/>
                </a:solidFill>
              </a:rPr>
              <a:t>AUTONOMIA</a:t>
            </a:r>
            <a:r>
              <a:rPr lang="pl-PL" sz="2800"/>
              <a:t> szkół. Proces przekazywania organizacjom pozarządowym rodziców. </a:t>
            </a:r>
            <a:r>
              <a:rPr lang="pl-PL" sz="2800">
                <a:solidFill>
                  <a:srgbClr val="FF0000"/>
                </a:solidFill>
              </a:rPr>
              <a:t>RÓWNE FINANSOWANIE</a:t>
            </a:r>
            <a:endParaRPr lang="pl-PL" sz="2800"/>
          </a:p>
          <a:p>
            <a:pPr lvl="0">
              <a:spcBef>
                <a:spcPts val="700"/>
              </a:spcBef>
            </a:pPr>
            <a:r>
              <a:rPr lang="pl-PL" sz="2800"/>
              <a:t>1994 – 70% szkół jest prowadzonych przez NGO = lepsza jakość oświaty</a:t>
            </a:r>
          </a:p>
          <a:p>
            <a:pPr lvl="0">
              <a:spcBef>
                <a:spcPts val="700"/>
              </a:spcBef>
            </a:pPr>
            <a:r>
              <a:rPr lang="pl-PL" sz="2800"/>
              <a:t>Początek XXI wiek – wszystkie szkoły w Holandii są prowadzone przez organizacje pozarządowe </a:t>
            </a:r>
          </a:p>
        </p:txBody>
      </p:sp>
      <p:pic>
        <p:nvPicPr>
          <p:cNvPr id="4" name="Obraz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00188" y="188640"/>
            <a:ext cx="2520278" cy="122413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Hanna – różne organy prowadzące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23523" y="1600200"/>
            <a:ext cx="8568952" cy="4525959"/>
          </a:xfrm>
        </p:spPr>
        <p:txBody>
          <a:bodyPr/>
          <a:lstStyle/>
          <a:p>
            <a:pPr marL="0" lvl="0" indent="0">
              <a:buNone/>
            </a:pPr>
            <a:r>
              <a:rPr lang="pl-PL"/>
              <a:t>szkoły: </a:t>
            </a:r>
          </a:p>
          <a:p>
            <a:pPr lvl="0"/>
            <a:r>
              <a:rPr lang="pl-PL"/>
              <a:t>SP Zaświatycze - </a:t>
            </a:r>
            <a:r>
              <a:rPr lang="pl-PL">
                <a:solidFill>
                  <a:srgbClr val="00B050"/>
                </a:solidFill>
              </a:rPr>
              <a:t>Stowarzyszenie EDUKATOR/ </a:t>
            </a:r>
            <a:r>
              <a:rPr lang="pl-PL">
                <a:solidFill>
                  <a:srgbClr val="FF0000"/>
                </a:solidFill>
              </a:rPr>
              <a:t>Oddział terenowy</a:t>
            </a:r>
          </a:p>
          <a:p>
            <a:pPr lvl="0">
              <a:spcBef>
                <a:spcPts val="600"/>
              </a:spcBef>
            </a:pPr>
            <a:r>
              <a:rPr lang="pl-PL" sz="2400" i="1"/>
              <a:t>SP Dańce - </a:t>
            </a:r>
            <a:r>
              <a:rPr lang="pl-PL" sz="2400" i="1">
                <a:solidFill>
                  <a:srgbClr val="FFC000"/>
                </a:solidFill>
              </a:rPr>
              <a:t>Stowarzyszenie EDUKATOR</a:t>
            </a:r>
          </a:p>
          <a:p>
            <a:pPr lvl="0"/>
            <a:r>
              <a:rPr lang="pl-PL"/>
              <a:t>SP Holeszów – </a:t>
            </a:r>
            <a:r>
              <a:rPr lang="pl-PL">
                <a:solidFill>
                  <a:srgbClr val="FFC000"/>
                </a:solidFill>
              </a:rPr>
              <a:t>Fundacja Św. Teresy </a:t>
            </a:r>
            <a:r>
              <a:rPr lang="pl-PL" sz="2000">
                <a:solidFill>
                  <a:srgbClr val="0070C0"/>
                </a:solidFill>
              </a:rPr>
              <a:t>+ stowarzyszenie wsi</a:t>
            </a:r>
          </a:p>
          <a:p>
            <a:pPr lvl="0"/>
            <a:r>
              <a:rPr lang="pl-PL"/>
              <a:t>SP Dołhobrody – </a:t>
            </a:r>
            <a:r>
              <a:rPr lang="pl-PL">
                <a:solidFill>
                  <a:srgbClr val="00B050"/>
                </a:solidFill>
              </a:rPr>
              <a:t>Stowarzyszenie Iskierka Nadziei</a:t>
            </a:r>
          </a:p>
          <a:p>
            <a:pPr lvl="0"/>
            <a:r>
              <a:rPr lang="pl-PL"/>
              <a:t>SP Hanna – </a:t>
            </a:r>
            <a:r>
              <a:rPr lang="pl-PL">
                <a:solidFill>
                  <a:srgbClr val="FFC000"/>
                </a:solidFill>
              </a:rPr>
              <a:t>Fundacja Akademia Umiejętności</a:t>
            </a:r>
          </a:p>
          <a:p>
            <a:pPr lvl="0"/>
            <a:r>
              <a:rPr lang="pl-PL" strike="sngStrike"/>
              <a:t>Osoba fizyczna, inna osoba prawna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Różne organy prowadzące 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pl-PL"/>
              <a:t>organizacje non-profit i for-profit</a:t>
            </a:r>
          </a:p>
          <a:p>
            <a:pPr lvl="0">
              <a:lnSpc>
                <a:spcPct val="90000"/>
              </a:lnSpc>
            </a:pPr>
            <a:r>
              <a:rPr lang="pl-PL"/>
              <a:t>wiejskie - gminne - </a:t>
            </a:r>
            <a:r>
              <a:rPr lang="pl-PL">
                <a:solidFill>
                  <a:srgbClr val="FFC000"/>
                </a:solidFill>
              </a:rPr>
              <a:t>zewnętrzne</a:t>
            </a:r>
          </a:p>
          <a:p>
            <a:pPr lvl="0">
              <a:lnSpc>
                <a:spcPct val="90000"/>
              </a:lnSpc>
            </a:pPr>
            <a:r>
              <a:rPr lang="pl-PL"/>
              <a:t>stowarzyszenie - fundacja</a:t>
            </a:r>
          </a:p>
          <a:p>
            <a:pPr lvl="0">
              <a:lnSpc>
                <a:spcPct val="90000"/>
              </a:lnSpc>
            </a:pPr>
            <a:r>
              <a:rPr lang="pl-PL"/>
              <a:t>osobowość prawna – </a:t>
            </a:r>
            <a:r>
              <a:rPr lang="pl-PL">
                <a:solidFill>
                  <a:srgbClr val="FF0000"/>
                </a:solidFill>
              </a:rPr>
              <a:t>własność</a:t>
            </a:r>
          </a:p>
          <a:p>
            <a:pPr lvl="0">
              <a:lnSpc>
                <a:spcPct val="90000"/>
              </a:lnSpc>
            </a:pPr>
            <a:r>
              <a:rPr lang="pl-PL"/>
              <a:t>system wsparcia dla organów prowadzących –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/>
              <a:t>federacje regionalne i </a:t>
            </a:r>
            <a:r>
              <a:rPr lang="pl-PL">
                <a:solidFill>
                  <a:srgbClr val="7030A0"/>
                </a:solidFill>
              </a:rPr>
              <a:t>Federacja Inicjatyw Oświatowych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>
                <a:solidFill>
                  <a:srgbClr val="7030A0"/>
                </a:solidFill>
              </a:rPr>
              <a:t>Propozycja FIO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pl-PL" sz="2700" b="1">
                <a:solidFill>
                  <a:srgbClr val="FF0000"/>
                </a:solidFill>
              </a:rPr>
              <a:t>Endogenny rozwój wsi polską racją stanu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pl-PL" sz="2700" b="1">
                <a:solidFill>
                  <a:srgbClr val="FF0000"/>
                </a:solidFill>
              </a:rPr>
              <a:t>Nauczyciel liderem zmiany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pl-PL" sz="2700"/>
              <a:t>Samorządy + organizacje pozarządowe = fundament demokratycznego, </a:t>
            </a:r>
            <a:r>
              <a:rPr lang="pl-PL" sz="2700" b="1"/>
              <a:t>sprawnego   państwa. </a:t>
            </a:r>
            <a:r>
              <a:rPr lang="pl-PL" sz="2700">
                <a:solidFill>
                  <a:srgbClr val="FF0000"/>
                </a:solidFill>
              </a:rPr>
              <a:t>Współpraca i wzajemne wsparcie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pl-PL" sz="2700"/>
              <a:t>Stowarzyszenie – instytucja ucząca demokracji, odpowiedzialności obywatelskiej i </a:t>
            </a:r>
            <a:r>
              <a:rPr lang="pl-PL" sz="2700">
                <a:solidFill>
                  <a:srgbClr val="FF0000"/>
                </a:solidFill>
              </a:rPr>
              <a:t>liczenia pieniędzy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pl-PL" sz="2700"/>
              <a:t>Zachowanie małych szkół, zakładanie małych przedszkoli – prowadzone przez stowarzyszenia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pl-PL" sz="2700"/>
              <a:t>Prowadzenie </a:t>
            </a:r>
            <a:r>
              <a:rPr lang="pl-PL" sz="2700">
                <a:solidFill>
                  <a:srgbClr val="FF0000"/>
                </a:solidFill>
              </a:rPr>
              <a:t>PROCESU</a:t>
            </a:r>
            <a:r>
              <a:rPr lang="pl-PL" sz="2700"/>
              <a:t> zmiany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179515" y="274640"/>
            <a:ext cx="8784979" cy="1143000"/>
          </a:xfrm>
        </p:spPr>
        <p:txBody>
          <a:bodyPr/>
          <a:lstStyle/>
          <a:p>
            <a:pPr lvl="0"/>
            <a:r>
              <a:rPr lang="pl-PL" sz="3600">
                <a:solidFill>
                  <a:srgbClr val="7030A0"/>
                </a:solidFill>
              </a:rPr>
              <a:t>Propozycja FIO na 15 lat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>
                <a:solidFill>
                  <a:srgbClr val="FF0000"/>
                </a:solidFill>
              </a:rPr>
              <a:t>Stowarzyszenia</a:t>
            </a:r>
            <a:r>
              <a:rPr lang="pl-PL" sz="3000"/>
              <a:t>: wspierające szkoły i przedszkola samorządowe lub je prowadzące 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/>
              <a:t>Koła Gospodyń Wiejskich </a:t>
            </a:r>
            <a:r>
              <a:rPr lang="pl-PL" sz="1400"/>
              <a:t>+ elektrownia OZE </a:t>
            </a:r>
            <a:r>
              <a:rPr lang="pl-PL" sz="3000"/>
              <a:t>zakładające </a:t>
            </a:r>
            <a:r>
              <a:rPr lang="pl-PL" sz="3000">
                <a:solidFill>
                  <a:srgbClr val="FF0000"/>
                </a:solidFill>
              </a:rPr>
              <a:t>małe przedszkola</a:t>
            </a:r>
            <a:r>
              <a:rPr lang="pl-PL" sz="3000"/>
              <a:t> w świetlicach</a:t>
            </a:r>
            <a:endParaRPr lang="pl-PL" sz="2200"/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>
                <a:solidFill>
                  <a:srgbClr val="FF0000"/>
                </a:solidFill>
              </a:rPr>
              <a:t>Gminna rada oświatowa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>
                <a:solidFill>
                  <a:srgbClr val="FF0000"/>
                </a:solidFill>
              </a:rPr>
              <a:t>Elektrownie OZE </a:t>
            </a:r>
            <a:r>
              <a:rPr lang="pl-PL" sz="3000"/>
              <a:t>dofinansowujące szkoły i przedszkola poprzez stowarzyszenia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pl-PL" sz="3000"/>
              <a:t>System wsparcia – m.in. udział w budowaniu </a:t>
            </a:r>
            <a:r>
              <a:rPr lang="pl-PL" sz="3000">
                <a:solidFill>
                  <a:srgbClr val="FF0000"/>
                </a:solidFill>
              </a:rPr>
              <a:t>Funduszu Inicjatyw Edukacyjnych + </a:t>
            </a:r>
            <a:r>
              <a:rPr lang="pl-PL" sz="3000">
                <a:solidFill>
                  <a:srgbClr val="FFC000"/>
                </a:solidFill>
              </a:rPr>
              <a:t>stowarzyszenia i fundacje zewnętrzne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Za 15 lat </a:t>
            </a:r>
            <a:r>
              <a:rPr lang="pl-PL" sz="1800"/>
              <a:t>(proces jak w Holandii)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507284" cy="4525959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pl-PL"/>
              <a:t>35% szkół i przedszkoli wiejskich prowadzonych przez stowarzyszenia wiejskie (SRW) +  </a:t>
            </a:r>
            <a:r>
              <a:rPr lang="pl-PL">
                <a:solidFill>
                  <a:srgbClr val="FFC000"/>
                </a:solidFill>
              </a:rPr>
              <a:t>fundacje i stowarzyszenia spoza gmin </a:t>
            </a:r>
            <a:r>
              <a:rPr lang="pl-PL"/>
              <a:t> + </a:t>
            </a:r>
            <a:r>
              <a:rPr lang="pl-PL">
                <a:solidFill>
                  <a:srgbClr val="7030A0"/>
                </a:solidFill>
              </a:rPr>
              <a:t>FIO</a:t>
            </a:r>
          </a:p>
          <a:p>
            <a:pPr lvl="0">
              <a:lnSpc>
                <a:spcPct val="90000"/>
              </a:lnSpc>
            </a:pPr>
            <a:r>
              <a:rPr lang="pl-PL"/>
              <a:t>50% szkół wspieranych przez stowarzyszenia wsi</a:t>
            </a:r>
          </a:p>
          <a:p>
            <a:pPr lvl="0">
              <a:lnSpc>
                <a:spcPct val="90000"/>
              </a:lnSpc>
            </a:pPr>
            <a:r>
              <a:rPr lang="pl-PL">
                <a:solidFill>
                  <a:srgbClr val="FF0000"/>
                </a:solidFill>
              </a:rPr>
              <a:t>Fundusz Inicjatyw Edukacyjnych </a:t>
            </a:r>
            <a:r>
              <a:rPr lang="pl-PL"/>
              <a:t>zapewnia autonomię oświaty = silne samorządy</a:t>
            </a:r>
          </a:p>
          <a:p>
            <a:pPr lvl="0">
              <a:lnSpc>
                <a:spcPct val="90000"/>
              </a:lnSpc>
            </a:pPr>
            <a:r>
              <a:rPr lang="pl-PL">
                <a:solidFill>
                  <a:srgbClr val="00B050"/>
                </a:solidFill>
              </a:rPr>
              <a:t>Endogenny rozwój: stowarzyszenia, elektrownie OZE, gminne rady oświatowe = silne samorządy </a:t>
            </a:r>
            <a:r>
              <a:rPr lang="pl-PL">
                <a:solidFill>
                  <a:srgbClr val="FF0000"/>
                </a:solidFill>
              </a:rPr>
              <a:t>= sprawne państwo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511</Words>
  <Application>Microsoft Office PowerPoint</Application>
  <PresentationFormat>Panoramiczny</PresentationFormat>
  <Paragraphs>76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Calibri</vt:lpstr>
      <vt:lpstr>Motyw pakietu Office</vt:lpstr>
      <vt:lpstr>Jak wykorzystać doświadczenia Gminy Hanna w planowaniu zmian w polityce oświatowej  na szczeblu gminnym i krajowym? </vt:lpstr>
      <vt:lpstr>O czym będę mówiła?</vt:lpstr>
      <vt:lpstr>Polska Edukacja 2035 </vt:lpstr>
      <vt:lpstr>     Doświadczenia Holandii         </vt:lpstr>
      <vt:lpstr>Hanna – różne organy prowadzące</vt:lpstr>
      <vt:lpstr>Różne organy prowadzące </vt:lpstr>
      <vt:lpstr>Propozycja FIO</vt:lpstr>
      <vt:lpstr>Propozycja FIO na 15 lat</vt:lpstr>
      <vt:lpstr>Za 15 lat (proces jak w Holandii)</vt:lpstr>
      <vt:lpstr>Propozycja działań </vt:lpstr>
      <vt:lpstr>Propozycja działań - prawo i pieniądze</vt:lpstr>
      <vt:lpstr>Propozycje działań – pieniądze </vt:lpstr>
      <vt:lpstr>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wykorzystać doświadczenia Gminy Hanna w planowaniu zmian w polityce oświatowej  na szczeblu gminnym i krajowym?</dc:title>
  <dc:creator>Alina</dc:creator>
  <cp:lastModifiedBy>zgw</cp:lastModifiedBy>
  <cp:revision>27</cp:revision>
  <dcterms:created xsi:type="dcterms:W3CDTF">2019-12-10T16:05:58Z</dcterms:created>
  <dcterms:modified xsi:type="dcterms:W3CDTF">2019-12-17T09:04:56Z</dcterms:modified>
</cp:coreProperties>
</file>