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22" r:id="rId3"/>
    <p:sldId id="375" r:id="rId4"/>
    <p:sldId id="405" r:id="rId5"/>
    <p:sldId id="414" r:id="rId6"/>
    <p:sldId id="386" r:id="rId7"/>
    <p:sldId id="421" r:id="rId8"/>
    <p:sldId id="390" r:id="rId9"/>
    <p:sldId id="415" r:id="rId10"/>
    <p:sldId id="416" r:id="rId11"/>
    <p:sldId id="391" r:id="rId12"/>
    <p:sldId id="418" r:id="rId13"/>
    <p:sldId id="419" r:id="rId14"/>
    <p:sldId id="409" r:id="rId15"/>
    <p:sldId id="423" r:id="rId16"/>
    <p:sldId id="425" r:id="rId17"/>
  </p:sldIdLst>
  <p:sldSz cx="9144000" cy="5143500" type="screen16x9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złowska Dorota" initials="K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AD6"/>
    <a:srgbClr val="008000"/>
    <a:srgbClr val="2B7589"/>
    <a:srgbClr val="EEF4DA"/>
    <a:srgbClr val="C9C39F"/>
    <a:srgbClr val="D3CE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0" autoAdjust="0"/>
    <p:restoredTop sz="96433" autoAdjust="0"/>
  </p:normalViewPr>
  <p:slideViewPr>
    <p:cSldViewPr>
      <p:cViewPr varScale="1">
        <p:scale>
          <a:sx n="98" d="100"/>
          <a:sy n="98" d="100"/>
        </p:scale>
        <p:origin x="4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414" cy="495300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14764" y="1"/>
            <a:ext cx="2919413" cy="495300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97CF54B5-03E4-4E08-A19A-EF18994D57D5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4" cy="495300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14764" y="9371013"/>
            <a:ext cx="2919413" cy="495300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FA0208A7-C21C-4D04-9C77-3404B165A9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37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1" cy="493316"/>
          </a:xfrm>
          <a:prstGeom prst="rect">
            <a:avLst/>
          </a:prstGeom>
        </p:spPr>
        <p:txBody>
          <a:bodyPr vert="horz" lIns="90737" tIns="45369" rIns="90737" bIns="4536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6" y="2"/>
            <a:ext cx="2918831" cy="493316"/>
          </a:xfrm>
          <a:prstGeom prst="rect">
            <a:avLst/>
          </a:prstGeom>
        </p:spPr>
        <p:txBody>
          <a:bodyPr vert="horz" lIns="90737" tIns="45369" rIns="90737" bIns="45369" rtlCol="0"/>
          <a:lstStyle>
            <a:lvl1pPr algn="r">
              <a:defRPr sz="1200"/>
            </a:lvl1pPr>
          </a:lstStyle>
          <a:p>
            <a:fld id="{A5E230C5-89F6-4389-ACE9-04565EABF64B}" type="datetimeFigureOut">
              <a:rPr lang="pl-PL" smtClean="0"/>
              <a:pPr/>
              <a:t>16.06.2018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41363"/>
            <a:ext cx="657701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7" tIns="45369" rIns="90737" bIns="4536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0"/>
          </a:xfrm>
          <a:prstGeom prst="rect">
            <a:avLst/>
          </a:prstGeom>
        </p:spPr>
        <p:txBody>
          <a:bodyPr vert="horz" lIns="90737" tIns="45369" rIns="90737" bIns="45369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1" cy="493316"/>
          </a:xfrm>
          <a:prstGeom prst="rect">
            <a:avLst/>
          </a:prstGeom>
        </p:spPr>
        <p:txBody>
          <a:bodyPr vert="horz" lIns="90737" tIns="45369" rIns="90737" bIns="4536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6" y="9371287"/>
            <a:ext cx="2918831" cy="493316"/>
          </a:xfrm>
          <a:prstGeom prst="rect">
            <a:avLst/>
          </a:prstGeom>
        </p:spPr>
        <p:txBody>
          <a:bodyPr vert="horz" lIns="90737" tIns="45369" rIns="90737" bIns="45369" rtlCol="0" anchor="b"/>
          <a:lstStyle>
            <a:lvl1pPr algn="r">
              <a:defRPr sz="1200"/>
            </a:lvl1pPr>
          </a:lstStyle>
          <a:p>
            <a:fld id="{37952197-D98B-4E30-AEE3-436D1DF369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439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0518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5855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337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123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934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1151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283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538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017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7098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44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337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399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337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52197-D98B-4E30-AEE3-436D1DF369A6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6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8416-1277-44F5-8D94-FA12F108E175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73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887D-73F4-4455-A8F0-D07A4EC369E0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731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2948-7F2F-4003-ACAB-4BF129048F3B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344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0A5F-E373-4FDD-A08F-F51903BCFDFD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87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439EA-4BCC-4D17-92DA-9A222873F9AD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65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DD42-5100-4BB2-B07E-FC2AC4D8699B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840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0CA8-5DB4-4184-9D2E-AAA298EB9078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95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F456-BFAE-4D87-B241-50FF6A5F8675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15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6665-E5B2-4DE0-93AD-96D87CA4FE4C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682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A970-BF74-4AD7-950B-3E7D11D91165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74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A78D-D33A-40ED-9717-C977C93A4CAF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16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6070-E221-43DF-94D1-D9013DDDBBF2}" type="datetime1">
              <a:rPr lang="pl-PL" smtClean="0"/>
              <a:pPr/>
              <a:t>16.06.2018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04C6-7339-4A62-AB3D-AC62E751FF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53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133" name="Prostokąt 132"/>
          <p:cNvSpPr/>
          <p:nvPr/>
        </p:nvSpPr>
        <p:spPr>
          <a:xfrm>
            <a:off x="576878" y="1265387"/>
            <a:ext cx="8022621" cy="605102"/>
          </a:xfrm>
          <a:prstGeom prst="rect">
            <a:avLst/>
          </a:prstGeom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b="1" kern="1400" dirty="0" smtClean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PAKT DLA </a:t>
            </a:r>
            <a:r>
              <a:rPr lang="pl-PL" sz="2800" b="1" kern="1400" dirty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OBSZARÓW WIEJSKICH </a:t>
            </a:r>
            <a:r>
              <a:rPr lang="pl-PL" sz="2800" b="1" kern="1400" dirty="0" smtClean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2020 (2030)</a:t>
            </a:r>
            <a:endParaRPr lang="pl-PL" sz="2800" b="1" kern="1400" dirty="0">
              <a:ln w="12700" cap="flat" cmpd="sng">
                <a:solidFill>
                  <a:schemeClr val="accent6"/>
                </a:solidFill>
                <a:prstDash val="solid"/>
                <a:round/>
              </a:ln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0" y="987574"/>
            <a:ext cx="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1" name="Grupa 10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9" name="Obraz 8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0" name="Grupa 129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1" name="Prostokąt 130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2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" name="Prostokąt 2"/>
            <p:cNvSpPr/>
            <p:nvPr/>
          </p:nvSpPr>
          <p:spPr>
            <a:xfrm>
              <a:off x="3808937" y="302284"/>
              <a:ext cx="370165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000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7" name="Łącznik prosty 6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a 11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" name="Grupa 12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4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5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127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28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29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6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107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08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109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0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1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2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3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4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5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6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7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8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19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0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1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2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3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4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5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26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7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98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100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1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2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3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4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5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6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99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8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95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96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97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9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92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93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94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0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89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90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91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21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2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78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86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8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88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79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80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81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82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83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84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85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48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64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65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66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67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68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69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70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71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73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74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75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76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77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72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49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50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51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52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53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54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55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56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57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59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60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61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62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63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58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4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40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45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46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47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41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42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43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44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5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33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4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36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38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9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37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28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9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0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1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34" name="Łącznik prosty 133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rostokąt 3"/>
          <p:cNvSpPr/>
          <p:nvPr/>
        </p:nvSpPr>
        <p:spPr>
          <a:xfrm>
            <a:off x="220740" y="278388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XVIII Kongres Gmin Wiejskich </a:t>
            </a:r>
          </a:p>
          <a:p>
            <a:r>
              <a:rPr lang="pl-PL" b="1" dirty="0" smtClean="0"/>
              <a:t>XXXII </a:t>
            </a:r>
            <a:r>
              <a:rPr lang="pl-PL" b="1" dirty="0"/>
              <a:t>Zgromadzenie Ogólne Związku Gmin Wiejskich Rzeczypospolitej </a:t>
            </a:r>
            <a:r>
              <a:rPr lang="pl-PL" b="1" dirty="0" smtClean="0"/>
              <a:t>Polskiej</a:t>
            </a:r>
          </a:p>
          <a:p>
            <a:r>
              <a:rPr lang="pl-PL" b="1" dirty="0" smtClean="0"/>
              <a:t>19 </a:t>
            </a:r>
            <a:r>
              <a:rPr lang="pl-PL" b="1" dirty="0"/>
              <a:t>– 20 czerwca 2018 </a:t>
            </a:r>
            <a:r>
              <a:rPr lang="pl-PL" b="1" dirty="0" smtClean="0"/>
              <a:t>r.</a:t>
            </a:r>
            <a:endParaRPr lang="pl-PL" b="1" dirty="0"/>
          </a:p>
          <a:p>
            <a:r>
              <a:rPr lang="pl-PL" b="1" dirty="0" smtClean="0"/>
              <a:t>Poznań</a:t>
            </a:r>
            <a:endParaRPr lang="pl-PL" dirty="0"/>
          </a:p>
        </p:txBody>
      </p:sp>
      <p:sp>
        <p:nvSpPr>
          <p:cNvPr id="137" name="Prostokąt 136"/>
          <p:cNvSpPr/>
          <p:nvPr/>
        </p:nvSpPr>
        <p:spPr>
          <a:xfrm>
            <a:off x="4429014" y="1794656"/>
            <a:ext cx="3870919" cy="605102"/>
          </a:xfrm>
          <a:prstGeom prst="rect">
            <a:avLst/>
          </a:prstGeom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b="1" kern="1400" dirty="0" smtClean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Krzysztof </a:t>
            </a:r>
            <a:r>
              <a:rPr lang="pl-PL" sz="2800" b="1" kern="1400" dirty="0" err="1" smtClean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Jurgiel</a:t>
            </a:r>
            <a:r>
              <a:rPr lang="pl-PL" sz="2800" b="1" kern="1400" dirty="0" smtClean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 -</a:t>
            </a:r>
            <a:r>
              <a:rPr lang="pl-PL" sz="2800" b="1" kern="1400" dirty="0" err="1" smtClean="0">
                <a:ln w="12700" cap="flat" cmpd="sng">
                  <a:solidFill>
                    <a:schemeClr val="accent6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MRiRW</a:t>
            </a:r>
            <a:endParaRPr lang="pl-PL" sz="2800" b="1" kern="1400" dirty="0">
              <a:ln w="12700" cap="flat" cmpd="sng">
                <a:solidFill>
                  <a:schemeClr val="accent6"/>
                </a:solidFill>
                <a:prstDash val="solid"/>
                <a:round/>
              </a:ln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upa 124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6" name="Obraz 125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7" name="Grupa 126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0" name="Prostokąt 129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1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8" name="Prostokąt 127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29" name="Łącznik prosty 128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/>
          <p:cNvSpPr/>
          <p:nvPr/>
        </p:nvSpPr>
        <p:spPr>
          <a:xfrm>
            <a:off x="395536" y="879905"/>
            <a:ext cx="7585133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7389" y="1394339"/>
            <a:ext cx="4370595" cy="2336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CO DA PAKT </a:t>
            </a:r>
            <a:endParaRPr lang="pl-PL" sz="2800" kern="1400" dirty="0" smtClean="0">
              <a:ln w="11113" cap="flat" cmpd="sng">
                <a:solidFill>
                  <a:srgbClr val="ED7D31"/>
                </a:solidFill>
                <a:prstDash val="solid"/>
                <a:round/>
              </a:ln>
              <a:solidFill>
                <a:srgbClr val="0070C0"/>
              </a:solidFill>
              <a:latin typeface="Impact" panose="020B080603090205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 smtClean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MIESZKAŃCOM 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 smtClean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OBSZARÓW 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 smtClean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WIEJSKICH ?</a:t>
            </a:r>
            <a:endParaRPr lang="pl-PL" sz="2800" kern="1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581" y="-2429"/>
            <a:ext cx="5651819" cy="444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8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6478" y="923108"/>
            <a:ext cx="8060538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Przykładowe projekty filaru I </a:t>
            </a:r>
            <a:r>
              <a:rPr lang="pl-PL" sz="1400" b="1" i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Opłacalność produkcji rolnej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Ukierunkowanie </a:t>
            </a:r>
            <a:r>
              <a:rPr lang="pl-PL" sz="1400" dirty="0">
                <a:latin typeface="Arial Narrow" pitchFamily="34" charset="0"/>
              </a:rPr>
              <a:t>i uproszczenie wsparcia w ramach WPR na rzecz poprawy opłacalności produkcji rolnej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Podniesienie </a:t>
            </a:r>
            <a:r>
              <a:rPr lang="pl-PL" sz="1400" dirty="0">
                <a:latin typeface="Arial Narrow" pitchFamily="34" charset="0"/>
              </a:rPr>
              <a:t>stawki zwrotu podatku akcyzowego (paliwo rolnicze) </a:t>
            </a:r>
            <a:r>
              <a:rPr lang="pl-PL" sz="1400" dirty="0" smtClean="0">
                <a:latin typeface="Arial Narrow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Arial Narrow" pitchFamily="34" charset="0"/>
              </a:rPr>
              <a:t>Rozwój hodowli </a:t>
            </a:r>
            <a:r>
              <a:rPr lang="pl-PL" sz="1400" dirty="0" smtClean="0">
                <a:latin typeface="Arial Narrow" pitchFamily="34" charset="0"/>
              </a:rPr>
              <a:t>roślin </a:t>
            </a:r>
            <a:endParaRPr lang="pl-PL" sz="1400" dirty="0">
              <a:latin typeface="Arial Narrow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Nowoczesne ubezpieczenia </a:t>
            </a:r>
            <a:r>
              <a:rPr lang="pl-PL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rolnicze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Spółdzielnie rolników (projekt SOR)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krótkich łańcuchów dostaw żywności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Intermodalny terminal towarowy (projekt SOR)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rynków hurtowych </a:t>
            </a:r>
            <a:endParaRPr lang="pl-PL" sz="1400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11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4" name="Prostokąt 133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5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8" name="Prostokąt 127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3" name="Łącznik prosty 132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upa 135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7" name="Grupa 136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39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0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0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1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2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1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0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1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32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4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5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6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8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9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0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42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1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23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4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5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6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7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8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9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22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3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18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9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0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4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15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6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7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5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12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3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4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46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47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1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09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1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02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03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4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5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0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07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8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8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1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87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88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89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0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1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2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3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94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96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7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8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9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0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95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72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73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7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7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6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7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8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9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0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82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3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4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5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6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1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9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63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8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9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64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5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6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7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0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57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8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59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1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2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0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1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5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4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38" name="Łącznik prosty 137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1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6477" y="929931"/>
            <a:ext cx="8060538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Przykładowe projekty </a:t>
            </a:r>
            <a:r>
              <a:rPr lang="pl-P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filaru II </a:t>
            </a:r>
            <a:r>
              <a:rPr lang="pl-PL" sz="1400" b="1" i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Jakość życia i środowiska na obszarach wiejskich</a:t>
            </a:r>
            <a:endParaRPr lang="pl-PL" sz="1400" b="1" i="1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itchFamily="34" charset="0"/>
              </a:rPr>
              <a:t>Program </a:t>
            </a:r>
            <a:r>
              <a:rPr lang="pl-PL" sz="1200" dirty="0">
                <a:latin typeface="Arial Narrow" pitchFamily="34" charset="0"/>
              </a:rPr>
              <a:t>pozyskiwania alternatywnych źródeł białka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itchFamily="34" charset="0"/>
              </a:rPr>
              <a:t>Uruchomienie </a:t>
            </a:r>
            <a:r>
              <a:rPr lang="pl-PL" sz="1200" dirty="0">
                <a:latin typeface="Arial Narrow" pitchFamily="34" charset="0"/>
              </a:rPr>
              <a:t>Programu finansowania zabiegów wapnowania </a:t>
            </a:r>
            <a:r>
              <a:rPr lang="pl-PL" sz="1200" dirty="0" smtClean="0">
                <a:latin typeface="Arial Narrow" pitchFamily="34" charset="0"/>
              </a:rPr>
              <a:t>gleb 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itchFamily="34" charset="0"/>
              </a:rPr>
              <a:t>Woda </a:t>
            </a:r>
            <a:r>
              <a:rPr lang="pl-PL" sz="1200" dirty="0">
                <a:latin typeface="Arial Narrow" pitchFamily="34" charset="0"/>
              </a:rPr>
              <a:t>dla </a:t>
            </a:r>
            <a:r>
              <a:rPr lang="pl-PL" sz="1200" dirty="0" smtClean="0">
                <a:latin typeface="Arial Narrow" pitchFamily="34" charset="0"/>
              </a:rPr>
              <a:t>rolnictwa 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itchFamily="34" charset="0"/>
              </a:rPr>
              <a:t>Program </a:t>
            </a:r>
            <a:r>
              <a:rPr lang="pl-PL" sz="1200" dirty="0">
                <a:latin typeface="Arial Narrow" pitchFamily="34" charset="0"/>
              </a:rPr>
              <a:t>działań mający na celu zmniejszenie zanieczyszczenia wód azotanami pochodzącymi ze źródeł rolniczych oraz zapobieganie dalszemu zanieczyszczeniu (tzw. program azotanowy</a:t>
            </a:r>
            <a:r>
              <a:rPr lang="pl-PL" sz="1200" dirty="0" smtClean="0">
                <a:latin typeface="Arial Narrow" pitchFamily="34" charset="0"/>
              </a:rPr>
              <a:t>) 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itchFamily="34" charset="0"/>
              </a:rPr>
              <a:t>Ramowy </a:t>
            </a:r>
            <a:r>
              <a:rPr lang="pl-PL" sz="1200" dirty="0">
                <a:latin typeface="Arial Narrow" pitchFamily="34" charset="0"/>
              </a:rPr>
              <a:t>Plan Działań dla Żywności i Rolnictwa Ekologicznego na lata 2014-2020 </a:t>
            </a:r>
            <a:endParaRPr lang="pl-PL" sz="1200" dirty="0" smtClean="0">
              <a:latin typeface="Arial Narrow" pitchFamily="34" charset="0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itchFamily="34" charset="0"/>
              </a:rPr>
              <a:t>Współudział </a:t>
            </a:r>
            <a:r>
              <a:rPr lang="pl-PL" sz="1200" dirty="0">
                <a:latin typeface="Arial Narrow" pitchFamily="34" charset="0"/>
              </a:rPr>
              <a:t>w realizacji narodowego programu mieszkaniowego „Mieszkanie Plus</a:t>
            </a:r>
            <a:r>
              <a:rPr lang="pl-PL" sz="1200" dirty="0" smtClean="0">
                <a:latin typeface="Arial Narrow" pitchFamily="34" charset="0"/>
              </a:rPr>
              <a:t>” 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Infrastruktura </a:t>
            </a:r>
            <a:r>
              <a:rPr lang="pl-PL" sz="12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rozwoju obszarów wiejskich (projekt SOR)</a:t>
            </a:r>
            <a:endParaRPr lang="pl-PL" sz="1200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Energetyka rozproszona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2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Poprawa </a:t>
            </a:r>
            <a:r>
              <a:rPr lang="pl-PL" sz="12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ukształtowania rolniczej przestrzeni produkcyjnej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12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4" name="Prostokąt 133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5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8" name="Prostokąt 127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3" name="Łącznik prosty 132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upa 135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7" name="Grupa 136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39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0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0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1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2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1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0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1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32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4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5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6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8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9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0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42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1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23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4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5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6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7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8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9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22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3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18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9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0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4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15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6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7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5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12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3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4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46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47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1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09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1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02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03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4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5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0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07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8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8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1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87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88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89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0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1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2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3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94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96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7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8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9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0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95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72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73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7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7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6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7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8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9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0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82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3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4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5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6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1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9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63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8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9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64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5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6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7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0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57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8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59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1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2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0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1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5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4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38" name="Łącznik prosty 137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3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6478" y="919595"/>
            <a:ext cx="8060538" cy="17081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Przykładowe projekty </a:t>
            </a:r>
            <a:r>
              <a:rPr lang="pl-P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filaru </a:t>
            </a:r>
            <a:r>
              <a:rPr lang="pl-PL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pl-PL" sz="1400" b="1" i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Pozarolnicze miejsca pracy i aktywne społeczeństwo</a:t>
            </a:r>
            <a:endParaRPr lang="pl-PL" sz="1400" b="1" i="1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1400" dirty="0" smtClean="0">
              <a:latin typeface="Arial Narrow" pitchFamily="34" charset="0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Utworzenie </a:t>
            </a:r>
            <a:r>
              <a:rPr lang="pl-PL" sz="1400" dirty="0">
                <a:latin typeface="Arial Narrow" pitchFamily="34" charset="0"/>
              </a:rPr>
              <a:t>sieci sklepów Polska Smakuje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Promocja </a:t>
            </a:r>
            <a:r>
              <a:rPr lang="pl-PL" sz="1400" dirty="0">
                <a:latin typeface="Arial Narrow" pitchFamily="34" charset="0"/>
              </a:rPr>
              <a:t>turystyki wiejskiej i </a:t>
            </a:r>
            <a:r>
              <a:rPr lang="pl-PL" sz="1400" dirty="0" smtClean="0">
                <a:latin typeface="Arial Narrow" pitchFamily="34" charset="0"/>
              </a:rPr>
              <a:t>agroturystyki 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Projekt </a:t>
            </a:r>
            <a:r>
              <a:rPr lang="pl-PL" sz="1400" dirty="0">
                <a:latin typeface="Arial Narrow" pitchFamily="34" charset="0"/>
              </a:rPr>
              <a:t>(NIE)Samodzielni </a:t>
            </a:r>
            <a:r>
              <a:rPr lang="pl-PL" sz="1400" dirty="0" smtClean="0">
                <a:latin typeface="Arial Narrow" pitchFamily="34" charset="0"/>
              </a:rPr>
              <a:t>(</a:t>
            </a:r>
            <a:r>
              <a:rPr lang="pl-PL" sz="1400" dirty="0">
                <a:latin typeface="Arial Narrow" pitchFamily="34" charset="0"/>
              </a:rPr>
              <a:t>projekt SOR)</a:t>
            </a:r>
            <a:endParaRPr lang="pl-PL" sz="14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13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4" name="Prostokąt 133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5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8" name="Prostokąt 127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3" name="Łącznik prosty 132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upa 135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7" name="Grupa 136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39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0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0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1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2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1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0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1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32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4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5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6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8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9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0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42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1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23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4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5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6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7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8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9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22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3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18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9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0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4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15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6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7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5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12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3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4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46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47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1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09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1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02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03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4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5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0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07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8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8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1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87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88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89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0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1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2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3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94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96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7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8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9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0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95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72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73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7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7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6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7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8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9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0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82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3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4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5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6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1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9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63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8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9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64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5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6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7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0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57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8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59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1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2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0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1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5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4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38" name="Łącznik prosty 137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Prostokąt 128"/>
          <p:cNvSpPr/>
          <p:nvPr/>
        </p:nvSpPr>
        <p:spPr>
          <a:xfrm>
            <a:off x="336478" y="2611528"/>
            <a:ext cx="806053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50000"/>
              </a:lnSpc>
            </a:pPr>
            <a:endParaRPr lang="pl-PL" sz="1400" b="1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pl-PL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Przykładowy projekt </a:t>
            </a:r>
            <a:r>
              <a:rPr lang="pl-PL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filaru IV </a:t>
            </a:r>
            <a:r>
              <a:rPr lang="pl-PL" sz="1400" b="1" i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Sprawna administracja rolna</a:t>
            </a:r>
            <a:endParaRPr lang="pl-PL" sz="1400" b="1" i="1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Stworzenie </a:t>
            </a:r>
            <a:r>
              <a:rPr lang="pl-PL" sz="1400" dirty="0">
                <a:latin typeface="Arial Narrow" pitchFamily="34" charset="0"/>
              </a:rPr>
              <a:t>Funduszu Innowacji i </a:t>
            </a:r>
            <a:r>
              <a:rPr lang="pl-PL" sz="1400" dirty="0" smtClean="0">
                <a:latin typeface="Arial Narrow" pitchFamily="34" charset="0"/>
              </a:rPr>
              <a:t>Rozwoju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itchFamily="34" charset="0"/>
              </a:rPr>
              <a:t>Efektywny system doradztwa rolniczego</a:t>
            </a:r>
            <a:endParaRPr lang="pl-PL" sz="14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1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978394"/>
            <a:ext cx="7387495" cy="34655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Dalsze prace nad </a:t>
            </a:r>
            <a:r>
              <a:rPr lang="pl-PL" sz="1400" b="1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Paktem </a:t>
            </a:r>
            <a:r>
              <a:rPr lang="pl-PL" sz="1400" b="1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obszarów wiejskich</a:t>
            </a: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dalszym procesie uzgodnieniowym niezbędne będzie w szczególności: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doprecyzowanie roli, ukierunkowania i oddziaływania na obszary wiejskie projektów i działań o charakterze horyzontalnym (w tym 63 projektów SOR);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wskazanie innych niż wymienione w projekcie </a:t>
            </a:r>
            <a:r>
              <a:rPr lang="pl-PL" sz="12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Paktu dla obszarów wiejskich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projektów i działań na rzecz obszarów wiejskich, realizowanych przez poszczególne resorty;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określenie kierunkowych zmian/inicjatyw w perspektywie po 2020 r. w związku z: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realizacją SOR (nowe działania, nowe projekty strategiczne SOR, realizacja OSI w ramach KSRR);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przygotowaniem Programów UE na koleją perspektywę finansową (2021-2027) zarówno w ramach WPR, jak i PS;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przygotowaniem i realizacją </a:t>
            </a:r>
            <a:r>
              <a:rPr lang="pl-PL" sz="12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Krajowego Planu Strategicznego WPR na okres 20121-2017.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14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249" name="Prostokąt 248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250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7" name="Prostokąt 246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248" name="Łącznik prosty 247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upa 250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252" name="Grupa 251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254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255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365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6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7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6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345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346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347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8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9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0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1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2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3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4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5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6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7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8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9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0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1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2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4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57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336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338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9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0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1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2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3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4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337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8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333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4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5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9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330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1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2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0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327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8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9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261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62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316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324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6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317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318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19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0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322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23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63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286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302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304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5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6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7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8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309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311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2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3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4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5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310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287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288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89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290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1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2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3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4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295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97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8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9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0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1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296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64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278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83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4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5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79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80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1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2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65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272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3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74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276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7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75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6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267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9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0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1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253" name="Łącznik prosty 252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630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10918" y="1205120"/>
            <a:ext cx="7585133" cy="30948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Wspieranie rozwoju obszarów wiejskich </a:t>
            </a:r>
            <a:r>
              <a:rPr lang="pl-PL" sz="14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WPR </a:t>
            </a:r>
            <a:r>
              <a:rPr lang="pl-PL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2020 </a:t>
            </a:r>
            <a:r>
              <a:rPr lang="pl-PL" sz="14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(komunikat Komisji Europejskiej)</a:t>
            </a:r>
            <a:endParaRPr lang="pl-PL" sz="1400" b="1" i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Założenie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iż rolnictwo powinno wnieść stosowny wkład w realizację celów polityki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klimatyczno-energetycznej.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Nowe łańcuchy wartości obszarów wiejskich, takie jak: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czysta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energia, </a:t>
            </a:r>
            <a:r>
              <a:rPr lang="pl-PL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biogospodarka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gospodarka o obiegu zamkniętym, ekoturystyka) stwarzają duże możliwości wzrostu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gospodarczego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zatrudnienia.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Rozwój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tzw. inteligentnych wsi (ang. </a:t>
            </a:r>
            <a:r>
              <a:rPr lang="pl-PL" sz="12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 </a:t>
            </a:r>
            <a:r>
              <a:rPr lang="pl-PL" sz="1200" i="1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villages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poprzez dostarczanie innowacyjnych narzędzi finansowych na potrzeby podnoszenia umiejętności oraz ulepszania usług i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infrastruktury.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Mechanizm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weryfikowania wpływu określonych rozwiązań na sytuację obszarów wiejskich (ang. </a:t>
            </a:r>
            <a:r>
              <a:rPr lang="pl-PL" sz="1200" i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rural</a:t>
            </a:r>
            <a:r>
              <a:rPr lang="pl-PL" sz="12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200" i="1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proofing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systematyczny przegląd strategii politycznych z perspektywy obszarów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wiejskich (</a:t>
            </a:r>
            <a:r>
              <a:rPr lang="pl-PL" sz="12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 UK, Kanada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l-PL" sz="1000" dirty="0" smtClean="0">
              <a:latin typeface="Arial Narrow" pitchFamily="34" charset="0"/>
            </a:endParaRPr>
          </a:p>
          <a:p>
            <a:pPr lvl="0">
              <a:lnSpc>
                <a:spcPct val="150000"/>
              </a:lnSpc>
            </a:pPr>
            <a:endParaRPr lang="pl-PL" sz="10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15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249" name="Prostokąt 248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250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7" name="Prostokąt 246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248" name="Łącznik prosty 247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upa 250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252" name="Grupa 251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254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255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365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6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7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6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345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346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347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8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9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0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1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2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3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4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5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6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7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8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9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0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1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2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4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57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336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338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9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0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1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2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3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4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337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8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333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4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5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9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330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1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2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0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327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8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9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261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62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316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324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6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317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318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19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0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322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23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63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286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302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304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5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6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7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8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309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311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2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3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4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5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310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287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288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89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290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1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2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3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4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295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97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8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9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0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1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296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64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278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83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4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5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79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80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1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2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65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272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3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74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276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7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75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6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267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9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0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1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253" name="Łącznik prosty 252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04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10918" y="1923678"/>
            <a:ext cx="7585133" cy="17302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40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Dziękuję za uwagę</a:t>
            </a:r>
            <a:endParaRPr lang="pl-PL" sz="4000" dirty="0" smtClean="0">
              <a:latin typeface="Arial Narrow" pitchFamily="34" charset="0"/>
            </a:endParaRPr>
          </a:p>
          <a:p>
            <a:pPr lvl="0" algn="ctr">
              <a:lnSpc>
                <a:spcPct val="130000"/>
              </a:lnSpc>
            </a:pPr>
            <a:endParaRPr lang="pl-PL" sz="40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16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249" name="Prostokąt 248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250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7" name="Prostokąt 246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248" name="Łącznik prosty 247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1" name="Grupa 250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252" name="Grupa 251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254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255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365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6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7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6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345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346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347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8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9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0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1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2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3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4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5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6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7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8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9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0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1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2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64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57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336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338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9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0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1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2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3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4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337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8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333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4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5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9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330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1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2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0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327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8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9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261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62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316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324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6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317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318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19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0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2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322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23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63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286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302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304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5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6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7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8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309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311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2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3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4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5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310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287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288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89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290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1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2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3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94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295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97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8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9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0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1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296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64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278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83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4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5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79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80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1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2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65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272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3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74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276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7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75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6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267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9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0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71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253" name="Łącznik prosty 252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288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1883" y="1221955"/>
            <a:ext cx="8246158" cy="26622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pl-PL" sz="1400" b="1" dirty="0" smtClean="0">
                <a:latin typeface="Arial Narrow" pitchFamily="34" charset="0"/>
              </a:rPr>
              <a:t>Stanowisko XVII </a:t>
            </a:r>
            <a:r>
              <a:rPr lang="pl-PL" sz="1400" b="1" dirty="0">
                <a:latin typeface="Arial Narrow" pitchFamily="34" charset="0"/>
              </a:rPr>
              <a:t>Kongresu Gmin </a:t>
            </a:r>
            <a:r>
              <a:rPr lang="pl-PL" sz="1400" b="1" dirty="0" smtClean="0">
                <a:latin typeface="Arial Narrow" pitchFamily="34" charset="0"/>
              </a:rPr>
              <a:t>Wiejskich z </a:t>
            </a:r>
            <a:r>
              <a:rPr lang="pl-PL" sz="1400" b="1" dirty="0">
                <a:latin typeface="Arial Narrow" pitchFamily="34" charset="0"/>
              </a:rPr>
              <a:t>dnia 20 października 2017 r. </a:t>
            </a:r>
            <a:r>
              <a:rPr lang="pl-PL" sz="1400" b="1" dirty="0" smtClean="0">
                <a:latin typeface="Arial Narrow" pitchFamily="34" charset="0"/>
              </a:rPr>
              <a:t>w sprawie polityki </a:t>
            </a:r>
            <a:r>
              <a:rPr lang="pl-PL" sz="1400" b="1" dirty="0">
                <a:latin typeface="Arial Narrow" pitchFamily="34" charset="0"/>
              </a:rPr>
              <a:t>rozwoju </a:t>
            </a:r>
            <a:r>
              <a:rPr lang="pl-PL" sz="1400" b="1" dirty="0" smtClean="0">
                <a:latin typeface="Arial Narrow" pitchFamily="34" charset="0"/>
              </a:rPr>
              <a:t>obszarów wiejskich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„Związek 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Gmin  Wiejskich  Rzeczypospolitej  Polskiej  z  nadzieją  przyjmuje  cele  i  spodziewane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rezultaty 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wpisane  w 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Strategię 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rzecz Odpowiedzialnego  Rozwoju, 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przyjętą  przez  Radę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Ministrów 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 lutego  2017  r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„(…) oczekujemy szybkiego sfinalizowania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 nad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dokumentami:</a:t>
            </a:r>
            <a:endParaRPr lang="pl-PL" sz="1400" i="1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obszarów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wiejskich; </a:t>
            </a:r>
            <a:r>
              <a:rPr lang="pl-PL" sz="14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4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Strategia zrównoważonego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rozwoju wsi, rolnictwa i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rybactwa – aktualizacja”.</a:t>
            </a:r>
            <a:endParaRPr lang="pl-PL" sz="1400" b="1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2</a:t>
            </a:fld>
            <a:endParaRPr lang="pl-PL"/>
          </a:p>
        </p:txBody>
      </p:sp>
      <p:grpSp>
        <p:nvGrpSpPr>
          <p:cNvPr id="137" name="Grupa 136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38" name="Obraz 137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9" name="Grupa 138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42" name="Prostokąt 141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43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0" name="Prostokąt 139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41" name="Łącznik prosty 140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upa 143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45" name="Grupa 144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47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8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8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9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0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9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8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9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40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0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1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2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3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4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5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6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7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0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9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31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2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4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5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6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30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1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26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7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8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2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23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4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5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3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20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1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2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54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55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9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17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8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9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10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11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2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3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14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15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16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6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9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95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96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97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8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9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0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1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202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04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5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6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7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8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203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80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81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82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83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4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5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6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7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8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90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1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2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3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4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9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7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71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76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7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8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72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73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4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5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8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6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67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9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8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9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2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46" name="Łącznik prosty 145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38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676" y="1396216"/>
            <a:ext cx="8246158" cy="2292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pl-PL" sz="1400" b="1" dirty="0" smtClean="0">
                <a:latin typeface="Arial Narrow" pitchFamily="34" charset="0"/>
              </a:rPr>
              <a:t>Miejsce </a:t>
            </a:r>
            <a:r>
              <a:rPr lang="pl-PL" sz="1400" b="1" i="1" dirty="0">
                <a:latin typeface="Arial Narrow" pitchFamily="34" charset="0"/>
              </a:rPr>
              <a:t>Paktu dla obszarów wiejskich </a:t>
            </a:r>
            <a:r>
              <a:rPr lang="pl-PL" sz="1400" b="1" i="1" dirty="0" smtClean="0">
                <a:latin typeface="Arial Narrow" pitchFamily="34" charset="0"/>
              </a:rPr>
              <a:t>2020 (2030) </a:t>
            </a:r>
            <a:r>
              <a:rPr lang="pl-PL" sz="1400" b="1" dirty="0" smtClean="0">
                <a:latin typeface="Arial Narrow" pitchFamily="34" charset="0"/>
              </a:rPr>
              <a:t>w </a:t>
            </a:r>
            <a:r>
              <a:rPr lang="pl-PL" sz="1400" b="1" dirty="0">
                <a:latin typeface="Arial Narrow" pitchFamily="34" charset="0"/>
              </a:rPr>
              <a:t>układzie dokumentów </a:t>
            </a:r>
            <a:r>
              <a:rPr lang="pl-PL" sz="1400" b="1" dirty="0" smtClean="0">
                <a:latin typeface="Arial Narrow" pitchFamily="34" charset="0"/>
              </a:rPr>
              <a:t>strategicznych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 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projektów strategicznych ujętych w </a:t>
            </a:r>
            <a:r>
              <a:rPr lang="pl-PL" sz="14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Strategii na rzecz Odpowiedzialnego Rozwoju do roku 2020 (z perspektywą do 2030 r.) 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(SOR), 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 wdrażający </a:t>
            </a:r>
            <a:r>
              <a:rPr lang="pl-PL" sz="14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Strategię </a:t>
            </a:r>
            <a:r>
              <a:rPr lang="pl-PL" sz="14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Zrównoważonego Rozwoju Wsi, Rolnictwa i Rybactwa 2020 (</a:t>
            </a:r>
            <a:r>
              <a:rPr lang="pl-PL" sz="14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2030)</a:t>
            </a:r>
            <a:r>
              <a:rPr lang="pl-PL" sz="14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poprzez:</a:t>
            </a:r>
            <a:endParaRPr lang="pl-PL" sz="1400" i="1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wskazanie projektów strategicznych SOR; </a:t>
            </a:r>
            <a:r>
              <a:rPr lang="pl-PL" sz="12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określenie innych projektów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działań) ukierunkowanych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rozwój obszarów wiejskich i sektora rolno-spożywczego</a:t>
            </a:r>
            <a:r>
              <a:rPr lang="pl-PL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400" b="1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3</a:t>
            </a:fld>
            <a:endParaRPr lang="pl-PL"/>
          </a:p>
        </p:txBody>
      </p:sp>
      <p:grpSp>
        <p:nvGrpSpPr>
          <p:cNvPr id="137" name="Grupa 136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38" name="Obraz 137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9" name="Grupa 138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42" name="Prostokąt 141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43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0" name="Prostokąt 139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41" name="Łącznik prosty 140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upa 143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45" name="Grupa 144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47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8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8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9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0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9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8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9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40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0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1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2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3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4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5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6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7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0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9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31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2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4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5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6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30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1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26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7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8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2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23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4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5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3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20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1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2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54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55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9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17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8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9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10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11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2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3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14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15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16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6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9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95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96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97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8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9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0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1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202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04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5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6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7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8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203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80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81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82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83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4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5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6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7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8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90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1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2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3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4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9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7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71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76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7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8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72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73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4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5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8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6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67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9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8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9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2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46" name="Łącznik prosty 145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181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5890" y="946798"/>
            <a:ext cx="7992888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30000"/>
              </a:lnSpc>
            </a:pPr>
            <a:r>
              <a:rPr lang="pl-PL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Funkcje </a:t>
            </a:r>
            <a:r>
              <a:rPr lang="pl-PL" sz="1400" b="1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Paktu dla obszarów </a:t>
            </a:r>
            <a:r>
              <a:rPr lang="pl-PL" sz="1400" b="1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wiejskich</a:t>
            </a:r>
          </a:p>
          <a:p>
            <a:pPr>
              <a:lnSpc>
                <a:spcPct val="130000"/>
              </a:lnSpc>
            </a:pPr>
            <a:endParaRPr lang="pl-PL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400" u="sng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porozumienie polityczne </a:t>
            </a:r>
            <a:r>
              <a:rPr lang="pl-PL" sz="1400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pl-PL" sz="1400" u="sng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społeczne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l-PL" sz="14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400" u="sng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zintegrowanie działań 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systemowych 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(zmiany legislacyjne, instytucjonalne, programowe) oraz 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inwestycyjnych, związanych 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procesem zarządzania obszarami 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wiejskimi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l-PL" sz="14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400" u="sng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ukierunkowanie </a:t>
            </a:r>
            <a:r>
              <a:rPr lang="pl-PL" sz="1400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wsparcia 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rzecz obszarów 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wiejskich, realizowanego 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poziomie lokalnym, regionalnym i 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krajowym, 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 wykorzystaniu środków krajowych i </a:t>
            </a:r>
            <a:r>
              <a:rPr lang="pl-PL" sz="1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UE;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400" u="sng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zapewnienie spójności 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między strategicznymi zadaniami rządu i samorządu, realizowanymi na rzecz rozwoju obszarów wiejskich. </a:t>
            </a:r>
            <a:endParaRPr lang="pl-PL" sz="1400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400" u="sng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wzmocnienie funkcji </a:t>
            </a:r>
            <a:r>
              <a:rPr lang="pl-PL" sz="1400" u="sng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wsi</a:t>
            </a:r>
            <a:r>
              <a:rPr lang="pl-PL" sz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społecznych, gospodarczych i środowiskowych.</a:t>
            </a:r>
            <a:endParaRPr lang="pl-PL" sz="14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4</a:t>
            </a:fld>
            <a:endParaRPr lang="pl-PL"/>
          </a:p>
        </p:txBody>
      </p:sp>
      <p:grpSp>
        <p:nvGrpSpPr>
          <p:cNvPr id="246" name="Grupa 245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247" name="Grupa 246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249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250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360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1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62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1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340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341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342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3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4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5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6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7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8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49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0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1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2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3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4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5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6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7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59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52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331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333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4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5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6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7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8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39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332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3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328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9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30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4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325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6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7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55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322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3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324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256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257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311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319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21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312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313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14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315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31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317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18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58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281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297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98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299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0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1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2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303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304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306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7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8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09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310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305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282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283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8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28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86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87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88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89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290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92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3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4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5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96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291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259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273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78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9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80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74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275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6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7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260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267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8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69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271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72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70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261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26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4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6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248" name="Łącznik prosty 247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3" name="Grupa 362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364" name="Obraz 363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65" name="Grupa 364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368" name="Prostokąt 367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369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6" name="Prostokąt 365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367" name="Łącznik prosty 366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5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5890" y="946798"/>
            <a:ext cx="7992888" cy="6220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30000"/>
              </a:lnSpc>
            </a:pPr>
            <a:endParaRPr lang="pl-PL" sz="1400" b="1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pl-PL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5</a:t>
            </a:fld>
            <a:endParaRPr lang="pl-PL"/>
          </a:p>
        </p:txBody>
      </p:sp>
      <p:grpSp>
        <p:nvGrpSpPr>
          <p:cNvPr id="133" name="Grupa 132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34" name="Obraz 133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5" name="Grupa 134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8" name="Prostokąt 137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9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6" name="Prostokąt 135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7" name="Łącznik prosty 136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Obraz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4288" y="1203598"/>
            <a:ext cx="5200000" cy="3847619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79330" y="1275606"/>
            <a:ext cx="3799763" cy="82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 smtClean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BENEFICJENCI PAKTU</a:t>
            </a:r>
            <a:endParaRPr lang="pl-PL" sz="2800" kern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8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pl-PL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1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152" name="Prostokąt 151"/>
          <p:cNvSpPr/>
          <p:nvPr/>
        </p:nvSpPr>
        <p:spPr>
          <a:xfrm>
            <a:off x="5529214" y="1122790"/>
            <a:ext cx="29378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1400" dirty="0">
                <a:latin typeface="Arial Narrow" pitchFamily="34" charset="0"/>
              </a:rPr>
              <a:t>Filary rozwoju </a:t>
            </a:r>
            <a:r>
              <a:rPr lang="pl-PL" sz="1400" dirty="0" err="1">
                <a:latin typeface="Arial Narrow" pitchFamily="34" charset="0"/>
              </a:rPr>
              <a:t>SZRWRiR</a:t>
            </a:r>
            <a:r>
              <a:rPr lang="pl-PL" sz="1400" dirty="0">
                <a:latin typeface="Arial Narrow" pitchFamily="34" charset="0"/>
              </a:rPr>
              <a:t> i Paktu </a:t>
            </a:r>
          </a:p>
          <a:p>
            <a:pPr lvl="0">
              <a:lnSpc>
                <a:spcPct val="150000"/>
              </a:lnSpc>
            </a:pPr>
            <a:r>
              <a:rPr lang="pl-PL" sz="1400" dirty="0">
                <a:latin typeface="Arial Narrow" pitchFamily="34" charset="0"/>
              </a:rPr>
              <a:t>obejmują łącznie </a:t>
            </a:r>
            <a:r>
              <a:rPr lang="pl-PL" sz="1400" b="1" dirty="0">
                <a:solidFill>
                  <a:srgbClr val="0070C0"/>
                </a:solidFill>
                <a:latin typeface="Arial Narrow" pitchFamily="34" charset="0"/>
              </a:rPr>
              <a:t>25 kierunków </a:t>
            </a:r>
            <a:r>
              <a:rPr lang="pl-PL" sz="1400" b="1" dirty="0" smtClean="0">
                <a:solidFill>
                  <a:srgbClr val="0070C0"/>
                </a:solidFill>
                <a:latin typeface="Arial Narrow" pitchFamily="34" charset="0"/>
              </a:rPr>
              <a:t>interwencji </a:t>
            </a:r>
            <a:r>
              <a:rPr lang="pl-PL" sz="1400" dirty="0" smtClean="0">
                <a:latin typeface="Arial Narrow" pitchFamily="34" charset="0"/>
              </a:rPr>
              <a:t>wraz </a:t>
            </a:r>
            <a:r>
              <a:rPr lang="pl-PL" sz="1400" dirty="0">
                <a:latin typeface="Arial Narrow" pitchFamily="34" charset="0"/>
              </a:rPr>
              <a:t>z pożądanymi wskaźnikami realizacji, </a:t>
            </a:r>
            <a:r>
              <a:rPr lang="pl-PL" sz="1400" dirty="0" smtClean="0">
                <a:latin typeface="Arial Narrow" pitchFamily="34" charset="0"/>
              </a:rPr>
              <a:t> z </a:t>
            </a:r>
            <a:r>
              <a:rPr lang="pl-PL" sz="1400" dirty="0">
                <a:latin typeface="Arial Narrow" pitchFamily="34" charset="0"/>
              </a:rPr>
              <a:t>uwzględnieniem zróżnicowań przestrzennych lub terytorialnych. </a:t>
            </a:r>
          </a:p>
        </p:txBody>
      </p:sp>
      <p:grpSp>
        <p:nvGrpSpPr>
          <p:cNvPr id="126" name="Grupa 125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32" name="Obraz 131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" name="Grupa 132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6" name="Prostokąt 135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7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4" name="Prostokąt 133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5" name="Łącznik prosty 134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upa 137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9" name="Grupa 138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41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2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4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5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6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3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4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5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36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8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9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0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0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1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3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44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5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27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8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9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0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1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2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26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5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22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3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4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6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19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0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1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7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16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7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8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48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49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5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13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4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5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06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07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8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9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10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11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12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0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5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91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92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93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4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5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6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7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98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00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1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2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3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4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99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76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77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78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79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0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1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2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3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4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86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7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8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9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0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5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3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67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72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3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4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68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9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1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4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61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2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63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5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6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4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5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56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7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8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9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0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40" name="Łącznik prosty 139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7" name="Prostokąt 256"/>
          <p:cNvSpPr/>
          <p:nvPr/>
        </p:nvSpPr>
        <p:spPr>
          <a:xfrm>
            <a:off x="437332" y="224993"/>
            <a:ext cx="3265549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</a:t>
            </a:r>
            <a:r>
              <a:rPr lang="pl-PL" sz="1400" b="1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Paktu dla obszarów </a:t>
            </a:r>
            <a:r>
              <a:rPr lang="pl-PL" sz="1400" b="1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wiejskich</a:t>
            </a:r>
          </a:p>
        </p:txBody>
      </p:sp>
      <p:pic>
        <p:nvPicPr>
          <p:cNvPr id="151" name="Obraz 1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396" y="843558"/>
            <a:ext cx="4705756" cy="360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2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7</a:t>
            </a:fld>
            <a:endParaRPr lang="pl-PL"/>
          </a:p>
        </p:txBody>
      </p:sp>
      <p:grpSp>
        <p:nvGrpSpPr>
          <p:cNvPr id="126" name="Grupa 125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32" name="Obraz 131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" name="Grupa 132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6" name="Prostokąt 135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7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4" name="Prostokąt 133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5" name="Łącznik prosty 134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upa 137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9" name="Grupa 138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41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2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4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5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6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3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4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5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36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8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9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0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0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1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53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44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5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27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8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9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0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1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2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26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5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22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3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4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6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19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0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1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7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16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7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8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48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49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5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13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4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5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06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07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8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9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10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11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12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0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5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91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92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93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4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5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6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7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98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200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1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2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3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4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99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76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77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78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79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0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1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2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83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4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86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7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8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9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0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5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53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67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72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3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4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68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9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1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4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61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2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63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5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6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4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5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56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7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8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9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60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40" name="Łącznik prosty 139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3" name="Obraz 2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383" y="560212"/>
            <a:ext cx="7524328" cy="4178947"/>
          </a:xfrm>
          <a:prstGeom prst="rect">
            <a:avLst/>
          </a:prstGeom>
        </p:spPr>
      </p:pic>
      <p:sp>
        <p:nvSpPr>
          <p:cNvPr id="294" name="Prostokąt 293"/>
          <p:cNvSpPr/>
          <p:nvPr/>
        </p:nvSpPr>
        <p:spPr>
          <a:xfrm>
            <a:off x="437332" y="224993"/>
            <a:ext cx="3265549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</a:t>
            </a:r>
            <a:r>
              <a:rPr lang="pl-PL" sz="1400" b="1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Paktu dla obszarów </a:t>
            </a:r>
            <a:r>
              <a:rPr lang="pl-PL" sz="1400" b="1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wiejskich</a:t>
            </a:r>
          </a:p>
        </p:txBody>
      </p:sp>
    </p:spTree>
    <p:extLst>
      <p:ext uri="{BB962C8B-B14F-4D97-AF65-F5344CB8AC3E}">
        <p14:creationId xmlns:p14="http://schemas.microsoft.com/office/powerpoint/2010/main" val="5862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879905"/>
            <a:ext cx="7585133" cy="34717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Typy projektów </a:t>
            </a:r>
            <a:r>
              <a:rPr lang="pl-PL" sz="1400" b="1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Paktu dla obszarów wiejskich</a:t>
            </a:r>
            <a:endParaRPr lang="pl-PL" sz="1400" b="1" i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poszczególnych kierunków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przypisano projekty </a:t>
            </a:r>
            <a:r>
              <a:rPr lang="pl-PL" sz="1200" i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Paktu dla obszarów </a:t>
            </a:r>
            <a:r>
              <a:rPr lang="pl-PL" sz="12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wiejskich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1200" i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które obejmują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już realizowane (np. instrumenty PROW 2014-2020, działania w ramach RPO) oraz podjęte już nowe inicjatywy (np. projekty SOR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w szczególności: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 strategiczne SOR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(16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projektów koordynowanych przez MRiRW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68 projektów koordynowanych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przez inne resorty, które ze względu na swój charakter będą oddziaływać na obszary wiejskie);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realizowane przez MRiRW, zgodnie z przyjętym Programem Działań MRiRW na lata 2015-2019; 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w ramach krajowych programów realizowanych z udziałem środków UE (np. PROW 2014-2020, </a:t>
            </a:r>
            <a:r>
              <a:rPr lang="pl-PL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POiŚ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2014-2020)- istotne dla obszarów wiejskich;</a:t>
            </a:r>
            <a:endParaRPr lang="pl-P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w ramach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RPO 2014-2020,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zarządzanych przez samorządy województw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oddziałujące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obszary wiejskie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 </a:t>
            </a:r>
            <a:r>
              <a:rPr lang="pl-PL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instrumenty </a:t>
            </a:r>
            <a:r>
              <a:rPr lang="pl-PL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realizowane przez poszczególne resorty lub instytucje o istotnym znaczeniu na rozwoju obszarów wiejskich.</a:t>
            </a:r>
            <a:endParaRPr lang="pl-PL" sz="12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8</a:t>
            </a:fld>
            <a:endParaRPr lang="pl-PL"/>
          </a:p>
        </p:txBody>
      </p:sp>
      <p:grpSp>
        <p:nvGrpSpPr>
          <p:cNvPr id="124" name="Grupa 123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5" name="Obraz 124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6" name="Grupa 125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4" name="Prostokąt 133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5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32" name="Prostokąt 131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3" name="Łącznik prosty 132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upa 135"/>
          <p:cNvGrpSpPr/>
          <p:nvPr/>
        </p:nvGrpSpPr>
        <p:grpSpPr>
          <a:xfrm>
            <a:off x="1691680" y="4083918"/>
            <a:ext cx="7380312" cy="1224136"/>
            <a:chOff x="1691680" y="4083918"/>
            <a:chExt cx="7380312" cy="1224136"/>
          </a:xfrm>
        </p:grpSpPr>
        <p:grpSp>
          <p:nvGrpSpPr>
            <p:cNvPr id="137" name="Grupa 136"/>
            <p:cNvGrpSpPr>
              <a:grpSpLocks/>
            </p:cNvGrpSpPr>
            <p:nvPr/>
          </p:nvGrpSpPr>
          <p:grpSpPr bwMode="auto">
            <a:xfrm>
              <a:off x="1691680" y="4083918"/>
              <a:ext cx="7380312" cy="1224136"/>
              <a:chOff x="1054897" y="1133862"/>
              <a:chExt cx="106975" cy="20940"/>
            </a:xfrm>
          </p:grpSpPr>
          <p:sp>
            <p:nvSpPr>
              <p:cNvPr id="139" name="Rectangle 3"/>
              <p:cNvSpPr>
                <a:spLocks noChangeArrowheads="1"/>
              </p:cNvSpPr>
              <p:nvPr/>
            </p:nvSpPr>
            <p:spPr bwMode="auto">
              <a:xfrm>
                <a:off x="1054897" y="1133862"/>
                <a:ext cx="106975" cy="16738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endParaRPr lang="pl-PL"/>
              </a:p>
            </p:txBody>
          </p:sp>
          <p:grpSp>
            <p:nvGrpSpPr>
              <p:cNvPr id="140" name="Group 4"/>
              <p:cNvGrpSpPr>
                <a:grpSpLocks/>
              </p:cNvGrpSpPr>
              <p:nvPr/>
            </p:nvGrpSpPr>
            <p:grpSpPr bwMode="auto">
              <a:xfrm rot="13800702" flipH="1">
                <a:off x="1113378" y="1142837"/>
                <a:ext cx="13371" cy="3920"/>
                <a:chOff x="1067670" y="1122607"/>
                <a:chExt cx="13371" cy="3919"/>
              </a:xfrm>
            </p:grpSpPr>
            <p:sp>
              <p:nvSpPr>
                <p:cNvPr id="250" name="AutoShape 5"/>
                <p:cNvSpPr>
                  <a:spLocks noChangeArrowheads="1"/>
                </p:cNvSpPr>
                <p:nvPr/>
              </p:nvSpPr>
              <p:spPr bwMode="auto">
                <a:xfrm>
                  <a:off x="1073258" y="1122607"/>
                  <a:ext cx="7783" cy="3919"/>
                </a:xfrm>
                <a:prstGeom prst="flowChartDelay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1" name="AutoShape 6"/>
                <p:cNvSpPr>
                  <a:spLocks noChangeArrowheads="1"/>
                </p:cNvSpPr>
                <p:nvPr/>
              </p:nvSpPr>
              <p:spPr bwMode="auto">
                <a:xfrm>
                  <a:off x="1067670" y="1123478"/>
                  <a:ext cx="4064" cy="1887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52" name="AutoShape 7"/>
                <p:cNvSpPr>
                  <a:spLocks noChangeArrowheads="1"/>
                </p:cNvSpPr>
                <p:nvPr/>
              </p:nvSpPr>
              <p:spPr bwMode="auto">
                <a:xfrm>
                  <a:off x="1071506" y="1123953"/>
                  <a:ext cx="3504" cy="1082"/>
                </a:xfrm>
                <a:prstGeom prst="flowChartAlternateProcess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1" name="Group 8"/>
              <p:cNvGrpSpPr>
                <a:grpSpLocks/>
              </p:cNvGrpSpPr>
              <p:nvPr/>
            </p:nvGrpSpPr>
            <p:grpSpPr bwMode="auto">
              <a:xfrm>
                <a:off x="1142505" y="1135767"/>
                <a:ext cx="12899" cy="14840"/>
                <a:chOff x="1083844" y="1112710"/>
                <a:chExt cx="32608" cy="37774"/>
              </a:xfrm>
            </p:grpSpPr>
            <p:sp>
              <p:nvSpPr>
                <p:cNvPr id="230" name="Rectangle 9"/>
                <p:cNvSpPr>
                  <a:spLocks noChangeArrowheads="1"/>
                </p:cNvSpPr>
                <p:nvPr/>
              </p:nvSpPr>
              <p:spPr bwMode="auto">
                <a:xfrm rot="1873154">
                  <a:off x="1087294" y="1115919"/>
                  <a:ext cx="6042" cy="3202"/>
                </a:xfrm>
                <a:prstGeom prst="re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231" name="Group 10"/>
                <p:cNvGrpSpPr>
                  <a:grpSpLocks/>
                </p:cNvGrpSpPr>
                <p:nvPr/>
              </p:nvGrpSpPr>
              <p:grpSpPr bwMode="auto">
                <a:xfrm>
                  <a:off x="1083844" y="1112710"/>
                  <a:ext cx="32608" cy="37774"/>
                  <a:chOff x="1083877" y="1112710"/>
                  <a:chExt cx="32608" cy="37774"/>
                </a:xfrm>
              </p:grpSpPr>
              <p:sp>
                <p:nvSpPr>
                  <p:cNvPr id="232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090984" y="1135375"/>
                    <a:ext cx="12236" cy="264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3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1095496" y="1128180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4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100279" y="1141180"/>
                    <a:ext cx="12237" cy="5272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5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97220" y="1141997"/>
                    <a:ext cx="4459" cy="4114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6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93154" y="1145713"/>
                    <a:ext cx="17552" cy="4771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7" name="AutoShape 16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0407" y="1125421"/>
                    <a:ext cx="3407" cy="3990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8" name="AutoShape 17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7772" y="1127326"/>
                    <a:ext cx="3407" cy="398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39" name="AutoShape 18"/>
                  <p:cNvSpPr>
                    <a:spLocks noChangeArrowheads="1"/>
                  </p:cNvSpPr>
                  <p:nvPr/>
                </p:nvSpPr>
                <p:spPr bwMode="auto">
                  <a:xfrm rot="-1481463">
                    <a:off x="1091931" y="1125455"/>
                    <a:ext cx="12237" cy="2756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0" name="AutoShape 19"/>
                  <p:cNvSpPr>
                    <a:spLocks noChangeArrowheads="1"/>
                  </p:cNvSpPr>
                  <p:nvPr/>
                </p:nvSpPr>
                <p:spPr bwMode="auto">
                  <a:xfrm rot="-3483925">
                    <a:off x="1102190" y="1127986"/>
                    <a:ext cx="3203" cy="1143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1" name="AutoShape 20"/>
                  <p:cNvSpPr>
                    <a:spLocks noChangeArrowheads="1"/>
                  </p:cNvSpPr>
                  <p:nvPr/>
                </p:nvSpPr>
                <p:spPr bwMode="auto">
                  <a:xfrm rot="-2362012">
                    <a:off x="1099452" y="1130880"/>
                    <a:ext cx="3380" cy="1379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2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1095552" y="1132169"/>
                    <a:ext cx="3180" cy="1395"/>
                  </a:xfrm>
                  <a:prstGeom prst="flowChartMagneticDisk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3" name="AutoShape 2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94279" y="1114661"/>
                    <a:ext cx="5866" cy="10048"/>
                  </a:xfrm>
                  <a:prstGeom prst="flowChartDelay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4" name="Rectangle 23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6017" y="1114442"/>
                    <a:ext cx="2506" cy="2363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5" name="Rectangle 24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7736" y="1115566"/>
                    <a:ext cx="6042" cy="3202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6" name="Rectangle 25"/>
                  <p:cNvSpPr>
                    <a:spLocks noChangeArrowheads="1"/>
                  </p:cNvSpPr>
                  <p:nvPr/>
                </p:nvSpPr>
                <p:spPr bwMode="auto">
                  <a:xfrm rot="1873154">
                    <a:off x="1083877" y="1112710"/>
                    <a:ext cx="2780" cy="342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7" name="AutoShape 26"/>
                  <p:cNvSpPr>
                    <a:spLocks noChangeArrowheads="1"/>
                  </p:cNvSpPr>
                  <p:nvPr/>
                </p:nvSpPr>
                <p:spPr bwMode="auto">
                  <a:xfrm rot="4675525">
                    <a:off x="1094397" y="1125488"/>
                    <a:ext cx="27413" cy="16762"/>
                  </a:xfrm>
                  <a:custGeom>
                    <a:avLst/>
                    <a:gdLst>
                      <a:gd name="G0" fmla="+- 7902 0 0"/>
                      <a:gd name="G1" fmla="+- 10950705 0 0"/>
                      <a:gd name="G2" fmla="+- 0 0 10950705"/>
                      <a:gd name="T0" fmla="*/ 0 256 1"/>
                      <a:gd name="T1" fmla="*/ 180 256 1"/>
                      <a:gd name="G3" fmla="+- 10950705 T0 T1"/>
                      <a:gd name="T2" fmla="*/ 0 256 1"/>
                      <a:gd name="T3" fmla="*/ 90 256 1"/>
                      <a:gd name="G4" fmla="+- 10950705 T2 T3"/>
                      <a:gd name="G5" fmla="*/ G4 2 1"/>
                      <a:gd name="T4" fmla="*/ 90 256 1"/>
                      <a:gd name="T5" fmla="*/ 0 256 1"/>
                      <a:gd name="G6" fmla="+- 10950705 T4 T5"/>
                      <a:gd name="G7" fmla="*/ G6 2 1"/>
                      <a:gd name="G8" fmla="abs 10950705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7902"/>
                      <a:gd name="G18" fmla="*/ 7902 1 2"/>
                      <a:gd name="G19" fmla="+- G18 5400 0"/>
                      <a:gd name="G20" fmla="cos G19 10950705"/>
                      <a:gd name="G21" fmla="sin G19 10950705"/>
                      <a:gd name="G22" fmla="+- G20 10800 0"/>
                      <a:gd name="G23" fmla="+- G21 10800 0"/>
                      <a:gd name="G24" fmla="+- 10800 0 G20"/>
                      <a:gd name="G25" fmla="+- 7902 10800 0"/>
                      <a:gd name="G26" fmla="?: G9 G17 G25"/>
                      <a:gd name="G27" fmla="?: G9 0 21600"/>
                      <a:gd name="G28" fmla="cos 10800 10950705"/>
                      <a:gd name="G29" fmla="sin 10800 10950705"/>
                      <a:gd name="G30" fmla="sin 7902 10950705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0950705 G34 0"/>
                      <a:gd name="G36" fmla="?: G6 G35 G31"/>
                      <a:gd name="G37" fmla="+- 21600 0 G36"/>
                      <a:gd name="G38" fmla="?: G4 0 G33"/>
                      <a:gd name="G39" fmla="?: 10950705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1685 w 21600"/>
                      <a:gd name="T15" fmla="*/ 12888 h 21600"/>
                      <a:gd name="T16" fmla="*/ 10800 w 21600"/>
                      <a:gd name="T17" fmla="*/ 2898 h 21600"/>
                      <a:gd name="T18" fmla="*/ 19915 w 21600"/>
                      <a:gd name="T19" fmla="*/ 12888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3097" y="12564"/>
                        </a:moveTo>
                        <a:cubicBezTo>
                          <a:pt x="2964" y="11985"/>
                          <a:pt x="2898" y="11393"/>
                          <a:pt x="2898" y="10800"/>
                        </a:cubicBezTo>
                        <a:cubicBezTo>
                          <a:pt x="2898" y="6435"/>
                          <a:pt x="6435" y="2898"/>
                          <a:pt x="10800" y="2898"/>
                        </a:cubicBezTo>
                        <a:cubicBezTo>
                          <a:pt x="15164" y="2898"/>
                          <a:pt x="18702" y="6435"/>
                          <a:pt x="18702" y="10800"/>
                        </a:cubicBezTo>
                        <a:cubicBezTo>
                          <a:pt x="18702" y="11393"/>
                          <a:pt x="18635" y="11985"/>
                          <a:pt x="18502" y="12564"/>
                        </a:cubicBezTo>
                        <a:lnTo>
                          <a:pt x="21327" y="13212"/>
                        </a:lnTo>
                        <a:cubicBezTo>
                          <a:pt x="21508" y="12420"/>
                          <a:pt x="21600" y="11611"/>
                          <a:pt x="21600" y="10800"/>
                        </a:cubicBez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ubicBezTo>
                          <a:pt x="0" y="11611"/>
                          <a:pt x="91" y="12420"/>
                          <a:pt x="272" y="13212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91405" y="1121662"/>
                    <a:ext cx="18487" cy="3365"/>
                  </a:xfrm>
                  <a:prstGeom prst="rect">
                    <a:avLst/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49" name="AutoShape 28"/>
                  <p:cNvSpPr>
                    <a:spLocks noChangeArrowheads="1"/>
                  </p:cNvSpPr>
                  <p:nvPr/>
                </p:nvSpPr>
                <p:spPr bwMode="auto">
                  <a:xfrm>
                    <a:off x="1105249" y="1141737"/>
                    <a:ext cx="7732" cy="7145"/>
                  </a:xfrm>
                  <a:prstGeom prst="star16">
                    <a:avLst>
                      <a:gd name="adj" fmla="val 44681"/>
                    </a:avLst>
                  </a:pr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42" name="Group 29"/>
              <p:cNvGrpSpPr>
                <a:grpSpLocks/>
              </p:cNvGrpSpPr>
              <p:nvPr/>
            </p:nvGrpSpPr>
            <p:grpSpPr bwMode="auto">
              <a:xfrm>
                <a:off x="1078025" y="1135836"/>
                <a:ext cx="6646" cy="15590"/>
                <a:chOff x="1090261" y="1133358"/>
                <a:chExt cx="9069" cy="18084"/>
              </a:xfrm>
            </p:grpSpPr>
            <p:grpSp>
              <p:nvGrpSpPr>
                <p:cNvPr id="221" name="Group 30"/>
                <p:cNvGrpSpPr>
                  <a:grpSpLocks/>
                </p:cNvGrpSpPr>
                <p:nvPr/>
              </p:nvGrpSpPr>
              <p:grpSpPr bwMode="auto">
                <a:xfrm>
                  <a:off x="1090261" y="1134337"/>
                  <a:ext cx="9069" cy="17105"/>
                  <a:chOff x="1072047" y="1097447"/>
                  <a:chExt cx="9068" cy="17105"/>
                </a:xfrm>
              </p:grpSpPr>
              <p:sp>
                <p:nvSpPr>
                  <p:cNvPr id="223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1074637" y="1109617"/>
                    <a:ext cx="5340" cy="4935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4" name="Freeform 32"/>
                  <p:cNvSpPr>
                    <a:spLocks/>
                  </p:cNvSpPr>
                  <p:nvPr/>
                </p:nvSpPr>
                <p:spPr bwMode="auto">
                  <a:xfrm>
                    <a:off x="1075687" y="1103136"/>
                    <a:ext cx="2955" cy="6459"/>
                  </a:xfrm>
                  <a:custGeom>
                    <a:avLst/>
                    <a:gdLst>
                      <a:gd name="T0" fmla="*/ 127243 w 295493"/>
                      <a:gd name="T1" fmla="*/ 645886 h 645886"/>
                      <a:gd name="T2" fmla="*/ 99334 w 295493"/>
                      <a:gd name="T3" fmla="*/ 580572 h 645886"/>
                      <a:gd name="T4" fmla="*/ 183034 w 295493"/>
                      <a:gd name="T5" fmla="*/ 515257 h 645886"/>
                      <a:gd name="T6" fmla="*/ 250845 w 295493"/>
                      <a:gd name="T7" fmla="*/ 464457 h 645886"/>
                      <a:gd name="T8" fmla="*/ 295493 w 295493"/>
                      <a:gd name="T9" fmla="*/ 362857 h 645886"/>
                      <a:gd name="T10" fmla="*/ 250845 w 295493"/>
                      <a:gd name="T11" fmla="*/ 312057 h 645886"/>
                      <a:gd name="T12" fmla="*/ 170786 w 295493"/>
                      <a:gd name="T13" fmla="*/ 261257 h 645886"/>
                      <a:gd name="T14" fmla="*/ 49726 w 295493"/>
                      <a:gd name="T15" fmla="*/ 137886 h 645886"/>
                      <a:gd name="T16" fmla="*/ 0 w 295493"/>
                      <a:gd name="T17" fmla="*/ 65315 h 645886"/>
                      <a:gd name="T18" fmla="*/ 49726 w 295493"/>
                      <a:gd name="T19" fmla="*/ 0 h 645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95493" h="645886">
                        <a:moveTo>
                          <a:pt x="127243" y="645886"/>
                        </a:moveTo>
                        <a:cubicBezTo>
                          <a:pt x="108639" y="624115"/>
                          <a:pt x="90035" y="602344"/>
                          <a:pt x="99334" y="580572"/>
                        </a:cubicBezTo>
                        <a:cubicBezTo>
                          <a:pt x="108633" y="558800"/>
                          <a:pt x="157782" y="534610"/>
                          <a:pt x="183034" y="515257"/>
                        </a:cubicBezTo>
                        <a:cubicBezTo>
                          <a:pt x="208286" y="495904"/>
                          <a:pt x="232102" y="489857"/>
                          <a:pt x="250845" y="464457"/>
                        </a:cubicBezTo>
                        <a:cubicBezTo>
                          <a:pt x="269588" y="439057"/>
                          <a:pt x="295493" y="388257"/>
                          <a:pt x="295493" y="362857"/>
                        </a:cubicBezTo>
                        <a:cubicBezTo>
                          <a:pt x="295493" y="337457"/>
                          <a:pt x="271629" y="328990"/>
                          <a:pt x="250845" y="312057"/>
                        </a:cubicBezTo>
                        <a:cubicBezTo>
                          <a:pt x="230061" y="295124"/>
                          <a:pt x="204306" y="290285"/>
                          <a:pt x="170786" y="261257"/>
                        </a:cubicBezTo>
                        <a:cubicBezTo>
                          <a:pt x="137266" y="232229"/>
                          <a:pt x="78190" y="170543"/>
                          <a:pt x="49726" y="137886"/>
                        </a:cubicBezTo>
                        <a:cubicBezTo>
                          <a:pt x="21262" y="105229"/>
                          <a:pt x="0" y="88296"/>
                          <a:pt x="0" y="65315"/>
                        </a:cubicBezTo>
                        <a:cubicBezTo>
                          <a:pt x="0" y="42334"/>
                          <a:pt x="24863" y="21167"/>
                          <a:pt x="49726" y="0"/>
                        </a:cubicBezTo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bevel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5" name="AutoShape 33"/>
                  <p:cNvSpPr>
                    <a:spLocks noChangeArrowheads="1"/>
                  </p:cNvSpPr>
                  <p:nvPr/>
                </p:nvSpPr>
                <p:spPr bwMode="auto">
                  <a:xfrm rot="-13618915">
                    <a:off x="1073365" y="1099414"/>
                    <a:ext cx="1588" cy="422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6" name="AutoShape 34"/>
                  <p:cNvSpPr>
                    <a:spLocks noChangeArrowheads="1"/>
                  </p:cNvSpPr>
                  <p:nvPr/>
                </p:nvSpPr>
                <p:spPr bwMode="auto">
                  <a:xfrm rot="-14984047">
                    <a:off x="1074069" y="1103758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7" name="AutoShape 35"/>
                  <p:cNvSpPr>
                    <a:spLocks noChangeArrowheads="1"/>
                  </p:cNvSpPr>
                  <p:nvPr/>
                </p:nvSpPr>
                <p:spPr bwMode="auto">
                  <a:xfrm rot="-9412532">
                    <a:off x="1077661" y="1100078"/>
                    <a:ext cx="1430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8" name="AutoShape 36"/>
                  <p:cNvSpPr>
                    <a:spLocks noChangeArrowheads="1"/>
                  </p:cNvSpPr>
                  <p:nvPr/>
                </p:nvSpPr>
                <p:spPr bwMode="auto">
                  <a:xfrm rot="-8561569">
                    <a:off x="1079297" y="1101749"/>
                    <a:ext cx="1818" cy="493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29" name="AutoShape 37"/>
                  <p:cNvSpPr>
                    <a:spLocks noChangeArrowheads="1"/>
                  </p:cNvSpPr>
                  <p:nvPr/>
                </p:nvSpPr>
                <p:spPr bwMode="auto">
                  <a:xfrm rot="-10092242">
                    <a:off x="1076276" y="1097447"/>
                    <a:ext cx="1429" cy="4138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6350" cap="rnd">
                    <a:solidFill>
                      <a:srgbClr val="BED7EF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222" name="AutoShape 38"/>
                <p:cNvSpPr>
                  <a:spLocks noChangeArrowheads="1"/>
                </p:cNvSpPr>
                <p:nvPr/>
              </p:nvSpPr>
              <p:spPr bwMode="auto">
                <a:xfrm>
                  <a:off x="1090325" y="1133358"/>
                  <a:ext cx="5655" cy="5148"/>
                </a:xfrm>
                <a:prstGeom prst="star16">
                  <a:avLst>
                    <a:gd name="adj" fmla="val 35505"/>
                  </a:avLst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3" name="Group 39"/>
              <p:cNvGrpSpPr>
                <a:grpSpLocks/>
              </p:cNvGrpSpPr>
              <p:nvPr/>
            </p:nvGrpSpPr>
            <p:grpSpPr bwMode="auto">
              <a:xfrm>
                <a:off x="1123953" y="1137389"/>
                <a:ext cx="2880" cy="3807"/>
                <a:chOff x="1106808" y="1138755"/>
                <a:chExt cx="3428" cy="4533"/>
              </a:xfrm>
            </p:grpSpPr>
            <p:sp>
              <p:nvSpPr>
                <p:cNvPr id="218" name="AutoShape 40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9" name="AutoShape 41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20" name="AutoShape 42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4" name="Group 43"/>
              <p:cNvGrpSpPr>
                <a:grpSpLocks/>
              </p:cNvGrpSpPr>
              <p:nvPr/>
            </p:nvGrpSpPr>
            <p:grpSpPr bwMode="auto">
              <a:xfrm>
                <a:off x="1126675" y="1134952"/>
                <a:ext cx="2880" cy="3809"/>
                <a:chOff x="1106808" y="1138755"/>
                <a:chExt cx="3428" cy="4533"/>
              </a:xfrm>
            </p:grpSpPr>
            <p:sp>
              <p:nvSpPr>
                <p:cNvPr id="215" name="AutoShape 44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6" name="AutoShape 45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7" name="AutoShape 46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45" name="Group 47"/>
              <p:cNvGrpSpPr>
                <a:grpSpLocks/>
              </p:cNvGrpSpPr>
              <p:nvPr/>
            </p:nvGrpSpPr>
            <p:grpSpPr bwMode="auto">
              <a:xfrm>
                <a:off x="1072270" y="1137677"/>
                <a:ext cx="2880" cy="3809"/>
                <a:chOff x="1106808" y="1138755"/>
                <a:chExt cx="3428" cy="4533"/>
              </a:xfrm>
            </p:grpSpPr>
            <p:sp>
              <p:nvSpPr>
                <p:cNvPr id="212" name="AutoShape 48"/>
                <p:cNvSpPr>
                  <a:spLocks noChangeArrowheads="1"/>
                </p:cNvSpPr>
                <p:nvPr/>
              </p:nvSpPr>
              <p:spPr bwMode="auto">
                <a:xfrm>
                  <a:off x="1106948" y="1138755"/>
                  <a:ext cx="3148" cy="2318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3" name="AutoShape 49"/>
                <p:cNvSpPr>
                  <a:spLocks noChangeArrowheads="1"/>
                </p:cNvSpPr>
                <p:nvPr/>
              </p:nvSpPr>
              <p:spPr bwMode="auto">
                <a:xfrm>
                  <a:off x="1106808" y="1140096"/>
                  <a:ext cx="3428" cy="3192"/>
                </a:xfrm>
                <a:prstGeom prst="flowChartConnector">
                  <a:avLst/>
                </a:prstGeom>
                <a:solidFill>
                  <a:srgbClr val="6B97C0"/>
                </a:solidFill>
                <a:ln w="6350" cap="rnd">
                  <a:solidFill>
                    <a:srgbClr val="BED7E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214" name="AutoShape 50"/>
                <p:cNvSpPr>
                  <a:spLocks noChangeArrowheads="1"/>
                </p:cNvSpPr>
                <p:nvPr/>
              </p:nvSpPr>
              <p:spPr bwMode="auto">
                <a:xfrm>
                  <a:off x="1106995" y="1138891"/>
                  <a:ext cx="3060" cy="2225"/>
                </a:xfrm>
                <a:prstGeom prst="flowChartExtract">
                  <a:avLst/>
                </a:prstGeom>
                <a:solidFill>
                  <a:srgbClr val="6B97C0"/>
                </a:solidFill>
                <a:ln w="6350" cap="rnd">
                  <a:solidFill>
                    <a:srgbClr val="6B97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cxnSp>
            <p:nvCxnSpPr>
              <p:cNvPr id="146" name="AutoShape 51"/>
              <p:cNvCxnSpPr>
                <a:cxnSpLocks noChangeShapeType="1"/>
              </p:cNvCxnSpPr>
              <p:nvPr/>
            </p:nvCxnSpPr>
            <p:spPr bwMode="auto">
              <a:xfrm rot="10800000" flipH="1" flipV="1">
                <a:off x="1058528" y="1144128"/>
                <a:ext cx="83257" cy="7325"/>
              </a:xfrm>
              <a:prstGeom prst="bentConnector3">
                <a:avLst>
                  <a:gd name="adj1" fmla="val -2745"/>
                </a:avLst>
              </a:prstGeom>
              <a:noFill/>
              <a:ln w="12700">
                <a:solidFill>
                  <a:srgbClr val="5B9BD5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68686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47" name="Group 52"/>
              <p:cNvGrpSpPr>
                <a:grpSpLocks/>
              </p:cNvGrpSpPr>
              <p:nvPr/>
            </p:nvGrpSpPr>
            <p:grpSpPr bwMode="auto">
              <a:xfrm>
                <a:off x="1130841" y="1143392"/>
                <a:ext cx="8774" cy="7633"/>
                <a:chOff x="1125933" y="1143092"/>
                <a:chExt cx="8774" cy="7632"/>
              </a:xfrm>
            </p:grpSpPr>
            <p:grpSp>
              <p:nvGrpSpPr>
                <p:cNvPr id="201" name="Group 53"/>
                <p:cNvGrpSpPr>
                  <a:grpSpLocks/>
                </p:cNvGrpSpPr>
                <p:nvPr/>
              </p:nvGrpSpPr>
              <p:grpSpPr bwMode="auto">
                <a:xfrm>
                  <a:off x="1129559" y="1143092"/>
                  <a:ext cx="5148" cy="7435"/>
                  <a:chOff x="1078117" y="1108028"/>
                  <a:chExt cx="12695" cy="18327"/>
                </a:xfrm>
              </p:grpSpPr>
              <p:sp>
                <p:nvSpPr>
                  <p:cNvPr id="209" name="AutoShape 54"/>
                  <p:cNvSpPr>
                    <a:spLocks noChangeArrowheads="1"/>
                  </p:cNvSpPr>
                  <p:nvPr/>
                </p:nvSpPr>
                <p:spPr bwMode="auto">
                  <a:xfrm rot="-3180492">
                    <a:off x="1084212" y="1114364"/>
                    <a:ext cx="8690" cy="3425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78117" y="1114380"/>
                    <a:ext cx="12695" cy="11975"/>
                  </a:xfrm>
                  <a:prstGeom prst="ellipse">
                    <a:avLst/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11" name="AutoShape 56"/>
                  <p:cNvSpPr>
                    <a:spLocks noChangeArrowheads="1"/>
                  </p:cNvSpPr>
                  <p:nvPr/>
                </p:nvSpPr>
                <p:spPr bwMode="auto">
                  <a:xfrm rot="-1807337">
                    <a:off x="1083425" y="1108028"/>
                    <a:ext cx="2979" cy="7629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202" name="Group 57"/>
                <p:cNvGrpSpPr>
                  <a:grpSpLocks/>
                </p:cNvGrpSpPr>
                <p:nvPr/>
              </p:nvGrpSpPr>
              <p:grpSpPr bwMode="auto">
                <a:xfrm>
                  <a:off x="1125933" y="1143509"/>
                  <a:ext cx="4960" cy="7215"/>
                  <a:chOff x="1066692" y="1106514"/>
                  <a:chExt cx="13394" cy="19478"/>
                </a:xfrm>
              </p:grpSpPr>
              <p:sp>
                <p:nvSpPr>
                  <p:cNvPr id="203" name="AutoShape 58"/>
                  <p:cNvSpPr>
                    <a:spLocks noChangeArrowheads="1"/>
                  </p:cNvSpPr>
                  <p:nvPr/>
                </p:nvSpPr>
                <p:spPr bwMode="auto">
                  <a:xfrm rot="-7207337">
                    <a:off x="1072125" y="1104321"/>
                    <a:ext cx="2980" cy="7628"/>
                  </a:xfrm>
                  <a:prstGeom prst="moon">
                    <a:avLst>
                      <a:gd name="adj" fmla="val 87500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4" name="AutoShape 59"/>
                  <p:cNvSpPr>
                    <a:spLocks noChangeArrowheads="1"/>
                  </p:cNvSpPr>
                  <p:nvPr/>
                </p:nvSpPr>
                <p:spPr bwMode="auto">
                  <a:xfrm rot="3365320">
                    <a:off x="1064327" y="1108879"/>
                    <a:ext cx="8690" cy="3959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400"/>
                          <a:pt x="16200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799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205" name="AutoShape 60"/>
                  <p:cNvSpPr>
                    <a:spLocks noChangeArrowheads="1"/>
                  </p:cNvSpPr>
                  <p:nvPr/>
                </p:nvSpPr>
                <p:spPr bwMode="auto">
                  <a:xfrm rot="5621819" flipV="1">
                    <a:off x="1066813" y="1111394"/>
                    <a:ext cx="11188" cy="899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20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067391" y="1112088"/>
                    <a:ext cx="12695" cy="13904"/>
                    <a:chOff x="1067391" y="1112088"/>
                    <a:chExt cx="12695" cy="13904"/>
                  </a:xfrm>
                </p:grpSpPr>
                <p:sp>
                  <p:nvSpPr>
                    <p:cNvPr id="207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7391" y="1114018"/>
                      <a:ext cx="12695" cy="11974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9525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208" name="AutoShape 63"/>
                    <p:cNvSpPr>
                      <a:spLocks noChangeArrowheads="1"/>
                    </p:cNvSpPr>
                    <p:nvPr/>
                  </p:nvSpPr>
                  <p:spPr bwMode="auto">
                    <a:xfrm rot="5621819" flipV="1">
                      <a:off x="1068200" y="1112773"/>
                      <a:ext cx="10948" cy="9578"/>
                    </a:xfrm>
                    <a:custGeom>
                      <a:avLst/>
                      <a:gdLst>
                        <a:gd name="T0" fmla="*/ 10860 w 21600"/>
                        <a:gd name="T1" fmla="*/ 2187 h 21600"/>
                        <a:gd name="T2" fmla="*/ 2928 w 21600"/>
                        <a:gd name="T3" fmla="*/ 10800 h 21600"/>
                        <a:gd name="T4" fmla="*/ 10860 w 21600"/>
                        <a:gd name="T5" fmla="*/ 21600 h 21600"/>
                        <a:gd name="T6" fmla="*/ 18672 w 21600"/>
                        <a:gd name="T7" fmla="*/ 10800 h 21600"/>
                        <a:gd name="T8" fmla="*/ 17694720 60000 65536"/>
                        <a:gd name="T9" fmla="*/ 11796480 60000 65536"/>
                        <a:gd name="T10" fmla="*/ 5898240 60000 65536"/>
                        <a:gd name="T11" fmla="*/ 0 60000 65536"/>
                        <a:gd name="T12" fmla="*/ 5037 w 21600"/>
                        <a:gd name="T13" fmla="*/ 2277 h 21600"/>
                        <a:gd name="T14" fmla="*/ 16557 w 21600"/>
                        <a:gd name="T15" fmla="*/ 13677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0860" y="2187"/>
                          </a:moveTo>
                          <a:cubicBezTo>
                            <a:pt x="10451" y="1746"/>
                            <a:pt x="9529" y="1018"/>
                            <a:pt x="9015" y="730"/>
                          </a:cubicBezTo>
                          <a:cubicBezTo>
                            <a:pt x="7865" y="152"/>
                            <a:pt x="6685" y="0"/>
                            <a:pt x="5415" y="0"/>
                          </a:cubicBezTo>
                          <a:cubicBezTo>
                            <a:pt x="4175" y="152"/>
                            <a:pt x="2995" y="575"/>
                            <a:pt x="1967" y="1305"/>
                          </a:cubicBezTo>
                          <a:cubicBezTo>
                            <a:pt x="1150" y="2187"/>
                            <a:pt x="575" y="3222"/>
                            <a:pt x="242" y="4220"/>
                          </a:cubicBezTo>
                          <a:cubicBezTo>
                            <a:pt x="0" y="5410"/>
                            <a:pt x="242" y="6560"/>
                            <a:pt x="575" y="7597"/>
                          </a:cubicBezTo>
                          <a:lnTo>
                            <a:pt x="10860" y="21600"/>
                          </a:lnTo>
                          <a:lnTo>
                            <a:pt x="20995" y="7597"/>
                          </a:lnTo>
                          <a:cubicBezTo>
                            <a:pt x="21480" y="6560"/>
                            <a:pt x="21600" y="5410"/>
                            <a:pt x="21480" y="4220"/>
                          </a:cubicBezTo>
                          <a:cubicBezTo>
                            <a:pt x="21115" y="3222"/>
                            <a:pt x="20420" y="2187"/>
                            <a:pt x="19632" y="1305"/>
                          </a:cubicBezTo>
                          <a:cubicBezTo>
                            <a:pt x="18575" y="575"/>
                            <a:pt x="17425" y="152"/>
                            <a:pt x="16275" y="0"/>
                          </a:cubicBezTo>
                          <a:cubicBezTo>
                            <a:pt x="15005" y="0"/>
                            <a:pt x="13735" y="152"/>
                            <a:pt x="12705" y="730"/>
                          </a:cubicBezTo>
                          <a:cubicBezTo>
                            <a:pt x="12176" y="1018"/>
                            <a:pt x="11254" y="1746"/>
                            <a:pt x="10860" y="2187"/>
                          </a:cubicBezTo>
                          <a:close/>
                        </a:path>
                      </a:pathLst>
                    </a:custGeom>
                    <a:solidFill>
                      <a:srgbClr val="6B97C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9DC3E6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8" name="Group 64"/>
              <p:cNvGrpSpPr>
                <a:grpSpLocks/>
              </p:cNvGrpSpPr>
              <p:nvPr/>
            </p:nvGrpSpPr>
            <p:grpSpPr bwMode="auto">
              <a:xfrm rot="1514265" flipH="1">
                <a:off x="1108653" y="1142619"/>
                <a:ext cx="8087" cy="12183"/>
                <a:chOff x="1071179" y="1113028"/>
                <a:chExt cx="9977" cy="15030"/>
              </a:xfrm>
            </p:grpSpPr>
            <p:grpSp>
              <p:nvGrpSpPr>
                <p:cNvPr id="171" name="Group 65"/>
                <p:cNvGrpSpPr>
                  <a:grpSpLocks/>
                </p:cNvGrpSpPr>
                <p:nvPr/>
              </p:nvGrpSpPr>
              <p:grpSpPr bwMode="auto">
                <a:xfrm>
                  <a:off x="1071179" y="1113028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87" name="Rectangle 66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88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89" name="Oval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0" name="Oval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1" name="Oval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2" name="Oval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93" name="Oval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94" name="Group 73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96" name="Oval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7" name="Oval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8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99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200" name="Oval 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95" name="Oval 79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  <p:grpSp>
              <p:nvGrpSpPr>
                <p:cNvPr id="172" name="Group 80"/>
                <p:cNvGrpSpPr>
                  <a:grpSpLocks/>
                </p:cNvGrpSpPr>
                <p:nvPr/>
              </p:nvGrpSpPr>
              <p:grpSpPr bwMode="auto">
                <a:xfrm rot="365549">
                  <a:off x="1074606" y="1113796"/>
                  <a:ext cx="6550" cy="14262"/>
                  <a:chOff x="1068849" y="1110501"/>
                  <a:chExt cx="8902" cy="18254"/>
                </a:xfrm>
              </p:grpSpPr>
              <p:sp>
                <p:nvSpPr>
                  <p:cNvPr id="173" name="Rectangle 81"/>
                  <p:cNvSpPr>
                    <a:spLocks noChangeArrowheads="1"/>
                  </p:cNvSpPr>
                  <p:nvPr/>
                </p:nvSpPr>
                <p:spPr bwMode="auto">
                  <a:xfrm rot="2760354" flipH="1" flipV="1">
                    <a:off x="1068395" y="1119399"/>
                    <a:ext cx="18254" cy="458"/>
                  </a:xfrm>
                  <a:prstGeom prst="rect">
                    <a:avLst/>
                  </a:prstGeom>
                  <a:solidFill>
                    <a:srgbClr val="6B97C0"/>
                  </a:solidFill>
                  <a:ln w="317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grpSp>
                <p:nvGrpSpPr>
                  <p:cNvPr id="17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1068849" y="1110736"/>
                    <a:ext cx="7708" cy="7920"/>
                    <a:chOff x="1076680" y="1115029"/>
                    <a:chExt cx="7708" cy="7920"/>
                  </a:xfrm>
                </p:grpSpPr>
                <p:sp>
                  <p:nvSpPr>
                    <p:cNvPr id="175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6680" y="1117362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6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7870" y="1118584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7" name="Oval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79013" y="1119727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8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0156" y="1120870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sp>
                  <p:nvSpPr>
                    <p:cNvPr id="179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1299" y="1122013"/>
                      <a:ext cx="2131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  <p:grpSp>
                  <p:nvGrpSpPr>
                    <p:cNvPr id="180" name="Group 88"/>
                    <p:cNvGrpSpPr>
                      <a:grpSpLocks/>
                    </p:cNvGrpSpPr>
                    <p:nvPr/>
                  </p:nvGrpSpPr>
                  <p:grpSpPr bwMode="auto">
                    <a:xfrm rot="16556734" flipH="1">
                      <a:off x="1078220" y="1115610"/>
                      <a:ext cx="6750" cy="5587"/>
                      <a:chOff x="1076680" y="1117362"/>
                      <a:chExt cx="6750" cy="5587"/>
                    </a:xfrm>
                  </p:grpSpPr>
                  <p:sp>
                    <p:nvSpPr>
                      <p:cNvPr id="182" name="Oval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6680" y="1117362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3" name="Oval 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7870" y="1118584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4" name="Oval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79013" y="1119727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5" name="Oval 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0156" y="1120870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  <p:sp>
                    <p:nvSpPr>
                      <p:cNvPr id="186" name="Oval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81299" y="1122013"/>
                        <a:ext cx="2131" cy="936"/>
                      </a:xfrm>
                      <a:prstGeom prst="ellipse">
                        <a:avLst/>
                      </a:prstGeom>
                      <a:solidFill>
                        <a:srgbClr val="6B97C0"/>
                      </a:solidFill>
                      <a:ln w="6350">
                        <a:solidFill>
                          <a:srgbClr val="9DC3E6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dk1">
                                  <a:lumMod val="0"/>
                                  <a:lumOff val="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rot="0" vert="horz" wrap="square" lIns="36576" tIns="36576" rIns="36576" bIns="36576" anchor="t" anchorCtr="0" upright="1">
                        <a:noAutofit/>
                      </a:bodyPr>
                      <a:lstStyle/>
                      <a:p>
                        <a:endParaRPr lang="pl-PL"/>
                      </a:p>
                    </p:txBody>
                  </p:sp>
                </p:grpSp>
                <p:sp>
                  <p:nvSpPr>
                    <p:cNvPr id="181" name="Oval 94"/>
                    <p:cNvSpPr>
                      <a:spLocks noChangeArrowheads="1"/>
                    </p:cNvSpPr>
                    <p:nvPr/>
                  </p:nvSpPr>
                  <p:spPr bwMode="auto">
                    <a:xfrm rot="1688369">
                      <a:off x="1076798" y="1115941"/>
                      <a:ext cx="2130" cy="936"/>
                    </a:xfrm>
                    <a:prstGeom prst="ellipse">
                      <a:avLst/>
                    </a:prstGeom>
                    <a:solidFill>
                      <a:srgbClr val="6B97C0"/>
                    </a:solidFill>
                    <a:ln w="6350">
                      <a:solidFill>
                        <a:srgbClr val="9DC3E6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dk1">
                                <a:lumMod val="0"/>
                                <a:lumOff val="0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36576" tIns="36576" rIns="36576" bIns="36576" anchor="t" anchorCtr="0" upright="1">
                      <a:noAutofit/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49" name="Group 95"/>
              <p:cNvGrpSpPr>
                <a:grpSpLocks/>
              </p:cNvGrpSpPr>
              <p:nvPr/>
            </p:nvGrpSpPr>
            <p:grpSpPr bwMode="auto">
              <a:xfrm>
                <a:off x="1060241" y="1138359"/>
                <a:ext cx="15110" cy="16195"/>
                <a:chOff x="1082377" y="1111928"/>
                <a:chExt cx="15110" cy="16195"/>
              </a:xfrm>
            </p:grpSpPr>
            <p:grpSp>
              <p:nvGrpSpPr>
                <p:cNvPr id="163" name="Group 96"/>
                <p:cNvGrpSpPr>
                  <a:grpSpLocks/>
                </p:cNvGrpSpPr>
                <p:nvPr/>
              </p:nvGrpSpPr>
              <p:grpSpPr bwMode="auto">
                <a:xfrm rot="-2480502">
                  <a:off x="1082377" y="1111928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8" name="Arc 97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9" name="Arc 98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70" name="Arc 99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grpSp>
              <p:nvGrpSpPr>
                <p:cNvPr id="164" name="Group 100"/>
                <p:cNvGrpSpPr>
                  <a:grpSpLocks/>
                </p:cNvGrpSpPr>
                <p:nvPr/>
              </p:nvGrpSpPr>
              <p:grpSpPr bwMode="auto">
                <a:xfrm rot="-2527839">
                  <a:off x="1083121" y="1114450"/>
                  <a:ext cx="14366" cy="13673"/>
                  <a:chOff x="1082376" y="1111928"/>
                  <a:chExt cx="14366" cy="13673"/>
                </a:xfrm>
              </p:grpSpPr>
              <p:sp>
                <p:nvSpPr>
                  <p:cNvPr id="165" name="Arc 101"/>
                  <p:cNvSpPr>
                    <a:spLocks/>
                  </p:cNvSpPr>
                  <p:nvPr/>
                </p:nvSpPr>
                <p:spPr bwMode="auto">
                  <a:xfrm rot="4793057" flipV="1">
                    <a:off x="1081964" y="1112340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6" name="Arc 102"/>
                  <p:cNvSpPr>
                    <a:spLocks/>
                  </p:cNvSpPr>
                  <p:nvPr/>
                </p:nvSpPr>
                <p:spPr bwMode="auto">
                  <a:xfrm rot="4793057" flipV="1">
                    <a:off x="1086995" y="1116623"/>
                    <a:ext cx="5129" cy="430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7" name="Arc 103"/>
                  <p:cNvSpPr>
                    <a:spLocks/>
                  </p:cNvSpPr>
                  <p:nvPr/>
                </p:nvSpPr>
                <p:spPr bwMode="auto">
                  <a:xfrm rot="4793057" flipV="1">
                    <a:off x="1092025" y="1120884"/>
                    <a:ext cx="5129" cy="430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6B97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</p:grpSp>
          <p:grpSp>
            <p:nvGrpSpPr>
              <p:cNvPr id="150" name="Group 104"/>
              <p:cNvGrpSpPr>
                <a:grpSpLocks/>
              </p:cNvGrpSpPr>
              <p:nvPr/>
            </p:nvGrpSpPr>
            <p:grpSpPr bwMode="auto">
              <a:xfrm rot="20082795" flipH="1">
                <a:off x="1060267" y="1141290"/>
                <a:ext cx="11644" cy="8693"/>
                <a:chOff x="1069285" y="1111687"/>
                <a:chExt cx="11644" cy="8692"/>
              </a:xfrm>
            </p:grpSpPr>
            <p:sp>
              <p:nvSpPr>
                <p:cNvPr id="157" name="Oval 105"/>
                <p:cNvSpPr>
                  <a:spLocks noChangeArrowheads="1"/>
                </p:cNvSpPr>
                <p:nvPr/>
              </p:nvSpPr>
              <p:spPr bwMode="auto">
                <a:xfrm rot="4541490" flipH="1">
                  <a:off x="1076618" y="1113153"/>
                  <a:ext cx="4589" cy="1658"/>
                </a:xfrm>
                <a:prstGeom prst="ellipse">
                  <a:avLst/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8" name="AutoShape 106"/>
                <p:cNvSpPr>
                  <a:spLocks noChangeArrowheads="1"/>
                </p:cNvSpPr>
                <p:nvPr/>
              </p:nvSpPr>
              <p:spPr bwMode="auto">
                <a:xfrm rot="20405442" flipH="1">
                  <a:off x="1074905" y="1116162"/>
                  <a:ext cx="2020" cy="1366"/>
                </a:xfrm>
                <a:prstGeom prst="triangle">
                  <a:avLst>
                    <a:gd name="adj" fmla="val 18324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grpSp>
              <p:nvGrpSpPr>
                <p:cNvPr id="159" name="Group 107"/>
                <p:cNvGrpSpPr>
                  <a:grpSpLocks/>
                </p:cNvGrpSpPr>
                <p:nvPr/>
              </p:nvGrpSpPr>
              <p:grpSpPr bwMode="auto">
                <a:xfrm rot="-30000875">
                  <a:off x="1069285" y="1115214"/>
                  <a:ext cx="2121" cy="2572"/>
                  <a:chOff x="1069466" y="1115575"/>
                  <a:chExt cx="2120" cy="2572"/>
                </a:xfrm>
              </p:grpSpPr>
              <p:sp>
                <p:nvSpPr>
                  <p:cNvPr id="161" name="AutoShape 108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240" y="1115801"/>
                    <a:ext cx="2572" cy="2120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 w="9525">
                    <a:solidFill>
                      <a:srgbClr val="9DC3E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62" name="AutoShape 109"/>
                  <p:cNvSpPr>
                    <a:spLocks noChangeArrowheads="1"/>
                  </p:cNvSpPr>
                  <p:nvPr/>
                </p:nvSpPr>
                <p:spPr bwMode="auto">
                  <a:xfrm rot="14850293" flipH="1">
                    <a:off x="1069484" y="1115892"/>
                    <a:ext cx="1947" cy="1693"/>
                  </a:xfrm>
                  <a:prstGeom prst="triangle">
                    <a:avLst>
                      <a:gd name="adj" fmla="val 20009"/>
                    </a:avLst>
                  </a:prstGeom>
                  <a:solidFill>
                    <a:srgbClr val="6B97C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9DC3E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dk1">
                              <a:lumMod val="0"/>
                              <a:lumOff val="0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36576" tIns="36576" rIns="36576" bIns="36576" anchor="t" anchorCtr="0" upright="1">
                    <a:noAutofit/>
                  </a:bodyPr>
                  <a:lstStyle/>
                  <a:p>
                    <a:endParaRPr lang="pl-PL"/>
                  </a:p>
                </p:txBody>
              </p:sp>
            </p:grpSp>
            <p:sp>
              <p:nvSpPr>
                <p:cNvPr id="160" name="AutoShape 110"/>
                <p:cNvSpPr>
                  <a:spLocks noChangeArrowheads="1"/>
                </p:cNvSpPr>
                <p:nvPr/>
              </p:nvSpPr>
              <p:spPr bwMode="auto">
                <a:xfrm rot="4001305" flipH="1">
                  <a:off x="1072978" y="1112428"/>
                  <a:ext cx="5837" cy="10065"/>
                </a:xfrm>
                <a:prstGeom prst="moon">
                  <a:avLst>
                    <a:gd name="adj" fmla="val 50000"/>
                  </a:avLst>
                </a:prstGeom>
                <a:solidFill>
                  <a:srgbClr val="6B97C0"/>
                </a:solidFill>
                <a:ln w="9525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  <p:grpSp>
            <p:nvGrpSpPr>
              <p:cNvPr id="151" name="Group 111"/>
              <p:cNvGrpSpPr>
                <a:grpSpLocks/>
              </p:cNvGrpSpPr>
              <p:nvPr/>
            </p:nvGrpSpPr>
            <p:grpSpPr bwMode="auto">
              <a:xfrm>
                <a:off x="1091099" y="1138354"/>
                <a:ext cx="10225" cy="12811"/>
                <a:chOff x="1082129" y="1105657"/>
                <a:chExt cx="15205" cy="19055"/>
              </a:xfrm>
            </p:grpSpPr>
            <p:sp>
              <p:nvSpPr>
                <p:cNvPr id="152" name="Rectangle 112"/>
                <p:cNvSpPr>
                  <a:spLocks noChangeArrowheads="1"/>
                </p:cNvSpPr>
                <p:nvPr/>
              </p:nvSpPr>
              <p:spPr bwMode="auto">
                <a:xfrm>
                  <a:off x="1082129" y="1112071"/>
                  <a:ext cx="15205" cy="12641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091330" y="1105657"/>
                  <a:ext cx="2941" cy="5494"/>
                </a:xfrm>
                <a:prstGeom prst="rect">
                  <a:avLst/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4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82276" y="1107434"/>
                  <a:ext cx="14877" cy="463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6B97C0"/>
                </a:solidFill>
                <a:ln w="12700">
                  <a:solidFill>
                    <a:srgbClr val="9DC3E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5" name="Rectangle 115"/>
                <p:cNvSpPr>
                  <a:spLocks noChangeArrowheads="1"/>
                </p:cNvSpPr>
                <p:nvPr/>
              </p:nvSpPr>
              <p:spPr bwMode="auto">
                <a:xfrm>
                  <a:off x="1088330" y="1119441"/>
                  <a:ext cx="2915" cy="50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093020" y="1114874"/>
                  <a:ext cx="2914" cy="2656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dk1">
                          <a:lumMod val="0"/>
                          <a:lumOff val="0"/>
                        </a:schemeClr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dk1">
                            <a:lumMod val="0"/>
                            <a:lumOff val="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36576" tIns="36576" rIns="36576" bIns="36576" anchor="t" anchorCtr="0" upright="1">
                  <a:noAutofit/>
                </a:bodyPr>
                <a:lstStyle/>
                <a:p>
                  <a:endParaRPr lang="pl-PL"/>
                </a:p>
              </p:txBody>
            </p:sp>
          </p:grpSp>
        </p:grpSp>
        <p:cxnSp>
          <p:nvCxnSpPr>
            <p:cNvPr id="138" name="Łącznik prosty 137"/>
            <p:cNvCxnSpPr/>
            <p:nvPr/>
          </p:nvCxnSpPr>
          <p:spPr>
            <a:xfrm>
              <a:off x="1691680" y="4083918"/>
              <a:ext cx="7380312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408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upa 124"/>
          <p:cNvGrpSpPr/>
          <p:nvPr/>
        </p:nvGrpSpPr>
        <p:grpSpPr>
          <a:xfrm>
            <a:off x="0" y="-2429"/>
            <a:ext cx="9018364" cy="1019456"/>
            <a:chOff x="0" y="-2429"/>
            <a:chExt cx="9018364" cy="1019456"/>
          </a:xfrm>
        </p:grpSpPr>
        <p:pic>
          <p:nvPicPr>
            <p:cNvPr id="126" name="Obraz 125" descr="logo_ministerstwa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0392" y="69602"/>
              <a:ext cx="917972" cy="917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7" name="Grupa 126"/>
            <p:cNvGrpSpPr/>
            <p:nvPr/>
          </p:nvGrpSpPr>
          <p:grpSpPr>
            <a:xfrm>
              <a:off x="0" y="-2429"/>
              <a:ext cx="7937400" cy="1019456"/>
              <a:chOff x="-115102" y="-259882"/>
              <a:chExt cx="7285671" cy="914400"/>
            </a:xfrm>
          </p:grpSpPr>
          <p:sp>
            <p:nvSpPr>
              <p:cNvPr id="131" name="Prostokąt 130"/>
              <p:cNvSpPr>
                <a:spLocks noChangeArrowheads="1"/>
              </p:cNvSpPr>
              <p:nvPr/>
            </p:nvSpPr>
            <p:spPr bwMode="auto">
              <a:xfrm>
                <a:off x="-115102" y="-259882"/>
                <a:ext cx="7285671" cy="914400"/>
              </a:xfrm>
              <a:prstGeom prst="rect">
                <a:avLst/>
              </a:prstGeom>
              <a:solidFill>
                <a:srgbClr val="DFEB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dk1">
                        <a:lumMod val="0"/>
                        <a:lumOff val="0"/>
                      </a:schemeClr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dk1">
                          <a:lumMod val="0"/>
                          <a:lumOff val="0"/>
                        </a:schemeClr>
                      </a:outerShdw>
                    </a:effectLst>
                  </a14:hiddenEffects>
                </a:ext>
              </a:extLst>
            </p:spPr>
            <p:txBody>
              <a:bodyPr rot="0" vert="horz" wrap="square" lIns="36576" tIns="36576" rIns="36576" bIns="36576" anchor="t" anchorCtr="0" upright="1">
                <a:noAutofit/>
              </a:bodyPr>
              <a:lstStyle/>
              <a:p>
                <a:pPr algn="r"/>
                <a:endParaRPr lang="pl-PL" dirty="0"/>
              </a:p>
            </p:txBody>
          </p:sp>
          <p:sp>
            <p:nvSpPr>
              <p:cNvPr id="132" name="Rectangle 3"/>
              <p:cNvSpPr>
                <a:spLocks noChangeArrowheads="1"/>
              </p:cNvSpPr>
              <p:nvPr/>
            </p:nvSpPr>
            <p:spPr bwMode="auto">
              <a:xfrm>
                <a:off x="251520" y="-18944"/>
                <a:ext cx="195119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alt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9" name="Prostokąt 128"/>
            <p:cNvSpPr/>
            <p:nvPr/>
          </p:nvSpPr>
          <p:spPr>
            <a:xfrm>
              <a:off x="4661388" y="280689"/>
              <a:ext cx="3350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>
                  <a:solidFill>
                    <a:schemeClr val="accent1">
                      <a:lumMod val="75000"/>
                    </a:schemeClr>
                  </a:solidFill>
                  <a:latin typeface="Arial Narrow" panose="020B0606020202030204" pitchFamily="34" charset="0"/>
                </a:rPr>
                <a:t>Ministerstwo Rolnictwa i Rozwoju Wsi</a:t>
              </a:r>
            </a:p>
          </p:txBody>
        </p:sp>
        <p:cxnSp>
          <p:nvCxnSpPr>
            <p:cNvPr id="130" name="Łącznik prosty 129"/>
            <p:cNvCxnSpPr/>
            <p:nvPr/>
          </p:nvCxnSpPr>
          <p:spPr>
            <a:xfrm>
              <a:off x="0" y="1017027"/>
              <a:ext cx="7937400" cy="0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/>
          <p:cNvSpPr/>
          <p:nvPr/>
        </p:nvSpPr>
        <p:spPr>
          <a:xfrm>
            <a:off x="395536" y="879905"/>
            <a:ext cx="7585133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  <a:p>
            <a:pPr lvl="0">
              <a:lnSpc>
                <a:spcPct val="130000"/>
              </a:lnSpc>
            </a:pPr>
            <a:endParaRPr lang="pl-PL" sz="1000" dirty="0" smtClean="0">
              <a:latin typeface="Arial Narrow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4C6-7339-4A62-AB3D-AC62E751FFEA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128" name="Prostokąt 127"/>
          <p:cNvSpPr/>
          <p:nvPr/>
        </p:nvSpPr>
        <p:spPr>
          <a:xfrm>
            <a:off x="98959" y="1899361"/>
            <a:ext cx="2375768" cy="145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CO DA PAKT </a:t>
            </a:r>
            <a:endParaRPr lang="pl-PL" sz="2800" kern="1400" dirty="0" smtClean="0">
              <a:ln w="11113" cap="flat" cmpd="sng">
                <a:solidFill>
                  <a:srgbClr val="ED7D31"/>
                </a:solidFill>
                <a:prstDash val="solid"/>
                <a:round/>
              </a:ln>
              <a:solidFill>
                <a:srgbClr val="0070C0"/>
              </a:solidFill>
              <a:latin typeface="Impact" panose="020B080603090205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2800" kern="1400" dirty="0" smtClean="0">
                <a:ln w="11113" cap="flat" cmpd="sng">
                  <a:solidFill>
                    <a:srgbClr val="ED7D31"/>
                  </a:solidFill>
                  <a:prstDash val="solid"/>
                  <a:round/>
                </a:ln>
                <a:solidFill>
                  <a:srgbClr val="0070C0"/>
                </a:solidFill>
                <a:latin typeface="Impact" panose="020B0806030902050204" pitchFamily="34" charset="0"/>
              </a:rPr>
              <a:t>ROLNIKOM?</a:t>
            </a:r>
            <a:endParaRPr lang="pl-PL" sz="2800" kern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l-PL" sz="10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pl-PL" sz="10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8904" y="0"/>
            <a:ext cx="507747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7199</TotalTime>
  <Words>653</Words>
  <Application>Microsoft Office PowerPoint</Application>
  <PresentationFormat>Pokaz na ekranie (16:9)</PresentationFormat>
  <Paragraphs>136</Paragraphs>
  <Slides>16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Impact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MRiRW</dc:creator>
  <cp:lastModifiedBy>Ministerstwo</cp:lastModifiedBy>
  <cp:revision>525</cp:revision>
  <cp:lastPrinted>2018-06-14T14:13:36Z</cp:lastPrinted>
  <dcterms:created xsi:type="dcterms:W3CDTF">2017-02-07T09:00:42Z</dcterms:created>
  <dcterms:modified xsi:type="dcterms:W3CDTF">2018-06-16T05:12:25Z</dcterms:modified>
</cp:coreProperties>
</file>