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66" r:id="rId3"/>
    <p:sldMasterId id="2147483680" r:id="rId4"/>
    <p:sldMasterId id="2147483685" r:id="rId5"/>
  </p:sldMasterIdLst>
  <p:notesMasterIdLst>
    <p:notesMasterId r:id="rId27"/>
  </p:notesMasterIdLst>
  <p:sldIdLst>
    <p:sldId id="256" r:id="rId6"/>
    <p:sldId id="449" r:id="rId7"/>
    <p:sldId id="450" r:id="rId8"/>
    <p:sldId id="459" r:id="rId9"/>
    <p:sldId id="258" r:id="rId10"/>
    <p:sldId id="260" r:id="rId11"/>
    <p:sldId id="295" r:id="rId12"/>
    <p:sldId id="460" r:id="rId13"/>
    <p:sldId id="263" r:id="rId14"/>
    <p:sldId id="317" r:id="rId15"/>
    <p:sldId id="318" r:id="rId16"/>
    <p:sldId id="461" r:id="rId17"/>
    <p:sldId id="452" r:id="rId18"/>
    <p:sldId id="462" r:id="rId19"/>
    <p:sldId id="454" r:id="rId20"/>
    <p:sldId id="455" r:id="rId21"/>
    <p:sldId id="456" r:id="rId22"/>
    <p:sldId id="280" r:id="rId23"/>
    <p:sldId id="281" r:id="rId24"/>
    <p:sldId id="458" r:id="rId25"/>
    <p:sldId id="448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>
      <p:cViewPr varScale="1">
        <p:scale>
          <a:sx n="69" d="100"/>
          <a:sy n="69" d="100"/>
        </p:scale>
        <p:origin x="-106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754E1-EF8E-4080-B5EB-3D37D9BBEDE5}" type="datetimeFigureOut">
              <a:rPr lang="pl-PL" smtClean="0"/>
              <a:pPr/>
              <a:t>2018-02-21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AE534-5D0C-4296-8663-023614DFEE9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7683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53F3BE6-CB22-4D2E-8005-7986C3533CB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5775150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55A911B-9F79-47FE-8036-36797B68FA1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744115321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58A5218-B43F-4205-9B40-BDA4890056D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594519510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A6064D7-D008-4A9C-84E6-40E4AF3C822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057479767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4981B26-EFA8-4E4C-997B-BF911BC836C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103456251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7C0CBAF-E6F3-44B2-8F0B-4E92568EE6A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242421422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44462" cy="3886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obiektu clipart 3"/>
          <p:cNvSpPr>
            <a:spLocks noGrp="1"/>
          </p:cNvSpPr>
          <p:nvPr>
            <p:ph type="clipArt" sz="half" idx="2"/>
          </p:nvPr>
        </p:nvSpPr>
        <p:spPr>
          <a:xfrm>
            <a:off x="4642338" y="1981200"/>
            <a:ext cx="4044462" cy="3886200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14B0E1A-69C3-4911-B68F-2110AFF01CD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61195001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1B92ACD0-5149-4527-9F1F-42CA2CB04FF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837672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FFAED4E3-1A4A-48F2-9BB2-0D626B86908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449580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71B360BF-99E7-4F7D-80F9-0B8BC6F227D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65015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7624" y="836713"/>
            <a:ext cx="7560840" cy="936104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pl-PL" dirty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187624" y="2204864"/>
            <a:ext cx="7560840" cy="38884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Tekst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532440" y="6552728"/>
            <a:ext cx="611560" cy="33265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5652120" y="6567155"/>
            <a:ext cx="2555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effectLst/>
                <a:latin typeface="Century Gothic" pitchFamily="34" charset="0"/>
              </a:rPr>
              <a:t>POLSKI KOMITET NORMALIZACYJNY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163CAB85-76E2-47FD-BA49-12F7A00E8A7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092034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27FCC4C8-7E60-46D5-8BAA-246E8B83968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018025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FEDCDFF5-3AA8-47B6-AA03-B301DAA06C4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030781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1E6069AB-9A85-4833-858A-2D3BA6B6AF0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827791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407E888C-3E37-44F3-8B07-E96A707F296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714198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B3852B79-295F-4325-B5CD-88AD54C3651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609874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F1A68207-7686-4D11-8920-1F21B515B4B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928778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F1D3684B-3801-4EA6-B08C-C2D4B80243B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708879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453F0D7B-5CC3-4DA8-8D43-92F61C37ADD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538557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506D550-D62F-440A-A966-24985857466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39374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2751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>
            <a:spLocks noChangeArrowheads="1"/>
          </p:cNvSpPr>
          <p:nvPr userDrawn="1"/>
        </p:nvSpPr>
        <p:spPr bwMode="auto">
          <a:xfrm>
            <a:off x="5651500" y="6567488"/>
            <a:ext cx="2555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Haettenschweiler" panose="020B070604090206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Haettenschweiler" panose="020B070604090206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Haettenschweiler" panose="020B070604090206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Haettenschweiler" panose="020B070604090206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Haettenschweiler" panose="020B070604090206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aettenschweiler" panose="020B070604090206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aettenschweiler" panose="020B070604090206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aettenschweiler" panose="020B070604090206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aettenschweiler" panose="020B070604090206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000">
                <a:solidFill>
                  <a:schemeClr val="bg1"/>
                </a:solidFill>
                <a:latin typeface="Century Gothic" panose="020B0502020202020204" pitchFamily="34" charset="0"/>
              </a:rPr>
              <a:t>POLSKI KOMITET NORMALIZACYJNY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7624" y="836713"/>
            <a:ext cx="7560840" cy="936104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pl-PL" dirty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7624" y="2204864"/>
            <a:ext cx="7560840" cy="38884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8532813" y="6553200"/>
            <a:ext cx="611187" cy="33178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DA499B91-EC09-4A57-9E3E-75B76F052B0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26428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37529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587A0F7-1D50-4ACA-A49F-DF14658D7D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58346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356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>
            <a:spLocks noChangeArrowheads="1"/>
          </p:cNvSpPr>
          <p:nvPr userDrawn="1"/>
        </p:nvSpPr>
        <p:spPr bwMode="auto">
          <a:xfrm>
            <a:off x="5651500" y="6567488"/>
            <a:ext cx="2555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Haettenschweiler" panose="020B070604090206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Haettenschweiler" panose="020B070604090206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Haettenschweiler" panose="020B070604090206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Haettenschweiler" panose="020B070604090206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Haettenschweiler" panose="020B070604090206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aettenschweiler" panose="020B070604090206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aettenschweiler" panose="020B070604090206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aettenschweiler" panose="020B070604090206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aettenschweiler" panose="020B070604090206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000">
                <a:solidFill>
                  <a:schemeClr val="bg1"/>
                </a:solidFill>
                <a:latin typeface="Century Gothic" panose="020B0502020202020204" pitchFamily="34" charset="0"/>
              </a:rPr>
              <a:t>POLSKI KOMITET NORMALIZACYJNY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7624" y="836713"/>
            <a:ext cx="7560840" cy="936104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pl-PL" dirty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7624" y="2204864"/>
            <a:ext cx="7560840" cy="38884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8532813" y="6553200"/>
            <a:ext cx="611187" cy="33178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DA499B91-EC09-4A57-9E3E-75B76F052B0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74286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95830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587A0F7-1D50-4ACA-A49F-DF14658D7D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68032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79FDB52-02E7-4693-A5E8-F9F6A0EAD9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70300810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5787BA4-F1E6-4102-8175-46A41D58F34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043307526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30A4490-218B-4165-8827-C7A28160E0C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43316154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3C1EED4-C537-477C-A992-9EAB9880C03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525048909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06455A2-D493-4A05-B53B-3F338EC8F55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652606741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DA378E9-72F3-4940-97EE-1B8D82FE3CF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622208454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7FDD55B-AC9B-4252-AC27-70F3DA3FDEF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847701657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wzorzec stylu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wzorce stylu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81C3F23-A1FF-46B7-B58D-249AC31900A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3202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ransition spd="slow">
    <p:pull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wzorzec stylu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wzorce stylu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6D054B9-4B25-4DD3-8355-DD471351307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35062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5196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4248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open.dataforcities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znakpn@pkn.pl" TargetMode="External"/><Relationship Id="rId2" Type="http://schemas.openxmlformats.org/officeDocument/2006/relationships/hyperlink" Target="https://www.pkn.pl/uslugi/certyfikacja/certyfikacja-inteligentne-miasta" TargetMode="Externa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71472" y="2357430"/>
            <a:ext cx="8001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pl-PL" sz="4000" b="1" dirty="0"/>
              <a:t>Jakość życia w mieście według normy PN-ISO 37120:2015-03</a:t>
            </a:r>
            <a:endParaRPr lang="pl-PL" sz="4000" b="1" kern="0" dirty="0">
              <a:solidFill>
                <a:srgbClr val="006E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636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Edukacja</a:t>
            </a:r>
          </a:p>
        </p:txBody>
      </p: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7560840" cy="792088"/>
          </a:xfrm>
        </p:spPr>
        <p:txBody>
          <a:bodyPr/>
          <a:lstStyle/>
          <a:p>
            <a:r>
              <a:rPr lang="pl-PL" sz="2400" b="1" u="sng" dirty="0">
                <a:solidFill>
                  <a:schemeClr val="tx1"/>
                </a:solidFill>
              </a:rPr>
              <a:t>Odsetek uczniów, którzy ukończyli szkołę średnią</a:t>
            </a:r>
          </a:p>
          <a:p>
            <a:endParaRPr lang="pl-PL" sz="2400" b="1" u="sng" dirty="0">
              <a:solidFill>
                <a:schemeClr val="tx1"/>
              </a:solidFill>
            </a:endParaRPr>
          </a:p>
          <a:p>
            <a:r>
              <a:rPr lang="en-US" sz="2000" b="1" i="1" dirty="0">
                <a:solidFill>
                  <a:schemeClr val="tx1"/>
                </a:solidFill>
              </a:rPr>
              <a:t>Główny Urząd Statystyczny</a:t>
            </a:r>
            <a:r>
              <a:rPr lang="pl-PL" sz="2000" b="1" i="1" dirty="0">
                <a:solidFill>
                  <a:schemeClr val="tx1"/>
                </a:solidFill>
              </a:rPr>
              <a:t>, specjalny raport przygotowany na zlecenie w oparciu o dane z Systemu Informacji Oświatowej, Baza Demografia GUS</a:t>
            </a:r>
            <a:endParaRPr lang="pl-PL" sz="2000" b="1" u="sng" dirty="0">
              <a:solidFill>
                <a:schemeClr val="tx1"/>
              </a:solidFill>
            </a:endParaRPr>
          </a:p>
          <a:p>
            <a:endParaRPr lang="pl-PL" u="sng" dirty="0">
              <a:solidFill>
                <a:srgbClr val="0070C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8410901"/>
              </p:ext>
            </p:extLst>
          </p:nvPr>
        </p:nvGraphicFramePr>
        <p:xfrm>
          <a:off x="1403648" y="3645024"/>
          <a:ext cx="6768752" cy="216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3759">
                  <a:extLst>
                    <a:ext uri="{9D8B030D-6E8A-4147-A177-3AD203B41FA5}">
                      <a16:colId xmlns:a16="http://schemas.microsoft.com/office/drawing/2014/main" xmlns="" val="1446929603"/>
                    </a:ext>
                  </a:extLst>
                </a:gridCol>
                <a:gridCol w="1678442">
                  <a:extLst>
                    <a:ext uri="{9D8B030D-6E8A-4147-A177-3AD203B41FA5}">
                      <a16:colId xmlns:a16="http://schemas.microsoft.com/office/drawing/2014/main" xmlns="" val="2242569682"/>
                    </a:ext>
                  </a:extLst>
                </a:gridCol>
                <a:gridCol w="1678442">
                  <a:extLst>
                    <a:ext uri="{9D8B030D-6E8A-4147-A177-3AD203B41FA5}">
                      <a16:colId xmlns:a16="http://schemas.microsoft.com/office/drawing/2014/main" xmlns="" val="2445103333"/>
                    </a:ext>
                  </a:extLst>
                </a:gridCol>
                <a:gridCol w="1258109">
                  <a:extLst>
                    <a:ext uri="{9D8B030D-6E8A-4147-A177-3AD203B41FA5}">
                      <a16:colId xmlns:a16="http://schemas.microsoft.com/office/drawing/2014/main" xmlns="" val="2722299131"/>
                    </a:ext>
                  </a:extLst>
                </a:gridCol>
              </a:tblGrid>
              <a:tr h="886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Wyszczególnienie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Absolwenci szkół z roku szkolnego 2014/2015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Uczniowie klas pierwszych w referencyjnym roku szkolnym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Referencyjny rok szkolny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039673261"/>
                  </a:ext>
                </a:extLst>
              </a:tr>
              <a:tr h="432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Ogółem - miasto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4476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5174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x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172975593"/>
                  </a:ext>
                </a:extLst>
              </a:tr>
              <a:tr h="398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Gimnazja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1991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2156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2012/2013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782819989"/>
                  </a:ext>
                </a:extLst>
              </a:tr>
              <a:tr h="443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szkoły specjalne przysposabiające do pracy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2012/2013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546233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8584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Edukacja</a:t>
            </a:r>
          </a:p>
        </p:txBody>
      </p: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7560840" cy="792088"/>
          </a:xfrm>
        </p:spPr>
        <p:txBody>
          <a:bodyPr/>
          <a:lstStyle/>
          <a:p>
            <a:r>
              <a:rPr lang="pl-PL" sz="2400" b="1" u="sng" dirty="0">
                <a:solidFill>
                  <a:schemeClr val="tx1"/>
                </a:solidFill>
              </a:rPr>
              <a:t>Stosunek liczby uczniów do liczby nauczycieli szkół podstawowych</a:t>
            </a:r>
          </a:p>
          <a:p>
            <a:endParaRPr lang="pl-PL" sz="2400" b="1" i="1" dirty="0">
              <a:solidFill>
                <a:schemeClr val="tx1"/>
              </a:solidFill>
            </a:endParaRPr>
          </a:p>
          <a:p>
            <a:r>
              <a:rPr lang="en-US" sz="2000" b="1" i="1" dirty="0">
                <a:solidFill>
                  <a:schemeClr val="tx1"/>
                </a:solidFill>
              </a:rPr>
              <a:t>Główny Urząd Statystyczny</a:t>
            </a:r>
            <a:r>
              <a:rPr lang="pl-PL" sz="2000" b="1" i="1" dirty="0">
                <a:solidFill>
                  <a:schemeClr val="tx1"/>
                </a:solidFill>
              </a:rPr>
              <a:t>, specjalny raport przygotowany na zlecenie w oparciu o dane z Systemu Informacji Oświatowej, Baza Demografia GUS</a:t>
            </a:r>
            <a:endParaRPr lang="pl-PL" sz="2000" b="1" u="sng" dirty="0">
              <a:solidFill>
                <a:schemeClr val="tx1"/>
              </a:solidFill>
            </a:endParaRPr>
          </a:p>
          <a:p>
            <a:endParaRPr lang="pl-PL" u="sng" dirty="0">
              <a:solidFill>
                <a:srgbClr val="0070C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6042487"/>
              </p:ext>
            </p:extLst>
          </p:nvPr>
        </p:nvGraphicFramePr>
        <p:xfrm>
          <a:off x="1186813" y="4365104"/>
          <a:ext cx="7776864" cy="172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74953">
                  <a:extLst>
                    <a:ext uri="{9D8B030D-6E8A-4147-A177-3AD203B41FA5}">
                      <a16:colId xmlns:a16="http://schemas.microsoft.com/office/drawing/2014/main" xmlns="" val="884199865"/>
                    </a:ext>
                  </a:extLst>
                </a:gridCol>
                <a:gridCol w="901911">
                  <a:extLst>
                    <a:ext uri="{9D8B030D-6E8A-4147-A177-3AD203B41FA5}">
                      <a16:colId xmlns:a16="http://schemas.microsoft.com/office/drawing/2014/main" xmlns="" val="1570751260"/>
                    </a:ext>
                  </a:extLst>
                </a:gridCol>
              </a:tblGrid>
              <a:tr h="524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Wyszczególnienie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Miasto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210851048"/>
                  </a:ext>
                </a:extLst>
              </a:tr>
              <a:tr h="313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Uczniowie szkół podstawowych w roku szkolnym 2014/2015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13 574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4270606528"/>
                  </a:ext>
                </a:extLst>
              </a:tr>
              <a:tr h="576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Nauczyciele zatrudnieni w szkołach podstawowych w roku szkolnym 2014/2015 w przeliczeniu na pełen etat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1 027,90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416797715"/>
                  </a:ext>
                </a:extLst>
              </a:tr>
              <a:tr h="313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Stosunek liczby nauczycieli do liczby uczniów szkół podstawowych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13,20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279452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209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7624" y="296652"/>
            <a:ext cx="7560840" cy="1044116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Zgodność z normą</a:t>
            </a:r>
            <a:br>
              <a:rPr lang="pl-P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PN-ISO 37120:2015-03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7956376" cy="3888432"/>
          </a:xfrm>
        </p:spPr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Należy pamiętać, że zgodność z niniejszą normą nie przyznaje statusu zgodności.</a:t>
            </a:r>
          </a:p>
          <a:p>
            <a:endParaRPr lang="pl-PL" b="1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Miasto, które jest zgodne z niniejszą normą w odniesieniu do pomiaru wskaźników usług miejskich i jakości życia, może jedynie stwierdzać zgodność w tym zakresie.</a:t>
            </a:r>
          </a:p>
          <a:p>
            <a:endParaRPr lang="pl-PL" b="1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Można oczywiście przejść proces certyfikacji.</a:t>
            </a:r>
          </a:p>
        </p:txBody>
      </p:sp>
    </p:spTree>
    <p:extLst>
      <p:ext uri="{BB962C8B-B14F-4D97-AF65-F5344CB8AC3E}">
        <p14:creationId xmlns:p14="http://schemas.microsoft.com/office/powerpoint/2010/main" xmlns="" val="2027416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6013" y="1124744"/>
            <a:ext cx="7342187" cy="627856"/>
          </a:xfrm>
        </p:spPr>
        <p:txBody>
          <a:bodyPr/>
          <a:lstStyle/>
          <a:p>
            <a:pPr>
              <a:defRPr/>
            </a:pPr>
            <a:r>
              <a:rPr lang="pl-PL" sz="2800" b="1" kern="1200" dirty="0">
                <a:solidFill>
                  <a:srgbClr val="006D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Certyfikacja wskaźników usług miejskich i jakości życia na zgodność z normą</a:t>
            </a:r>
            <a:br>
              <a:rPr lang="pl-PL" sz="2800" b="1" kern="1200" dirty="0">
                <a:solidFill>
                  <a:srgbClr val="006D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pl-PL" sz="2800" b="1" kern="1200" dirty="0">
                <a:solidFill>
                  <a:srgbClr val="006D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PN-ISO 37120:2015-03  </a:t>
            </a:r>
            <a:r>
              <a:rPr lang="pl-PL" b="1" kern="1200" dirty="0">
                <a:solidFill>
                  <a:srgbClr val="006DD0"/>
                </a:solidFill>
                <a:latin typeface="Century Gothic" pitchFamily="34" charset="0"/>
              </a:rPr>
              <a:t/>
            </a:r>
            <a:br>
              <a:rPr lang="pl-PL" b="1" kern="1200" dirty="0">
                <a:solidFill>
                  <a:srgbClr val="006DD0"/>
                </a:solidFill>
                <a:latin typeface="Century Gothic" pitchFamily="34" charset="0"/>
              </a:rPr>
            </a:br>
            <a:endParaRPr lang="pl-PL" dirty="0"/>
          </a:p>
        </p:txBody>
      </p:sp>
      <p:sp>
        <p:nvSpPr>
          <p:cNvPr id="63491" name="Symbol zastępczy zawartości 2"/>
          <p:cNvSpPr>
            <a:spLocks noGrp="1"/>
          </p:cNvSpPr>
          <p:nvPr>
            <p:ph idx="1"/>
          </p:nvPr>
        </p:nvSpPr>
        <p:spPr>
          <a:xfrm>
            <a:off x="1116012" y="2060848"/>
            <a:ext cx="7848475" cy="4114800"/>
          </a:xfrm>
        </p:spPr>
        <p:txBody>
          <a:bodyPr/>
          <a:lstStyle/>
          <a:p>
            <a:r>
              <a:rPr lang="pl-PL" altLang="pl-PL" sz="2400" b="1" dirty="0">
                <a:latin typeface="Century Gothic" panose="020B0502020202020204" pitchFamily="34" charset="0"/>
              </a:rPr>
              <a:t>Norma jest zestawem 100 wskaźników standardowych, ich definicji i metodologii obliczania</a:t>
            </a:r>
          </a:p>
          <a:p>
            <a:endParaRPr lang="pl-PL" altLang="pl-PL" sz="2400" b="1" dirty="0">
              <a:latin typeface="Century Gothic" panose="020B0502020202020204" pitchFamily="34" charset="0"/>
            </a:endParaRPr>
          </a:p>
          <a:p>
            <a:r>
              <a:rPr lang="pl-PL" altLang="pl-PL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Norma nie podaje wartości referencyjnych wskaźników</a:t>
            </a:r>
          </a:p>
          <a:p>
            <a:endParaRPr lang="pl-PL" altLang="pl-PL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pl-PL" altLang="pl-PL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Zgodność z normą oznacza jedynie zgodne z normą zdefiniowanie wskaźników oraz zgodność metodologii ich obliczania.</a:t>
            </a:r>
          </a:p>
        </p:txBody>
      </p:sp>
    </p:spTree>
    <p:extLst>
      <p:ext uri="{BB962C8B-B14F-4D97-AF65-F5344CB8AC3E}">
        <p14:creationId xmlns:p14="http://schemas.microsoft.com/office/powerpoint/2010/main" xmlns="" val="3687108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196975"/>
            <a:ext cx="4321175" cy="54721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pl-PL" sz="2400" b="1" dirty="0">
              <a:solidFill>
                <a:srgbClr val="FF3300"/>
              </a:solidFill>
              <a:latin typeface="Century Gothic" pitchFamily="34" charset="0"/>
            </a:endParaRPr>
          </a:p>
          <a:p>
            <a:pPr marL="0" indent="0" algn="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2000" b="1" dirty="0">
                <a:latin typeface="Century Gothic" pitchFamily="34" charset="0"/>
              </a:rPr>
              <a:t>Jednostka samorządu  dobrowolnie poddaje się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ocenie</a:t>
            </a:r>
            <a:r>
              <a:rPr lang="pl-PL" sz="2000" b="1" dirty="0">
                <a:latin typeface="Century Gothic" pitchFamily="34" charset="0"/>
              </a:rPr>
              <a:t/>
            </a:r>
            <a:br>
              <a:rPr lang="pl-PL" sz="2000" b="1" dirty="0">
                <a:latin typeface="Century Gothic" pitchFamily="34" charset="0"/>
              </a:rPr>
            </a:b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strony trzeciej</a:t>
            </a:r>
            <a:r>
              <a:rPr lang="pl-PL" sz="2000" b="1" dirty="0">
                <a:latin typeface="Century Gothic" pitchFamily="34" charset="0"/>
              </a:rPr>
              <a:t> (PKN) oraz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nadzorowi</a:t>
            </a:r>
            <a:r>
              <a:rPr lang="pl-PL" sz="2000" b="1" dirty="0">
                <a:latin typeface="Century Gothic" pitchFamily="34" charset="0"/>
              </a:rPr>
              <a:t> obejmującemu metodologię oraz sposób jej realizacji w odniesieniu do wybranych przez jednostkę wskaźników usług miejskich i jakości życia zgodnie z normą PN-ISO 37120:2015-03P</a:t>
            </a:r>
          </a:p>
          <a:p>
            <a:pPr marL="0" lvl="1" indent="0" algn="r" eaLnBrk="1" fontAlgn="auto" hangingPunct="1">
              <a:spcAft>
                <a:spcPts val="0"/>
              </a:spcAft>
              <a:buFontTx/>
              <a:buNone/>
              <a:defRPr/>
            </a:pPr>
            <a:endParaRPr lang="pl-PL" sz="2400" b="1" dirty="0">
              <a:latin typeface="Century Gothic" pitchFamily="34" charset="0"/>
            </a:endParaRPr>
          </a:p>
          <a:p>
            <a:pPr marL="0" lvl="1" indent="0" algn="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2000" b="1" dirty="0">
                <a:latin typeface="Century Gothic" pitchFamily="34" charset="0"/>
              </a:rPr>
              <a:t>Ustalone są jednoznaczne kryteria oceny - określone są one w normie PN-ISO 37120:2015-03P</a:t>
            </a:r>
          </a:p>
          <a:p>
            <a:pPr marL="0" lvl="1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pl-PL" sz="2400" b="1" dirty="0">
              <a:latin typeface="Century Gothic" pitchFamily="34" charset="0"/>
            </a:endParaRPr>
          </a:p>
        </p:txBody>
      </p:sp>
      <p:pic>
        <p:nvPicPr>
          <p:cNvPr id="4" name="Obraz 1" descr="W:\SKR\Grafika\Wzory logo PKN\Znak PN\Znak PN_blank-07-07-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6063" y="2492375"/>
            <a:ext cx="3817937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940425" y="4149725"/>
            <a:ext cx="28082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Haettenschweiler" panose="020B070604090206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Haettenschweiler" panose="020B070604090206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Haettenschweiler" panose="020B070604090206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Haettenschweiler" panose="020B070604090206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Haettenschweiler" panose="020B070604090206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aettenschweiler" panose="020B070604090206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aettenschweiler" panose="020B070604090206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aettenschweiler" panose="020B070604090206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aettenschweiler" panose="020B070604090206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wskaźniki usług miejskich i jakości życia zgodne z PN-ISO 37120:2015</a:t>
            </a:r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113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1731" y="444590"/>
            <a:ext cx="7342187" cy="1040194"/>
          </a:xfrm>
        </p:spPr>
        <p:txBody>
          <a:bodyPr/>
          <a:lstStyle/>
          <a:p>
            <a:pPr>
              <a:defRPr/>
            </a:pPr>
            <a:r>
              <a:rPr lang="pl-PL" sz="2400" b="1" kern="1200" dirty="0">
                <a:solidFill>
                  <a:srgbClr val="006D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Certyfikacja wskaźników usług miejskich i jakości życia na zgodność z normą</a:t>
            </a:r>
            <a:br>
              <a:rPr lang="pl-PL" sz="2400" b="1" kern="1200" dirty="0">
                <a:solidFill>
                  <a:srgbClr val="006D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pl-PL" sz="2400" b="1" kern="1200" dirty="0">
                <a:solidFill>
                  <a:srgbClr val="006D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PN-ISO 37120:2015-03  </a:t>
            </a:r>
            <a:r>
              <a:rPr lang="pl-PL" b="1" kern="1200" dirty="0">
                <a:solidFill>
                  <a:srgbClr val="006DD0"/>
                </a:solidFill>
                <a:latin typeface="Century Gothic" pitchFamily="34" charset="0"/>
              </a:rPr>
              <a:t/>
            </a:r>
            <a:br>
              <a:rPr lang="pl-PL" b="1" kern="1200" dirty="0">
                <a:solidFill>
                  <a:srgbClr val="006DD0"/>
                </a:solidFill>
                <a:latin typeface="Century Gothic" pitchFamily="34" charset="0"/>
              </a:rPr>
            </a:br>
            <a:endParaRPr lang="pl-PL" dirty="0"/>
          </a:p>
        </p:txBody>
      </p:sp>
      <p:sp>
        <p:nvSpPr>
          <p:cNvPr id="65539" name="Symbol zastępczy zawartości 2"/>
          <p:cNvSpPr>
            <a:spLocks noGrp="1"/>
          </p:cNvSpPr>
          <p:nvPr>
            <p:ph idx="1"/>
          </p:nvPr>
        </p:nvSpPr>
        <p:spPr>
          <a:xfrm>
            <a:off x="1223168" y="1481335"/>
            <a:ext cx="7270750" cy="4114800"/>
          </a:xfrm>
        </p:spPr>
        <p:txBody>
          <a:bodyPr/>
          <a:lstStyle/>
          <a:p>
            <a:pPr marL="85725" indent="0">
              <a:buFontTx/>
              <a:buNone/>
            </a:pPr>
            <a:r>
              <a:rPr lang="pl-PL" altLang="pl-PL" sz="2400" b="1" dirty="0">
                <a:latin typeface="Century Gothic" panose="020B0502020202020204" pitchFamily="34" charset="0"/>
              </a:rPr>
              <a:t>Posiadanie certyfikatu PN wydanego przez PKN na zgodność z normą określonego i przyjętego przez jednostkę samorządową zestawu wskaźników oznacza:</a:t>
            </a:r>
          </a:p>
          <a:p>
            <a:pPr marL="428625"/>
            <a:r>
              <a:rPr lang="pl-PL" altLang="pl-PL" sz="2000" b="1" dirty="0">
                <a:latin typeface="Century Gothic" panose="020B0502020202020204" pitchFamily="34" charset="0"/>
              </a:rPr>
              <a:t>Potwierdzenie zgodności zestawu </a:t>
            </a:r>
            <a:r>
              <a:rPr lang="pl-PL" altLang="pl-PL" sz="2000" b="1" dirty="0" smtClean="0">
                <a:latin typeface="Century Gothic" panose="020B0502020202020204" pitchFamily="34" charset="0"/>
              </a:rPr>
              <a:t>wybranych wskaźników </a:t>
            </a:r>
            <a:r>
              <a:rPr lang="pl-PL" altLang="pl-PL" sz="2000" b="1" dirty="0">
                <a:latin typeface="Century Gothic" panose="020B0502020202020204" pitchFamily="34" charset="0"/>
              </a:rPr>
              <a:t>z normą odniesienia</a:t>
            </a:r>
          </a:p>
          <a:p>
            <a:pPr marL="428625"/>
            <a:r>
              <a:rPr lang="pl-PL" altLang="pl-PL" sz="2000" b="1" dirty="0">
                <a:latin typeface="Century Gothic" panose="020B0502020202020204" pitchFamily="34" charset="0"/>
              </a:rPr>
              <a:t>Potwierdzenie nadzoru niezależnej strony trzeciej – PKN – nad zestawem wskaźników stosowanych przez jednostkę samorządową</a:t>
            </a:r>
          </a:p>
          <a:p>
            <a:pPr marL="428625"/>
            <a:r>
              <a:rPr lang="pl-PL" altLang="pl-PL" sz="2000" b="1" dirty="0">
                <a:latin typeface="Century Gothic" panose="020B0502020202020204" pitchFamily="34" charset="0"/>
              </a:rPr>
              <a:t>Potwierdzenie wiarygodności wskaźników prezentowanych przez jednostkę samorządową do publicznej wiadomości</a:t>
            </a:r>
          </a:p>
          <a:p>
            <a:pPr marL="428625"/>
            <a:r>
              <a:rPr lang="pl-PL" altLang="pl-PL" sz="2000" b="1" dirty="0">
                <a:latin typeface="Century Gothic" panose="020B0502020202020204" pitchFamily="34" charset="0"/>
              </a:rPr>
              <a:t>Ułatwienie udziału we wszelkiego rodzaju rankingach czy konkursach w których wymagane jest podawanie wskaźników objętych normą</a:t>
            </a:r>
          </a:p>
        </p:txBody>
      </p:sp>
    </p:spTree>
    <p:extLst>
      <p:ext uri="{BB962C8B-B14F-4D97-AF65-F5344CB8AC3E}">
        <p14:creationId xmlns:p14="http://schemas.microsoft.com/office/powerpoint/2010/main" xmlns="" val="331658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6013" y="609600"/>
            <a:ext cx="7342187" cy="1143000"/>
          </a:xfrm>
        </p:spPr>
        <p:txBody>
          <a:bodyPr/>
          <a:lstStyle/>
          <a:p>
            <a:pPr>
              <a:defRPr/>
            </a:pPr>
            <a:r>
              <a:rPr lang="pl-PL" sz="2800" b="1" kern="1200" dirty="0">
                <a:solidFill>
                  <a:srgbClr val="006D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Certyfikacja wskaźników usług miejskich i jakości życia na zgodność z normą</a:t>
            </a:r>
            <a:br>
              <a:rPr lang="pl-PL" sz="2800" b="1" kern="1200" dirty="0">
                <a:solidFill>
                  <a:srgbClr val="006D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pl-PL" sz="2800" b="1" kern="1200" dirty="0">
                <a:solidFill>
                  <a:srgbClr val="006D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PN-ISO 37120:2015-03</a:t>
            </a:r>
            <a:r>
              <a:rPr lang="pl-PL" sz="2800" b="1" kern="1200" dirty="0">
                <a:solidFill>
                  <a:srgbClr val="006DD0"/>
                </a:solidFill>
                <a:latin typeface="Century Gothic" pitchFamily="34" charset="0"/>
              </a:rPr>
              <a:t>  </a:t>
            </a:r>
            <a:r>
              <a:rPr lang="pl-PL" b="1" kern="1200" dirty="0">
                <a:solidFill>
                  <a:srgbClr val="006DD0"/>
                </a:solidFill>
                <a:latin typeface="Century Gothic" pitchFamily="34" charset="0"/>
              </a:rPr>
              <a:t/>
            </a:r>
            <a:br>
              <a:rPr lang="pl-PL" b="1" kern="1200" dirty="0">
                <a:solidFill>
                  <a:srgbClr val="006DD0"/>
                </a:solidFill>
                <a:latin typeface="Century Gothic" pitchFamily="34" charset="0"/>
              </a:rPr>
            </a:br>
            <a:endParaRPr lang="pl-PL" dirty="0"/>
          </a:p>
        </p:txBody>
      </p:sp>
      <p:sp>
        <p:nvSpPr>
          <p:cNvPr id="66563" name="Symbol zastępczy zawartości 2"/>
          <p:cNvSpPr>
            <a:spLocks noGrp="1"/>
          </p:cNvSpPr>
          <p:nvPr>
            <p:ph idx="1"/>
          </p:nvPr>
        </p:nvSpPr>
        <p:spPr>
          <a:xfrm>
            <a:off x="1187450" y="1740362"/>
            <a:ext cx="7777038" cy="4114800"/>
          </a:xfrm>
        </p:spPr>
        <p:txBody>
          <a:bodyPr/>
          <a:lstStyle/>
          <a:p>
            <a:pPr marL="85725" indent="0">
              <a:buFontTx/>
              <a:buNone/>
            </a:pPr>
            <a:r>
              <a:rPr lang="pl-PL" altLang="pl-PL" sz="2400" b="1" dirty="0">
                <a:latin typeface="Century Gothic" panose="020B0502020202020204" pitchFamily="34" charset="0"/>
              </a:rPr>
              <a:t>Certyfikacja prowadzona przez PKN opiera się na schemacie certyfikacji wyrobów.</a:t>
            </a:r>
          </a:p>
          <a:p>
            <a:pPr marL="85725" indent="0">
              <a:buFontTx/>
              <a:buNone/>
            </a:pPr>
            <a:r>
              <a:rPr lang="pl-PL" altLang="pl-PL" sz="2400" b="1" dirty="0">
                <a:latin typeface="Century Gothic" panose="020B0502020202020204" pitchFamily="34" charset="0"/>
              </a:rPr>
              <a:t>Każdy ze wskaźników traktowany jest jako oddzielny wyrób.</a:t>
            </a:r>
          </a:p>
          <a:p>
            <a:pPr marL="85725" indent="0">
              <a:buFontTx/>
              <a:buNone/>
            </a:pPr>
            <a:r>
              <a:rPr lang="pl-PL" altLang="pl-PL" sz="2400" b="1" dirty="0">
                <a:latin typeface="Century Gothic" panose="020B0502020202020204" pitchFamily="34" charset="0"/>
              </a:rPr>
              <a:t>Jednostka poddaje certyfikacji wybrany przez siebie zestaw wskaźników.</a:t>
            </a:r>
          </a:p>
          <a:p>
            <a:pPr marL="85725" indent="0">
              <a:buFontTx/>
              <a:buNone/>
            </a:pPr>
            <a:r>
              <a:rPr lang="pl-PL" altLang="pl-PL" sz="2400" b="1" dirty="0">
                <a:latin typeface="Century Gothic" panose="020B0502020202020204" pitchFamily="34" charset="0"/>
              </a:rPr>
              <a:t>Wydany przez PKN certyfikat w Załączniku podaje zestaw certyfikowanych wskaźników.</a:t>
            </a:r>
          </a:p>
          <a:p>
            <a:pPr marL="85725" indent="0">
              <a:buFontTx/>
              <a:buNone/>
            </a:pPr>
            <a:r>
              <a:rPr lang="pl-PL" altLang="pl-PL" sz="2400" b="1" dirty="0">
                <a:latin typeface="Century Gothic" panose="020B0502020202020204" pitchFamily="34" charset="0"/>
              </a:rPr>
              <a:t>Certyfikat PN potwierdza zgodność wskaźników podanych w załączniku.</a:t>
            </a:r>
          </a:p>
          <a:p>
            <a:pPr marL="85725" indent="0">
              <a:buFontTx/>
              <a:buNone/>
            </a:pPr>
            <a:endParaRPr lang="pl-PL" altLang="pl-PL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944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8333507"/>
              </p:ext>
            </p:extLst>
          </p:nvPr>
        </p:nvGraphicFramePr>
        <p:xfrm>
          <a:off x="1116013" y="549275"/>
          <a:ext cx="7777162" cy="56880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682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89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9607">
                <a:tc gridSpan="2">
                  <a:txBody>
                    <a:bodyPr/>
                    <a:lstStyle/>
                    <a:p>
                      <a:pPr algn="ctr"/>
                      <a:endParaRPr lang="pl-PL" sz="800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pl-PL" sz="1800" dirty="0">
                          <a:solidFill>
                            <a:srgbClr val="7030A0"/>
                          </a:solidFill>
                        </a:rPr>
                        <a:t>Ogólny schemat certyfikacji na zgodność</a:t>
                      </a:r>
                      <a:r>
                        <a:rPr lang="pl-PL" sz="1800" baseline="0" dirty="0">
                          <a:solidFill>
                            <a:srgbClr val="7030A0"/>
                          </a:solidFill>
                        </a:rPr>
                        <a:t> z normą PN-ISO 37120:2015-03P</a:t>
                      </a:r>
                      <a:endParaRPr lang="pl-PL" sz="800" dirty="0">
                        <a:solidFill>
                          <a:srgbClr val="7030A0"/>
                        </a:solidFill>
                      </a:endParaRPr>
                    </a:p>
                  </a:txBody>
                  <a:tcPr marL="91444" marR="91444" marT="45721" marB="45721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433">
                <a:tc>
                  <a:txBody>
                    <a:bodyPr/>
                    <a:lstStyle/>
                    <a:p>
                      <a:pPr algn="ctr"/>
                      <a:r>
                        <a:rPr lang="pl-PL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ETAP 1</a:t>
                      </a:r>
                    </a:p>
                  </a:txBody>
                  <a:tcPr marL="91444" marR="91444" marT="45721" marB="45721" anchor="ctr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Sprawdź</a:t>
                      </a:r>
                      <a:r>
                        <a:rPr lang="pl-PL" sz="1800" baseline="0" dirty="0"/>
                        <a:t> czy działasz zgodnie z wymaganiami normy PN-ISO 37120:2015-03P. Jeśli nie to doprowadź swoje działania do stanu zgodności.</a:t>
                      </a:r>
                      <a:endParaRPr lang="pl-PL" sz="1800" dirty="0"/>
                    </a:p>
                  </a:txBody>
                  <a:tcPr marL="91444" marR="91444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433">
                <a:tc>
                  <a:txBody>
                    <a:bodyPr/>
                    <a:lstStyle/>
                    <a:p>
                      <a:pPr algn="ctr"/>
                      <a:r>
                        <a:rPr lang="pl-PL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ETAP 2</a:t>
                      </a:r>
                    </a:p>
                  </a:txBody>
                  <a:tcPr marL="91444" marR="91444" marT="45721" marB="45721" anchor="ctr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Złóż wniosek do PKN. Zawrzyj</a:t>
                      </a:r>
                      <a:r>
                        <a:rPr lang="pl-PL" sz="1800" baseline="0" dirty="0"/>
                        <a:t> z PKN umowę na przeprowadzenie certyfikacji. Przygotuj odpowiednią dokumentację potwierdzającą zgodność działań z wymaganiami normy </a:t>
                      </a:r>
                      <a:endParaRPr lang="pl-PL" sz="1800" dirty="0"/>
                    </a:p>
                  </a:txBody>
                  <a:tcPr marL="91444" marR="91444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103">
                <a:tc>
                  <a:txBody>
                    <a:bodyPr/>
                    <a:lstStyle/>
                    <a:p>
                      <a:pPr algn="ctr"/>
                      <a:r>
                        <a:rPr lang="pl-PL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ETAP 3</a:t>
                      </a:r>
                    </a:p>
                  </a:txBody>
                  <a:tcPr marL="91444" marR="91444" marT="45721" marB="45721" anchor="ctr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I etap auditu – ocena dokumentacji przez PKN. Po tym etapie otrzymasz raport określający</a:t>
                      </a:r>
                      <a:r>
                        <a:rPr lang="pl-PL" sz="1800" baseline="0" dirty="0"/>
                        <a:t> potencjalne niezgodności.</a:t>
                      </a:r>
                      <a:endParaRPr lang="pl-PL" sz="1800" dirty="0"/>
                    </a:p>
                  </a:txBody>
                  <a:tcPr marL="91444" marR="91444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433">
                <a:tc>
                  <a:txBody>
                    <a:bodyPr/>
                    <a:lstStyle/>
                    <a:p>
                      <a:pPr algn="ctr"/>
                      <a:r>
                        <a:rPr lang="pl-PL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ETAP 4</a:t>
                      </a:r>
                    </a:p>
                  </a:txBody>
                  <a:tcPr marL="91444" marR="91444" marT="45721" marB="45721" anchor="ctr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II etap auditu – ocena na miejscu</a:t>
                      </a:r>
                      <a:r>
                        <a:rPr lang="pl-PL" sz="1800" baseline="0" dirty="0"/>
                        <a:t> – opcjonalnie w razie potrzeby w porozumieniu z Wnioskującym. Możliwa jest w przypadku pozytywnego wyniku etapu I rezygnacja z etapu II.</a:t>
                      </a:r>
                      <a:endParaRPr lang="pl-PL" sz="1800" dirty="0"/>
                    </a:p>
                  </a:txBody>
                  <a:tcPr marL="91444" marR="91444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7450">
                <a:tc>
                  <a:txBody>
                    <a:bodyPr/>
                    <a:lstStyle/>
                    <a:p>
                      <a:pPr algn="ctr"/>
                      <a:r>
                        <a:rPr lang="pl-PL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ETAP 5</a:t>
                      </a:r>
                    </a:p>
                  </a:txBody>
                  <a:tcPr marL="91444" marR="91444" marT="45721" marB="45721" anchor="ctr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Raport z auditu certyfikującego</a:t>
                      </a:r>
                    </a:p>
                  </a:txBody>
                  <a:tcPr marL="91444" marR="91444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7450">
                <a:tc>
                  <a:txBody>
                    <a:bodyPr/>
                    <a:lstStyle/>
                    <a:p>
                      <a:pPr algn="ctr"/>
                      <a:r>
                        <a:rPr lang="pl-PL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ETAP 6</a:t>
                      </a:r>
                    </a:p>
                  </a:txBody>
                  <a:tcPr marL="91444" marR="91444" marT="45721" marB="45721" anchor="ctr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Przyznanie certyfikatu PN</a:t>
                      </a:r>
                    </a:p>
                  </a:txBody>
                  <a:tcPr marL="91444" marR="91444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0103">
                <a:tc>
                  <a:txBody>
                    <a:bodyPr/>
                    <a:lstStyle/>
                    <a:p>
                      <a:pPr algn="ctr"/>
                      <a:r>
                        <a:rPr lang="pl-PL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ETAP 7</a:t>
                      </a:r>
                    </a:p>
                  </a:txBody>
                  <a:tcPr marL="91444" marR="91444" marT="45721" marB="45721" anchor="ctr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Nadzór na przyznanym certyfikatem. Jego częstotliwość określa PKN w porozumieniu z Wnioskującym.</a:t>
                      </a:r>
                    </a:p>
                  </a:txBody>
                  <a:tcPr marL="91444" marR="91444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7211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96065" y="332656"/>
            <a:ext cx="7776864" cy="936104"/>
          </a:xfrm>
        </p:spPr>
        <p:txBody>
          <a:bodyPr/>
          <a:lstStyle/>
          <a:p>
            <a:pPr algn="ctr"/>
            <a:r>
              <a:rPr lang="pl-PL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Certyfikacja wskaźników usług miejskich i jakości życia na zgodność z normą</a:t>
            </a:r>
            <a:br>
              <a:rPr lang="pl-PL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PN-ISO 37120:2015-03</a:t>
            </a:r>
            <a:endParaRPr lang="pl-PL" sz="2400" dirty="0">
              <a:solidFill>
                <a:srgbClr val="00B05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1772817"/>
            <a:ext cx="7857313" cy="2088231"/>
          </a:xfrm>
        </p:spPr>
        <p:txBody>
          <a:bodyPr/>
          <a:lstStyle/>
          <a:p>
            <a:r>
              <a:rPr lang="pl-PL" sz="2400" b="1" dirty="0">
                <a:solidFill>
                  <a:schemeClr val="tx1"/>
                </a:solidFill>
              </a:rPr>
              <a:t>Certyfikaty zgodności z normą ISO 37120 przyznaje także np. </a:t>
            </a:r>
            <a:r>
              <a:rPr lang="en-US" sz="2400" b="1" dirty="0">
                <a:solidFill>
                  <a:schemeClr val="tx1"/>
                </a:solidFill>
              </a:rPr>
              <a:t>World Council on City Data</a:t>
            </a:r>
            <a:r>
              <a:rPr lang="pl-PL" sz="2400" b="1" dirty="0">
                <a:solidFill>
                  <a:schemeClr val="tx1"/>
                </a:solidFill>
              </a:rPr>
              <a:t>.</a:t>
            </a:r>
            <a:r>
              <a:rPr lang="pl-PL" sz="2400" b="1" u="sng" dirty="0">
                <a:solidFill>
                  <a:schemeClr val="tx1"/>
                </a:solidFill>
                <a:hlinkClick r:id="rId2"/>
              </a:rPr>
              <a:t> http://open.dataforcities.org/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</a:p>
          <a:p>
            <a:endParaRPr lang="pl-PL" b="1" dirty="0"/>
          </a:p>
        </p:txBody>
      </p:sp>
      <p:pic>
        <p:nvPicPr>
          <p:cNvPr id="1026" name="Picture 2" descr="Znalezione obrazy dla zapytania wcc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1469" y="4235287"/>
            <a:ext cx="6153150" cy="20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615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Ranking-poziomy certyfikacji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66984" y="5380575"/>
            <a:ext cx="1800200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Aspirujący</a:t>
            </a:r>
          </a:p>
          <a:p>
            <a:pPr algn="ctr" hangingPunct="1">
              <a:lnSpc>
                <a:spcPct val="100000"/>
              </a:lnSpc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30-45 wskaźników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020272" y="1722298"/>
            <a:ext cx="1872208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Platynowy</a:t>
            </a:r>
          </a:p>
          <a:p>
            <a:pPr algn="ctr" hangingPunct="1">
              <a:lnSpc>
                <a:spcPct val="100000"/>
              </a:lnSpc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91-100 wskaźników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713039" y="4335005"/>
            <a:ext cx="2011358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Brązowy</a:t>
            </a:r>
          </a:p>
          <a:p>
            <a:pPr algn="ctr" hangingPunct="1">
              <a:lnSpc>
                <a:spcPct val="100000"/>
              </a:lnSpc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46-59 wskaźników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235421" y="3425943"/>
            <a:ext cx="1728192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Srebrny</a:t>
            </a:r>
          </a:p>
          <a:p>
            <a:pPr algn="ctr" hangingPunct="1">
              <a:lnSpc>
                <a:spcPct val="100000"/>
              </a:lnSpc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60-75  wskaźników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691682" y="2586136"/>
            <a:ext cx="1843461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Złoty</a:t>
            </a:r>
          </a:p>
          <a:p>
            <a:pPr algn="ctr" hangingPunct="1">
              <a:lnSpc>
                <a:spcPct val="100000"/>
              </a:lnSpc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76-90 wskaźników</a:t>
            </a:r>
          </a:p>
        </p:txBody>
      </p:sp>
      <p:cxnSp>
        <p:nvCxnSpPr>
          <p:cNvPr id="10" name="Łącznik: łamany 9"/>
          <p:cNvCxnSpPr>
            <a:cxnSpLocks/>
          </p:cNvCxnSpPr>
          <p:nvPr/>
        </p:nvCxnSpPr>
        <p:spPr>
          <a:xfrm flipV="1">
            <a:off x="1335688" y="5344469"/>
            <a:ext cx="3096344" cy="106560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: łamany 11"/>
          <p:cNvCxnSpPr>
            <a:cxnSpLocks/>
          </p:cNvCxnSpPr>
          <p:nvPr/>
        </p:nvCxnSpPr>
        <p:spPr>
          <a:xfrm flipV="1">
            <a:off x="2952310" y="4393851"/>
            <a:ext cx="2959444" cy="950618"/>
          </a:xfrm>
          <a:prstGeom prst="bent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: łamany 12"/>
          <p:cNvCxnSpPr>
            <a:cxnSpLocks/>
          </p:cNvCxnSpPr>
          <p:nvPr/>
        </p:nvCxnSpPr>
        <p:spPr>
          <a:xfrm flipV="1">
            <a:off x="4593630" y="3529755"/>
            <a:ext cx="2693043" cy="887526"/>
          </a:xfrm>
          <a:prstGeom prst="bent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: łamany 18"/>
          <p:cNvCxnSpPr>
            <a:cxnSpLocks/>
          </p:cNvCxnSpPr>
          <p:nvPr/>
        </p:nvCxnSpPr>
        <p:spPr>
          <a:xfrm flipV="1">
            <a:off x="5940151" y="2642229"/>
            <a:ext cx="2693043" cy="887526"/>
          </a:xfrm>
          <a:prstGeom prst="bent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7624" y="296652"/>
            <a:ext cx="7560840" cy="612068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98849" y="1484784"/>
            <a:ext cx="8028383" cy="38884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l-PL" sz="2400" b="1" dirty="0">
                <a:solidFill>
                  <a:schemeClr val="tx1"/>
                </a:solidFill>
              </a:rPr>
              <a:t>Jak oceniać rezultaty działań zrealizowanych w mieście oraz ich efektywność ?</a:t>
            </a:r>
          </a:p>
          <a:p>
            <a:pPr>
              <a:spcAft>
                <a:spcPts val="600"/>
              </a:spcAft>
            </a:pPr>
            <a:r>
              <a:rPr lang="pl-PL" sz="2400" b="1" dirty="0">
                <a:solidFill>
                  <a:schemeClr val="tx1"/>
                </a:solidFill>
              </a:rPr>
              <a:t>Jak zidentyfikować obszary życia w mieście wymagające natychmiastowego podjęcia działań ?</a:t>
            </a:r>
          </a:p>
          <a:p>
            <a:pPr>
              <a:spcAft>
                <a:spcPts val="600"/>
              </a:spcAft>
            </a:pPr>
            <a:r>
              <a:rPr lang="pl-PL" sz="2400" b="1" dirty="0">
                <a:solidFill>
                  <a:schemeClr val="tx1"/>
                </a:solidFill>
              </a:rPr>
              <a:t>Jak zapewnić sobie zdefiniowane, powtarzalne i mierzalne kryteria ?</a:t>
            </a:r>
          </a:p>
          <a:p>
            <a:pPr>
              <a:spcAft>
                <a:spcPts val="600"/>
              </a:spcAft>
            </a:pPr>
            <a:r>
              <a:rPr lang="pl-PL" sz="2400" b="1" dirty="0">
                <a:solidFill>
                  <a:schemeClr val="tx1"/>
                </a:solidFill>
              </a:rPr>
              <a:t>Jakie kryteria dobrać aby były one spójne i takie same we wszystkich miastach oraz umożliwiały ocenę działań w określonym czasie ?</a:t>
            </a:r>
          </a:p>
          <a:p>
            <a:pPr>
              <a:spcAft>
                <a:spcPts val="600"/>
              </a:spcAft>
            </a:pPr>
            <a:r>
              <a:rPr lang="pl-PL" sz="2400" b="1" dirty="0">
                <a:solidFill>
                  <a:schemeClr val="tx1"/>
                </a:solidFill>
              </a:rPr>
              <a:t>Czy kryteria te są powszechne ?</a:t>
            </a:r>
          </a:p>
          <a:p>
            <a:pPr>
              <a:spcAft>
                <a:spcPts val="600"/>
              </a:spcAft>
            </a:pPr>
            <a:r>
              <a:rPr lang="pl-PL" sz="2400" b="1" dirty="0">
                <a:solidFill>
                  <a:schemeClr val="tx1"/>
                </a:solidFill>
              </a:rPr>
              <a:t>Czy zastosowanie przyjętych kryteriów pozwoli na porównywanie się z innymi miastami 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81494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6013" y="609600"/>
            <a:ext cx="7342187" cy="1143000"/>
          </a:xfrm>
        </p:spPr>
        <p:txBody>
          <a:bodyPr/>
          <a:lstStyle/>
          <a:p>
            <a:pPr>
              <a:defRPr/>
            </a:pPr>
            <a:r>
              <a:rPr lang="pl-PL" sz="2800" b="1" kern="1200" dirty="0">
                <a:solidFill>
                  <a:srgbClr val="006D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Certyfikacja wskaźników usług miejskich i jakości życia na zgodność z normą</a:t>
            </a:r>
            <a:br>
              <a:rPr lang="pl-PL" sz="2800" b="1" kern="1200" dirty="0">
                <a:solidFill>
                  <a:srgbClr val="006D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pl-PL" sz="2800" b="1" kern="1200" dirty="0">
                <a:solidFill>
                  <a:srgbClr val="006D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PN-ISO 37120:2015-03  </a:t>
            </a:r>
            <a:r>
              <a:rPr lang="pl-PL" b="1" kern="1200" dirty="0">
                <a:solidFill>
                  <a:srgbClr val="006DD0"/>
                </a:solidFill>
                <a:latin typeface="Century Gothic" pitchFamily="34" charset="0"/>
              </a:rPr>
              <a:t/>
            </a:r>
            <a:br>
              <a:rPr lang="pl-PL" b="1" kern="1200" dirty="0">
                <a:solidFill>
                  <a:srgbClr val="006DD0"/>
                </a:solidFill>
                <a:latin typeface="Century Gothic" pitchFamily="34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450" y="1981200"/>
            <a:ext cx="7270750" cy="4114800"/>
          </a:xfrm>
        </p:spPr>
        <p:txBody>
          <a:bodyPr/>
          <a:lstStyle/>
          <a:p>
            <a:pPr marL="85725" indent="0">
              <a:buFontTx/>
              <a:buNone/>
              <a:defRPr/>
            </a:pPr>
            <a:r>
              <a:rPr lang="pl-PL" sz="1600" b="1" dirty="0">
                <a:latin typeface="Century Gothic" pitchFamily="34" charset="0"/>
              </a:rPr>
              <a:t>Więcej informacji na temat certyfikacji przez PKN można uzyskać:</a:t>
            </a:r>
          </a:p>
          <a:p>
            <a:pPr marL="85725" indent="0">
              <a:buFontTx/>
              <a:buNone/>
              <a:defRPr/>
            </a:pPr>
            <a:endParaRPr lang="pl-PL" sz="1600" b="1" dirty="0">
              <a:latin typeface="Century Gothic" pitchFamily="34" charset="0"/>
            </a:endParaRPr>
          </a:p>
          <a:p>
            <a:pPr marL="85725" indent="0">
              <a:buFontTx/>
              <a:buNone/>
              <a:defRPr/>
            </a:pPr>
            <a:r>
              <a:rPr lang="pl-PL" sz="1600" b="1" dirty="0">
                <a:latin typeface="Century Gothic" pitchFamily="34" charset="0"/>
              </a:rPr>
              <a:t>Na stronie:</a:t>
            </a:r>
          </a:p>
          <a:p>
            <a:pPr marL="85725" indent="0">
              <a:buFontTx/>
              <a:buNone/>
              <a:defRPr/>
            </a:pPr>
            <a:r>
              <a:rPr lang="pl-PL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hlinkClick r:id="rId2"/>
              </a:rPr>
              <a:t>https://www.pkn.pl/uslugi/certyfikacja/certyfikacja-inteligentne-miasta</a:t>
            </a:r>
            <a:r>
              <a:rPr lang="pl-PL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</a:p>
          <a:p>
            <a:pPr marL="85725" indent="0">
              <a:buFontTx/>
              <a:buNone/>
              <a:defRPr/>
            </a:pPr>
            <a:endParaRPr lang="pl-PL" sz="1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85725" indent="0">
              <a:buFontTx/>
              <a:buNone/>
              <a:defRPr/>
            </a:pPr>
            <a:r>
              <a:rPr lang="pl-PL" sz="1600" b="1" dirty="0">
                <a:latin typeface="Century Gothic" pitchFamily="34" charset="0"/>
              </a:rPr>
              <a:t>Kontaktując się bezpośrednio z Wydziałem Sprzedaży PKN</a:t>
            </a:r>
          </a:p>
          <a:p>
            <a:pPr marL="85725" indent="0">
              <a:buFontTx/>
              <a:buNone/>
              <a:defRPr/>
            </a:pPr>
            <a:endParaRPr lang="pl-PL" sz="1600" b="1" dirty="0">
              <a:latin typeface="Century Gothic" pitchFamily="34" charset="0"/>
            </a:endParaRPr>
          </a:p>
          <a:p>
            <a:pPr marL="85725" indent="0">
              <a:buFontTx/>
              <a:buNone/>
              <a:defRPr/>
            </a:pPr>
            <a:r>
              <a:rPr lang="pl-PL" sz="1600" b="1" dirty="0">
                <a:latin typeface="Century Gothic" pitchFamily="34" charset="0"/>
              </a:rPr>
              <a:t>Mail </a:t>
            </a: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hlinkClick r:id="rId3"/>
              </a:rPr>
              <a:t>znakpn@pkn.pl</a:t>
            </a:r>
            <a:endParaRPr lang="pl-PL" sz="1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85725" indent="0">
              <a:buFontTx/>
              <a:buNone/>
              <a:defRPr/>
            </a:pPr>
            <a:endParaRPr lang="pl-PL" sz="1600" b="1" dirty="0">
              <a:latin typeface="Century Gothic" pitchFamily="34" charset="0"/>
            </a:endParaRPr>
          </a:p>
          <a:p>
            <a:pPr marL="85725" indent="0">
              <a:buFontTx/>
              <a:buNone/>
              <a:defRPr/>
            </a:pPr>
            <a:r>
              <a:rPr lang="pl-PL" sz="1600" b="1" dirty="0">
                <a:latin typeface="Century Gothic" pitchFamily="34" charset="0"/>
              </a:rPr>
              <a:t>Tel: </a:t>
            </a:r>
            <a:r>
              <a:rPr lang="pl-PL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22 556 77 63</a:t>
            </a:r>
          </a:p>
        </p:txBody>
      </p:sp>
    </p:spTree>
    <p:extLst>
      <p:ext uri="{BB962C8B-B14F-4D97-AF65-F5344CB8AC3E}">
        <p14:creationId xmlns:p14="http://schemas.microsoft.com/office/powerpoint/2010/main" xmlns="" val="3504990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3644900"/>
            <a:ext cx="8001000" cy="792163"/>
          </a:xfrm>
        </p:spPr>
        <p:txBody>
          <a:bodyPr/>
          <a:lstStyle/>
          <a:p>
            <a:pPr>
              <a:defRPr/>
            </a:pPr>
            <a:r>
              <a:rPr lang="pl-PL" sz="4000" b="1" dirty="0">
                <a:solidFill>
                  <a:srgbClr val="006E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DZIĘKUJĘ ZA UWAGĘ</a:t>
            </a:r>
            <a:br>
              <a:rPr lang="pl-PL" sz="4000" b="1" dirty="0">
                <a:solidFill>
                  <a:srgbClr val="006E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endParaRPr lang="pl-PL" sz="4000" b="1" dirty="0">
              <a:solidFill>
                <a:srgbClr val="006E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673469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1187" y="1736812"/>
            <a:ext cx="3816424" cy="338437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l-PL" sz="2400" dirty="0">
                <a:solidFill>
                  <a:schemeClr val="tx1"/>
                </a:solidFill>
              </a:rPr>
              <a:t>Rozwiązanie tych problemów można znaleźć w normie  </a:t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/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PN-ISO 37120:2015-03</a:t>
            </a:r>
            <a:r>
              <a:rPr lang="pl-PL" sz="2400" dirty="0">
                <a:solidFill>
                  <a:schemeClr val="tx1"/>
                </a:solidFill>
              </a:rPr>
              <a:t/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/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1800" i="1" dirty="0">
                <a:solidFill>
                  <a:schemeClr val="tx1"/>
                </a:solidFill>
              </a:rPr>
              <a:t>Zrównoważony rozwój społeczny</a:t>
            </a:r>
            <a:br>
              <a:rPr lang="pl-PL" sz="1800" i="1" dirty="0">
                <a:solidFill>
                  <a:schemeClr val="tx1"/>
                </a:solidFill>
              </a:rPr>
            </a:br>
            <a:r>
              <a:rPr lang="pl-PL" sz="1800" i="1" dirty="0">
                <a:solidFill>
                  <a:schemeClr val="tx1"/>
                </a:solidFill>
              </a:rPr>
              <a:t>Wskaźniki usług miejskich i jakości życia</a:t>
            </a:r>
            <a:r>
              <a:rPr lang="pl-PL" sz="2400" dirty="0">
                <a:solidFill>
                  <a:schemeClr val="tx1"/>
                </a:solidFill>
              </a:rPr>
              <a:t/>
            </a:r>
            <a:br>
              <a:rPr lang="pl-PL" sz="2400" dirty="0">
                <a:solidFill>
                  <a:schemeClr val="tx1"/>
                </a:solidFill>
              </a:rPr>
            </a:b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860032" y="260648"/>
            <a:ext cx="4176464" cy="6336704"/>
          </a:xfrm>
        </p:spPr>
        <p:txBody>
          <a:bodyPr/>
          <a:lstStyle/>
          <a:p>
            <a:pPr algn="ctr">
              <a:spcAft>
                <a:spcPts val="600"/>
              </a:spcAft>
            </a:pPr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B3F2B22B-647D-40EF-A5C3-DB977CFB56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60648"/>
            <a:ext cx="4176464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895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7624" y="296652"/>
            <a:ext cx="7560840" cy="612068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PN-ISO 37120:2015-03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65582" y="913250"/>
            <a:ext cx="7978418" cy="3888432"/>
          </a:xfrm>
        </p:spPr>
        <p:txBody>
          <a:bodyPr/>
          <a:lstStyle/>
          <a:p>
            <a:r>
              <a:rPr lang="pl-PL" sz="2400" b="1" dirty="0">
                <a:solidFill>
                  <a:schemeClr val="tx1"/>
                </a:solidFill>
              </a:rPr>
              <a:t>Norma może być stosowana przez każde miasto, gminę lub samorząd lokalny, które podejmują się mierzenia efektów swojej działalności w sposób porównywalny i możliwy do zweryfikowania. Normę można stosować niezależnie od wielkości i lokalizacji jednostki terytorialnej, </a:t>
            </a:r>
            <a:r>
              <a:rPr lang="pl-PL" sz="2400" b="1" dirty="0" smtClean="0">
                <a:solidFill>
                  <a:schemeClr val="tx1"/>
                </a:solidFill>
              </a:rPr>
              <a:t>która ją stosuje.</a:t>
            </a:r>
            <a:endParaRPr lang="pl-PL" sz="2400" b="1" dirty="0">
              <a:solidFill>
                <a:schemeClr val="tx1"/>
              </a:solidFill>
            </a:endParaRPr>
          </a:p>
          <a:p>
            <a:r>
              <a:rPr lang="pl-PL" sz="2400" b="1" dirty="0">
                <a:solidFill>
                  <a:schemeClr val="tx1"/>
                </a:solidFill>
              </a:rPr>
              <a:t>Dzięki zastosowaniu normy każde 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miasto</a:t>
            </a:r>
            <a:r>
              <a:rPr lang="pl-PL" sz="2400" b="1" dirty="0">
                <a:solidFill>
                  <a:schemeClr val="tx1"/>
                </a:solidFill>
              </a:rPr>
              <a:t> i 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gmina</a:t>
            </a:r>
            <a:r>
              <a:rPr lang="pl-PL" sz="2400" b="1" dirty="0">
                <a:solidFill>
                  <a:schemeClr val="tx1"/>
                </a:solidFill>
              </a:rPr>
              <a:t> będą korzystały z tego samego zestawu wskaźników oceny swojej działalności.</a:t>
            </a:r>
          </a:p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Zarządzający miastami </a:t>
            </a:r>
            <a:r>
              <a:rPr lang="pl-P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sz="2400" b="1" dirty="0">
                <a:solidFill>
                  <a:schemeClr val="tx1"/>
                </a:solidFill>
              </a:rPr>
              <a:t>prezydenci i burmistrzowie) otrzymają do dyspozycji wspólną platformę do porównywania rozwoju swoich miast.</a:t>
            </a:r>
          </a:p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Obywatele</a:t>
            </a:r>
            <a:r>
              <a:rPr lang="pl-PL" sz="2400" b="1" dirty="0">
                <a:solidFill>
                  <a:schemeClr val="tx1"/>
                </a:solidFill>
              </a:rPr>
              <a:t> będą mogli porównywać rozwój swojego miasta z innymi w Polsce.</a:t>
            </a:r>
          </a:p>
          <a:p>
            <a:endParaRPr lang="pl-P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117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7624" y="188641"/>
            <a:ext cx="7560840" cy="57606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PN-ISO 37120:2015-03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64634" y="1340768"/>
            <a:ext cx="7848872" cy="3888432"/>
          </a:xfrm>
        </p:spPr>
        <p:txBody>
          <a:bodyPr/>
          <a:lstStyle/>
          <a:p>
            <a:r>
              <a:rPr lang="pl-PL" sz="2400" b="1" dirty="0">
                <a:solidFill>
                  <a:schemeClr val="tx1"/>
                </a:solidFill>
              </a:rPr>
              <a:t>W normie zdefiniowano i określono metodykę dla zestawu wskaźników do mierzenia  i oceny efektów działalności w zakresie  usług miejskich oraz jakości życia. </a:t>
            </a:r>
          </a:p>
          <a:p>
            <a:endParaRPr lang="pl-PL" sz="2400" b="1" dirty="0">
              <a:solidFill>
                <a:schemeClr val="tx1"/>
              </a:solidFill>
            </a:endParaRPr>
          </a:p>
          <a:p>
            <a:r>
              <a:rPr lang="pl-PL" sz="2400" b="1" dirty="0">
                <a:solidFill>
                  <a:schemeClr val="tx1"/>
                </a:solidFill>
              </a:rPr>
              <a:t>Jest ona zgodna i może być stosowana w połączeniu z normą:</a:t>
            </a:r>
          </a:p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PN-ISO 37101:2017-03 </a:t>
            </a:r>
          </a:p>
          <a:p>
            <a:r>
              <a:rPr lang="pl-PL" sz="2000" b="1" i="1" dirty="0">
                <a:solidFill>
                  <a:schemeClr val="tx1"/>
                </a:solidFill>
              </a:rPr>
              <a:t>Zrównoważony rozwój społeczny</a:t>
            </a:r>
          </a:p>
          <a:p>
            <a:r>
              <a:rPr lang="pl-PL" sz="2000" b="1" i="1" dirty="0">
                <a:solidFill>
                  <a:schemeClr val="tx1"/>
                </a:solidFill>
              </a:rPr>
              <a:t>System zarządzania na rzecz zrównoważonego rozwoju</a:t>
            </a:r>
          </a:p>
          <a:p>
            <a:r>
              <a:rPr lang="pl-PL" sz="2000" b="1" i="1" dirty="0">
                <a:solidFill>
                  <a:schemeClr val="tx1"/>
                </a:solidFill>
              </a:rPr>
              <a:t>Wymagania i wytyczne stosowania</a:t>
            </a:r>
          </a:p>
        </p:txBody>
      </p:sp>
    </p:spTree>
    <p:extLst>
      <p:ext uri="{BB962C8B-B14F-4D97-AF65-F5344CB8AC3E}">
        <p14:creationId xmlns:p14="http://schemas.microsoft.com/office/powerpoint/2010/main" xmlns="" val="2496374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560840" cy="504056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PN-ISO 37120:2015-03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1086" y="764704"/>
            <a:ext cx="7560840" cy="6696744"/>
          </a:xfrm>
        </p:spPr>
        <p:txBody>
          <a:bodyPr/>
          <a:lstStyle/>
          <a:p>
            <a:r>
              <a:rPr lang="pl-PL" sz="2400" b="1" dirty="0">
                <a:solidFill>
                  <a:schemeClr val="tx1"/>
                </a:solidFill>
              </a:rPr>
              <a:t>Jest pierwszym tego typu systemem wskaźników do monitorowania zmian i postępów w zakresie działania usług miejskich oraz jakości życia.</a:t>
            </a:r>
          </a:p>
          <a:p>
            <a:r>
              <a:rPr lang="pl-PL" sz="2400" b="1" dirty="0">
                <a:solidFill>
                  <a:schemeClr val="tx1"/>
                </a:solidFill>
              </a:rPr>
              <a:t>Jest narzędziem do pomiaru skuteczności w zarządzaniu miastem.</a:t>
            </a:r>
          </a:p>
          <a:p>
            <a:r>
              <a:rPr lang="pl-PL" sz="2400" b="1" dirty="0">
                <a:solidFill>
                  <a:schemeClr val="tx1"/>
                </a:solidFill>
              </a:rPr>
              <a:t>Jest zestawem 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pl-PL" sz="2400" b="1" dirty="0">
                <a:solidFill>
                  <a:schemeClr val="tx1"/>
                </a:solidFill>
              </a:rPr>
              <a:t> znormalizowanych co do definicji oraz metodologii pomiaru wskaźników, które zapewniają jednolite podejście do tego, co jest mierzone i jak pomiar ma być dokonany.</a:t>
            </a:r>
          </a:p>
          <a:p>
            <a:r>
              <a:rPr lang="pl-PL" sz="2400" b="1" dirty="0">
                <a:solidFill>
                  <a:schemeClr val="tx1"/>
                </a:solidFill>
              </a:rPr>
              <a:t>Jest listą wskaźników. Nie dostarcza oceny wartości, progu lub docelowej wartość liczbowej dla wskaźników.</a:t>
            </a:r>
          </a:p>
          <a:p>
            <a:r>
              <a:rPr lang="pl-PL" sz="2400" b="1" dirty="0">
                <a:solidFill>
                  <a:schemeClr val="tx1"/>
                </a:solidFill>
              </a:rPr>
              <a:t>Jest narzędziem do jednolitego i powtarzalnego sposobu raportowania stanu rozwoju miasta na przestrzeni czasu.</a:t>
            </a:r>
          </a:p>
          <a:p>
            <a:endParaRPr lang="pl-PL" sz="2400" b="1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2649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560840" cy="648072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PN-ISO 37120:2015-03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7624" y="764704"/>
            <a:ext cx="7956376" cy="5328592"/>
          </a:xfrm>
        </p:spPr>
        <p:txBody>
          <a:bodyPr/>
          <a:lstStyle/>
          <a:p>
            <a:r>
              <a:rPr lang="pl-PL" sz="2400" b="1" dirty="0">
                <a:solidFill>
                  <a:schemeClr val="tx1"/>
                </a:solidFill>
              </a:rPr>
              <a:t>Norma obejmuje: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r>
              <a:rPr lang="pl-PL" sz="2400" b="1" dirty="0">
                <a:solidFill>
                  <a:schemeClr val="tx1"/>
                </a:solidFill>
              </a:rPr>
              <a:t> wskaźników podstawowych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r>
              <a:rPr lang="pl-PL" sz="2400" b="1" dirty="0">
                <a:solidFill>
                  <a:schemeClr val="tx1"/>
                </a:solidFill>
              </a:rPr>
              <a:t> wskaźniki pomocnicze</a:t>
            </a:r>
          </a:p>
          <a:p>
            <a:r>
              <a:rPr lang="pl-PL" sz="2400" b="1" dirty="0">
                <a:solidFill>
                  <a:schemeClr val="tx1"/>
                </a:solidFill>
              </a:rPr>
              <a:t>Wskaźniki podstawowe i pomocnicze są podzielone na tematy w zależności od różnych sektorów i usług świadczonych przez miasto.</a:t>
            </a:r>
          </a:p>
          <a:p>
            <a:endParaRPr lang="pl-PL" sz="1100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pl-PL" sz="2400" b="1" dirty="0">
                <a:solidFill>
                  <a:schemeClr val="tx1"/>
                </a:solidFill>
              </a:rPr>
              <a:t>Wskaźniki podstawowe są uważane za niezbędne do sterowania i oceny zarządzania efektami działalności w zakresie usług miejskich i jakością życia.</a:t>
            </a:r>
          </a:p>
          <a:p>
            <a:pPr>
              <a:spcAft>
                <a:spcPts val="1200"/>
              </a:spcAft>
            </a:pPr>
            <a:r>
              <a:rPr lang="pl-PL" sz="2400" b="1" dirty="0">
                <a:solidFill>
                  <a:schemeClr val="tx1"/>
                </a:solidFill>
              </a:rPr>
              <a:t>W celu promowania najlepszych praktyk zaleca się, aby miasta przedstawiały także raporty na temat wskaźników pomocniczych.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4170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6E5ADA5-A840-4331-B1F9-738C841E32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88640"/>
            <a:ext cx="460851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70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7624" y="188641"/>
            <a:ext cx="7560840" cy="57606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zbierać dane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796211"/>
            <a:ext cx="8100392" cy="3888432"/>
          </a:xfrm>
        </p:spPr>
        <p:txBody>
          <a:bodyPr/>
          <a:lstStyle/>
          <a:p>
            <a:r>
              <a:rPr lang="pl-PL" sz="2400" b="1" dirty="0">
                <a:solidFill>
                  <a:schemeClr val="tx1"/>
                </a:solidFill>
              </a:rPr>
              <a:t>Pomiar wskaźnika należy wykonać na podstawie danych za zamknięty okres – przyjmuje się zamknięty rok poprzedni</a:t>
            </a:r>
          </a:p>
          <a:p>
            <a:r>
              <a:rPr lang="pl-PL" sz="2400" b="1" dirty="0">
                <a:solidFill>
                  <a:schemeClr val="tx1"/>
                </a:solidFill>
              </a:rPr>
              <a:t>Najlepiej zebrać dane począwszy od maja (wtedy zamykane są statystyki w GUS).</a:t>
            </a:r>
          </a:p>
          <a:p>
            <a:r>
              <a:rPr lang="pl-PL" sz="2400" b="1" dirty="0">
                <a:solidFill>
                  <a:schemeClr val="tx1"/>
                </a:solidFill>
              </a:rPr>
              <a:t>Należy zbierać twarde dane możliwe do zweryfikowania argumenty,  dokumenty i potwierdzenia.</a:t>
            </a:r>
          </a:p>
          <a:p>
            <a:r>
              <a:rPr lang="pl-PL" sz="2400" b="1" dirty="0">
                <a:solidFill>
                  <a:schemeClr val="tx1"/>
                </a:solidFill>
              </a:rPr>
              <a:t>Najważniejsze źródła danych: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tx1"/>
                </a:solidFill>
              </a:rPr>
              <a:t>Raporty statystyczne przygotowywane dla miasta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tx1"/>
                </a:solidFill>
              </a:rPr>
              <a:t>Raporty statystyczne płatne (np. edukacja)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tx1"/>
                </a:solidFill>
              </a:rPr>
              <a:t>Raporty podsumowujące zamknięty rok w mieście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tx1"/>
                </a:solidFill>
              </a:rPr>
              <a:t>Wyciągi z Banku Danych Lokalnych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tx1"/>
                </a:solidFill>
              </a:rPr>
              <a:t>Raporty roczne instytucji miejskich </a:t>
            </a:r>
          </a:p>
          <a:p>
            <a:pPr marL="514350" indent="-51435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679600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aettenschweil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aettenschweiler" pitchFamily="34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47700" marR="0" indent="-6477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pl-PL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47700" marR="0" indent="-6477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pl-PL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Motyw-Szkolenia Kirgistan</Template>
  <TotalTime>9019</TotalTime>
  <Words>1078</Words>
  <Application>Microsoft Office PowerPoint</Application>
  <PresentationFormat>Pokaz na ekranie (4:3)</PresentationFormat>
  <Paragraphs>151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5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Motyw pakietu Office</vt:lpstr>
      <vt:lpstr>Projekt domyślny</vt:lpstr>
      <vt:lpstr>1_Projekt domyślny</vt:lpstr>
      <vt:lpstr>1_Motyw pakietu Office</vt:lpstr>
      <vt:lpstr>2_Motyw pakietu Office</vt:lpstr>
      <vt:lpstr>Slajd 1</vt:lpstr>
      <vt:lpstr>Problemy</vt:lpstr>
      <vt:lpstr>Rozwiązanie tych problemów można znaleźć w normie    PN-ISO 37120:2015-03  Zrównoważony rozwój społeczny Wskaźniki usług miejskich i jakości życia </vt:lpstr>
      <vt:lpstr>PN-ISO 37120:2015-03</vt:lpstr>
      <vt:lpstr>PN-ISO 37120:2015-03</vt:lpstr>
      <vt:lpstr>PN-ISO 37120:2015-03</vt:lpstr>
      <vt:lpstr>PN-ISO 37120:2015-03</vt:lpstr>
      <vt:lpstr>Slajd 8</vt:lpstr>
      <vt:lpstr>Jak zbierać dane</vt:lpstr>
      <vt:lpstr>Edukacja</vt:lpstr>
      <vt:lpstr>Edukacja</vt:lpstr>
      <vt:lpstr>Zgodność z normą PN-ISO 37120:2015-03</vt:lpstr>
      <vt:lpstr>Certyfikacja wskaźników usług miejskich i jakości życia na zgodność z normą PN-ISO 37120:2015-03   </vt:lpstr>
      <vt:lpstr>Slajd 14</vt:lpstr>
      <vt:lpstr>Certyfikacja wskaźników usług miejskich i jakości życia na zgodność z normą PN-ISO 37120:2015-03   </vt:lpstr>
      <vt:lpstr>Certyfikacja wskaźników usług miejskich i jakości życia na zgodność z normą PN-ISO 37120:2015-03   </vt:lpstr>
      <vt:lpstr>Slajd 17</vt:lpstr>
      <vt:lpstr>Certyfikacja wskaźników usług miejskich i jakości życia na zgodność z normą PN-ISO 37120:2015-03</vt:lpstr>
      <vt:lpstr>Ranking-poziomy certyfikacji</vt:lpstr>
      <vt:lpstr>Certyfikacja wskaźników usług miejskich i jakości życia na zgodność z normą PN-ISO 37120:2015-03   </vt:lpstr>
      <vt:lpstr>DZIĘKUJĘ ZA UWAGĘ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Oskar Sztajer</dc:creator>
  <cp:lastModifiedBy>asia</cp:lastModifiedBy>
  <cp:revision>90</cp:revision>
  <dcterms:created xsi:type="dcterms:W3CDTF">2013-12-27T10:34:50Z</dcterms:created>
  <dcterms:modified xsi:type="dcterms:W3CDTF">2018-02-21T18:13:37Z</dcterms:modified>
</cp:coreProperties>
</file>