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0" r:id="rId2"/>
    <p:sldId id="314" r:id="rId3"/>
    <p:sldId id="334" r:id="rId4"/>
    <p:sldId id="327" r:id="rId5"/>
    <p:sldId id="328" r:id="rId6"/>
    <p:sldId id="329" r:id="rId7"/>
    <p:sldId id="330" r:id="rId8"/>
    <p:sldId id="331" r:id="rId9"/>
    <p:sldId id="335" r:id="rId10"/>
    <p:sldId id="333" r:id="rId11"/>
    <p:sldId id="336" r:id="rId12"/>
    <p:sldId id="316" r:id="rId13"/>
    <p:sldId id="312" r:id="rId14"/>
    <p:sldId id="317" r:id="rId15"/>
    <p:sldId id="318" r:id="rId16"/>
    <p:sldId id="326" r:id="rId17"/>
    <p:sldId id="320" r:id="rId18"/>
    <p:sldId id="324" r:id="rId19"/>
    <p:sldId id="332" r:id="rId20"/>
  </p:sldIdLst>
  <p:sldSz cx="9144000" cy="6858000" type="screen4x3"/>
  <p:notesSz cx="6799263" cy="9929813"/>
  <p:custDataLst>
    <p:tags r:id="rId23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369"/>
    <a:srgbClr val="4E5C22"/>
    <a:srgbClr val="708430"/>
    <a:srgbClr val="8FA83E"/>
    <a:srgbClr val="92B446"/>
    <a:srgbClr val="51B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394" autoAdjust="0"/>
  </p:normalViewPr>
  <p:slideViewPr>
    <p:cSldViewPr>
      <p:cViewPr>
        <p:scale>
          <a:sx n="66" d="100"/>
          <a:sy n="66" d="100"/>
        </p:scale>
        <p:origin x="-1284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02" y="-7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0F1E-0647-4896-8F81-A308C431D71B}" type="datetimeFigureOut">
              <a:rPr lang="pl-PL" smtClean="0"/>
              <a:t>2017-02-17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491CB-F3BD-4E05-8777-E0182F74CD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727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B80E-269E-4E54-B155-04DD9669A0BA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DE925-92C8-4727-B5DB-58B2CBCA79F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54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3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422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212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1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31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5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62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7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17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8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88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81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2017-02-17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1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400" b="1" dirty="0"/>
              <a:t>Ustawa o finansowaniu zadań oświatowych</a:t>
            </a:r>
          </a:p>
          <a:p>
            <a:pPr algn="ctr">
              <a:buNone/>
            </a:pPr>
            <a:endParaRPr lang="pl-PL" sz="4400" b="1" u="sng" dirty="0" smtClean="0"/>
          </a:p>
          <a:p>
            <a:pPr algn="ctr">
              <a:buNone/>
            </a:pPr>
            <a:r>
              <a:rPr lang="pl-PL" sz="4400" b="1" u="sng" dirty="0" smtClean="0"/>
              <a:t>Panel II </a:t>
            </a:r>
            <a:endParaRPr lang="pl-PL" sz="4400" b="1" u="sng" dirty="0"/>
          </a:p>
          <a:p>
            <a:pPr algn="ctr">
              <a:buNone/>
            </a:pPr>
            <a:r>
              <a:rPr lang="pl-PL" sz="4400" b="1" u="sng" dirty="0" smtClean="0"/>
              <a:t>zmiany w zakresie dotacji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7619" y="95250"/>
            <a:ext cx="2155970" cy="6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II. Finansowanie </a:t>
            </a:r>
            <a:r>
              <a:rPr lang="pl-PL" sz="2800" b="1" dirty="0"/>
              <a:t>świadczeń pomocy materialnej o charakterze socjalnym (stypendia szkolne, zasiłki szkolne</a:t>
            </a:r>
            <a:r>
              <a:rPr lang="pl-PL" sz="2800" b="1" dirty="0" smtClean="0"/>
              <a:t>)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pl-PL" dirty="0" smtClean="0"/>
          </a:p>
          <a:p>
            <a:pPr marL="0" lvl="0" indent="0">
              <a:buNone/>
            </a:pPr>
            <a:r>
              <a:rPr lang="pl-PL" dirty="0" smtClean="0"/>
              <a:t>Zmiana polegałaby na </a:t>
            </a:r>
            <a:r>
              <a:rPr lang="pl-PL" dirty="0"/>
              <a:t>uzależnieniu wysokości wkładu własnego od pozycji finansowej </a:t>
            </a:r>
            <a:r>
              <a:rPr lang="pl-PL" dirty="0" smtClean="0"/>
              <a:t>gminy (wskaźnik dochodowości na mieszkańca).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906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400" b="1" dirty="0"/>
              <a:t>Dotacje udzielane z budżetów jednostek samorządu terytorialnego dla przedszkoli, szkół i placówek oświatowych</a:t>
            </a:r>
            <a:endParaRPr lang="pl-PL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0752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</a:t>
            </a:r>
            <a:r>
              <a:rPr lang="pl-PL" sz="2800" b="1" dirty="0"/>
              <a:t>Dotacje udzielane z budżetów jednostek samorządu terytorialnego dla przedszkoli, szkół i placówek oświatowych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Łączna </a:t>
            </a:r>
            <a:r>
              <a:rPr lang="pl-PL" sz="2000" dirty="0"/>
              <a:t>wielkość strumienia finansowego będzie porównywalna. </a:t>
            </a:r>
            <a:endParaRPr lang="pl-PL" sz="2000" dirty="0" smtClean="0"/>
          </a:p>
          <a:p>
            <a:r>
              <a:rPr lang="pl-PL" sz="2000" dirty="0" smtClean="0"/>
              <a:t>Zakłada </a:t>
            </a:r>
            <a:r>
              <a:rPr lang="pl-PL" sz="2000" dirty="0"/>
              <a:t>się </a:t>
            </a:r>
            <a:r>
              <a:rPr lang="pl-PL" sz="2000" dirty="0" smtClean="0"/>
              <a:t>jednak jego </a:t>
            </a:r>
            <a:r>
              <a:rPr lang="pl-PL" sz="2000" dirty="0"/>
              <a:t>pewne zróżnicowanie w obrębie poszczególnych podmiotów, motywowane przede wszystkim bardziej adekwatnym do realizowanych zadań dofinansowaniem.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1837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dirty="0"/>
              <a:t>Zmiany będą </a:t>
            </a:r>
            <a:r>
              <a:rPr lang="pl-PL" sz="2000" dirty="0" smtClean="0"/>
              <a:t>polegały </a:t>
            </a:r>
            <a:r>
              <a:rPr lang="pl-PL" sz="2000" dirty="0"/>
              <a:t>na uproszczeniu obliczania kwot dotacji w szkołach danego typu i rodzaju oraz placówkach danego rodzaju poprzez odniesienie się do kwoty przewidzianej w subwencji oświatowej na ucznia. </a:t>
            </a:r>
            <a:endParaRPr lang="pl-PL" sz="2000" dirty="0" smtClean="0"/>
          </a:p>
          <a:p>
            <a:pPr marL="0" lvl="0" indent="0">
              <a:buNone/>
            </a:pPr>
            <a:endParaRPr lang="pl-PL" sz="2000" u="sng" dirty="0"/>
          </a:p>
          <a:p>
            <a:pPr marL="0" lvl="0" indent="0">
              <a:buNone/>
            </a:pPr>
            <a:endParaRPr lang="pl-PL" sz="2000" u="sng" dirty="0" smtClean="0"/>
          </a:p>
          <a:p>
            <a:pPr marL="0" lvl="0" indent="0">
              <a:buNone/>
            </a:pPr>
            <a:endParaRPr lang="pl-PL" sz="2000" u="sng" dirty="0" smtClean="0"/>
          </a:p>
          <a:p>
            <a:pPr marL="0" lv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436566"/>
              </p:ext>
            </p:extLst>
          </p:nvPr>
        </p:nvGraphicFramePr>
        <p:xfrm>
          <a:off x="323528" y="2636912"/>
          <a:ext cx="8352928" cy="229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149736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publiczne (dzieci</a:t>
                      </a:r>
                      <a:r>
                        <a:rPr lang="pl-PL" baseline="0" dirty="0" smtClean="0"/>
                        <a:t> i młodzież oraz dorośli)</a:t>
                      </a:r>
                      <a:endParaRPr lang="pl-PL" dirty="0"/>
                    </a:p>
                  </a:txBody>
                  <a:tcPr/>
                </a:tc>
              </a:tr>
              <a:tr h="192655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pl-PL" sz="2000" dirty="0" smtClean="0"/>
                        <a:t>Zamiast odniesienia się do wydatków bieżących zaplanowanych w budżecie </a:t>
                      </a:r>
                      <a:r>
                        <a:rPr lang="pl-PL" sz="2000" dirty="0" err="1" smtClean="0"/>
                        <a:t>jst</a:t>
                      </a:r>
                      <a:r>
                        <a:rPr lang="pl-PL" sz="2000" dirty="0" smtClean="0"/>
                        <a:t> na prowadzenie szkół </a:t>
                      </a:r>
                      <a:r>
                        <a:rPr lang="pl-PL" sz="2000" b="1" dirty="0" smtClean="0"/>
                        <a:t>danego typu i rodzaju</a:t>
                      </a:r>
                      <a:r>
                        <a:rPr lang="pl-PL" sz="2000" dirty="0" smtClean="0"/>
                        <a:t>:</a:t>
                      </a:r>
                    </a:p>
                    <a:p>
                      <a:pPr marL="0" lvl="0" indent="0">
                        <a:buNone/>
                      </a:pPr>
                      <a:r>
                        <a:rPr lang="pl-PL" sz="1800" i="1" dirty="0" smtClean="0"/>
                        <a:t>1. Kwota przewidziana dla</a:t>
                      </a:r>
                      <a:r>
                        <a:rPr lang="pl-PL" sz="1800" i="1" baseline="0" dirty="0" smtClean="0"/>
                        <a:t> szkoły (na uczniów i oddziały) </a:t>
                      </a:r>
                      <a:r>
                        <a:rPr lang="pl-PL" sz="1800" i="1" dirty="0" smtClean="0"/>
                        <a:t>w części oświatowej subwencji ogólnej x Wskaźnik</a:t>
                      </a:r>
                    </a:p>
                    <a:p>
                      <a:pPr marL="0" lvl="0" indent="0">
                        <a:buNone/>
                      </a:pPr>
                      <a:r>
                        <a:rPr lang="pl-PL" sz="1800" i="1" dirty="0" smtClean="0"/>
                        <a:t>2. Wskaźnik = Wydatki bieżące w budżecie </a:t>
                      </a:r>
                      <a:r>
                        <a:rPr lang="pl-PL" sz="1800" i="1" dirty="0" err="1" smtClean="0"/>
                        <a:t>jst</a:t>
                      </a:r>
                      <a:r>
                        <a:rPr lang="pl-PL" sz="1800" i="1" dirty="0" smtClean="0"/>
                        <a:t> na prowadzenie szkół </a:t>
                      </a:r>
                      <a:r>
                        <a:rPr lang="pl-PL" sz="1800" b="1" i="1" dirty="0" smtClean="0"/>
                        <a:t>danego typu</a:t>
                      </a:r>
                      <a:r>
                        <a:rPr lang="pl-PL" sz="1800" i="1" dirty="0" smtClean="0"/>
                        <a:t>/Kwota subwencji oświatowej dla </a:t>
                      </a:r>
                      <a:r>
                        <a:rPr lang="pl-PL" sz="1800" i="1" dirty="0" err="1" smtClean="0"/>
                        <a:t>jst</a:t>
                      </a:r>
                      <a:r>
                        <a:rPr lang="pl-PL" sz="1800" i="1" dirty="0" smtClean="0"/>
                        <a:t> przewidziana na szkoły </a:t>
                      </a:r>
                      <a:r>
                        <a:rPr lang="pl-PL" sz="1800" b="1" i="1" dirty="0" smtClean="0"/>
                        <a:t>danego typ</a:t>
                      </a:r>
                      <a:r>
                        <a:rPr lang="pl-PL" sz="1800" b="1" i="1" baseline="0" dirty="0" smtClean="0"/>
                        <a:t> </a:t>
                      </a:r>
                      <a:r>
                        <a:rPr lang="pl-PL" sz="1800" b="0" i="1" baseline="0" dirty="0" smtClean="0"/>
                        <a:t>(w</a:t>
                      </a:r>
                      <a:r>
                        <a:rPr lang="pl-PL" sz="1800" b="0" i="0" dirty="0" smtClean="0"/>
                        <a:t>skaźnik &gt;=1)</a:t>
                      </a:r>
                      <a:endParaRPr lang="pl-PL" b="0" i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47129"/>
              </p:ext>
            </p:extLst>
          </p:nvPr>
        </p:nvGraphicFramePr>
        <p:xfrm>
          <a:off x="323528" y="5157192"/>
          <a:ext cx="8352928" cy="129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171006">
                <a:tc>
                  <a:txBody>
                    <a:bodyPr/>
                    <a:lstStyle/>
                    <a:p>
                      <a:r>
                        <a:rPr lang="pl-PL" dirty="0" smtClean="0"/>
                        <a:t>Szkoły niepubliczne  (dzieci i młodzież oraz </a:t>
                      </a:r>
                      <a:r>
                        <a:rPr lang="pl-PL" sz="2000" u="sng" dirty="0" smtClean="0"/>
                        <a:t>dorośli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</a:tr>
              <a:tr h="90073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Kwota przewidziana dla szkoły (na uczniów i oddziały) w części oświatowej subwencji ogólnej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756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dirty="0" smtClean="0"/>
              <a:t>Uzależnienie </a:t>
            </a:r>
            <a:r>
              <a:rPr lang="pl-PL" sz="2000" dirty="0"/>
              <a:t>części dotacji w szkołach dla dorosłych w zależności od efektów (zdanego egzaminu</a:t>
            </a:r>
            <a:r>
              <a:rPr lang="pl-PL" sz="2000" dirty="0" smtClean="0"/>
              <a:t>)</a:t>
            </a:r>
          </a:p>
          <a:p>
            <a:pPr marL="0" lv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u="sng" dirty="0"/>
              <a:t>Propozycja: </a:t>
            </a:r>
            <a:endParaRPr lang="pl-PL" sz="2000" u="sng" dirty="0" smtClean="0"/>
          </a:p>
          <a:p>
            <a:pPr marL="0" indent="0">
              <a:buNone/>
            </a:pPr>
            <a:r>
              <a:rPr lang="pl-PL" sz="2000" dirty="0" smtClean="0"/>
              <a:t>Część dotacji wypłacana, tak jak obecnie, na ucznia. Część dotacji wypłacana po zdanym egzaminie.</a:t>
            </a:r>
            <a:endParaRPr lang="pl-PL" sz="2000" dirty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0733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Uzależnienie </a:t>
            </a:r>
            <a:r>
              <a:rPr lang="pl-PL" sz="1800" dirty="0"/>
              <a:t>wysokości dotacji </a:t>
            </a:r>
            <a:r>
              <a:rPr lang="pl-PL" sz="1800" dirty="0" smtClean="0"/>
              <a:t>dla przedszkoli długości pracy przedszkola</a:t>
            </a: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u="sng" dirty="0"/>
              <a:t>Propozycja: </a:t>
            </a:r>
          </a:p>
          <a:p>
            <a:pPr marL="0" indent="0">
              <a:buNone/>
            </a:pPr>
            <a:r>
              <a:rPr lang="pl-PL" sz="1800" dirty="0" smtClean="0"/>
              <a:t>Jeżeli czas </a:t>
            </a:r>
            <a:r>
              <a:rPr lang="pl-PL" sz="1800" dirty="0"/>
              <a:t>działania dotowanego przedszkola różnić się będzie o wartość większą niż 25% od średniego czasu działania przedszkoli prowadzonych przez gminę (ważonego liczbą uczniów), dotacja ulegać będzie odpowiednio zmniejszeniu lub zwiększeniu o 25</a:t>
            </a:r>
            <a:r>
              <a:rPr lang="pl-PL" sz="1800" dirty="0" smtClean="0"/>
              <a:t>%.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645024"/>
            <a:ext cx="607604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876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Uzależnienie </a:t>
            </a:r>
            <a:r>
              <a:rPr lang="pl-PL" sz="1800" dirty="0"/>
              <a:t>wysokości dotacji </a:t>
            </a:r>
            <a:r>
              <a:rPr lang="pl-PL" sz="1800" dirty="0" smtClean="0"/>
              <a:t>dla przedszkoli </a:t>
            </a:r>
            <a:r>
              <a:rPr lang="pl-PL" sz="1800" dirty="0"/>
              <a:t>od </a:t>
            </a:r>
            <a:r>
              <a:rPr lang="pl-PL" sz="1800" dirty="0" smtClean="0"/>
              <a:t>wysokości opłat pobieranych od rodziców</a:t>
            </a:r>
            <a:endParaRPr lang="pl-PL" sz="1800" dirty="0"/>
          </a:p>
          <a:p>
            <a:pPr marL="0" indent="0">
              <a:buNone/>
            </a:pPr>
            <a:endParaRPr lang="pl-PL" sz="1800" u="sng" dirty="0" smtClean="0"/>
          </a:p>
          <a:p>
            <a:pPr marL="0" indent="0">
              <a:buNone/>
            </a:pPr>
            <a:r>
              <a:rPr lang="pl-PL" sz="1800" u="sng" dirty="0" smtClean="0"/>
              <a:t>Propozycja</a:t>
            </a:r>
            <a:r>
              <a:rPr lang="pl-PL" sz="1800" u="sng" dirty="0"/>
              <a:t>: </a:t>
            </a:r>
          </a:p>
          <a:p>
            <a:pPr marL="0" indent="0">
              <a:buNone/>
            </a:pPr>
            <a:r>
              <a:rPr lang="pl-PL" sz="1800" dirty="0" smtClean="0"/>
              <a:t>Opłaty – przedszkola pobierające wyższe opłaty w stosunku do średnich opłat w danej gminie otrzymywałyby niższą dotację , przedszkola pobierające opłaty niższe  w stosunku do średnich opłat w danej gminie - dotację wyższą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382524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400" dirty="0" smtClean="0"/>
              <a:t>Doprecyzowanie </a:t>
            </a:r>
            <a:r>
              <a:rPr lang="pl-PL" sz="2400" dirty="0"/>
              <a:t>zasad rozliczania i wyrównywania dotacji. </a:t>
            </a:r>
          </a:p>
          <a:p>
            <a:pPr marL="0" lv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u="sng" dirty="0"/>
              <a:t>Propozycja: </a:t>
            </a:r>
            <a:endParaRPr lang="pl-PL" sz="2400" u="sng" dirty="0" smtClean="0"/>
          </a:p>
          <a:p>
            <a:pPr lvl="0"/>
            <a:r>
              <a:rPr lang="pl-PL" sz="2400" dirty="0" smtClean="0"/>
              <a:t>Dotacja w wyniku aktualizacji może się zwiększyć/zmniejszyć maksymalnie o ustalony procent.</a:t>
            </a:r>
          </a:p>
          <a:p>
            <a:pPr lvl="0"/>
            <a:r>
              <a:rPr lang="pl-PL" sz="2400" dirty="0" smtClean="0"/>
              <a:t>Wyrównywanie dotacji po zakończonym roku budżetowym (według wykonania wydatków w budżecie </a:t>
            </a:r>
            <a:r>
              <a:rPr lang="pl-PL" sz="2400" dirty="0" err="1" smtClean="0"/>
              <a:t>jst</a:t>
            </a:r>
            <a:r>
              <a:rPr lang="pl-PL" sz="2400" dirty="0" smtClean="0"/>
              <a:t>).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19422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III. Dotacje udzielane </a:t>
            </a:r>
            <a:r>
              <a:rPr lang="pl-PL" sz="2800" b="1" dirty="0"/>
              <a:t>z budżetów jednostek samorządu terytorialnego dla przedszkoli, szkół i placówek oświatowych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u="sng" dirty="0" smtClean="0"/>
              <a:t>Inne zmiany:</a:t>
            </a:r>
          </a:p>
          <a:p>
            <a:pPr lvl="0"/>
            <a:r>
              <a:rPr lang="pl-PL" sz="1800" dirty="0" smtClean="0"/>
              <a:t>Doprecyzowanie zasad dotowania uczniów realizujących roczne obowiązkowe przygotowanie przedszkolne poza przedszkolem</a:t>
            </a:r>
          </a:p>
          <a:p>
            <a:pPr lvl="0"/>
            <a:r>
              <a:rPr lang="pl-PL" sz="1800" dirty="0" smtClean="0"/>
              <a:t>Określenie kwoty granicznej wykorzystania dotacji na wynagrodzenie organu prowadzącego będącego dyrektorem </a:t>
            </a:r>
          </a:p>
          <a:p>
            <a:pPr lvl="0"/>
            <a:r>
              <a:rPr lang="pl-PL" sz="1800" dirty="0" smtClean="0"/>
              <a:t>Uszczegółowienie przepisów dotyczących danych oraz dokumentów wymaganych w zgłoszeniu do ewidencji oraz regulujących elementy zaświadczenia o wpisie do ewidencji</a:t>
            </a:r>
          </a:p>
          <a:p>
            <a:pPr lvl="0"/>
            <a:r>
              <a:rPr lang="pl-PL" sz="1800" dirty="0" smtClean="0"/>
              <a:t>Przepis uprawniający organy wpisujące do ewidencji przetwarzania danych osobowych</a:t>
            </a:r>
          </a:p>
          <a:p>
            <a:pPr lvl="0"/>
            <a:r>
              <a:rPr lang="pl-PL" sz="1800" dirty="0" smtClean="0"/>
              <a:t>Kontrola prawidłowości pobierania i wykorzystania dotacji</a:t>
            </a:r>
          </a:p>
          <a:p>
            <a:pPr lvl="0"/>
            <a:r>
              <a:rPr lang="pl-PL" sz="1800" dirty="0" smtClean="0"/>
              <a:t>Uzależnienie wypłacenia dotacji od przekazania danych do systemu informacji oświatowej według stanu na dzień 30 września poprzedniego roku</a:t>
            </a:r>
          </a:p>
          <a:p>
            <a:pPr lvl="0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222782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  <a:p>
            <a:pPr marL="0" indent="0" algn="ctr">
              <a:buNone/>
            </a:pPr>
            <a:endParaRPr lang="pl-PL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KONTAKT:</a:t>
            </a:r>
          </a:p>
          <a:p>
            <a:pPr marL="0" indent="0" algn="ctr">
              <a:buNone/>
            </a:pPr>
            <a:r>
              <a:rPr lang="pl-PL" sz="3500" b="1" u="sng" dirty="0" smtClean="0"/>
              <a:t>konsultacje.finansowanie@men.gov.pl</a:t>
            </a:r>
            <a:endParaRPr lang="pl-PL" sz="3500" b="1" u="sng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573016"/>
            <a:ext cx="1694723" cy="148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20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Zmiany w zakresie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AutoNum type="romanUcPeriod"/>
            </a:pPr>
            <a:r>
              <a:rPr lang="pl-PL" dirty="0" smtClean="0"/>
              <a:t>Dotacja </a:t>
            </a:r>
            <a:r>
              <a:rPr lang="pl-PL" dirty="0"/>
              <a:t>na zapewnienie </a:t>
            </a:r>
            <a:r>
              <a:rPr lang="pl-PL" dirty="0" smtClean="0"/>
              <a:t>uczniom </a:t>
            </a:r>
            <a:r>
              <a:rPr lang="pl-PL" dirty="0"/>
              <a:t>szkół podstawowych </a:t>
            </a:r>
            <a:r>
              <a:rPr lang="pl-PL" dirty="0" smtClean="0"/>
              <a:t>i uczniom klas dotychczasowych gimnazjów bezpłatnego </a:t>
            </a:r>
            <a:r>
              <a:rPr lang="pl-PL" dirty="0"/>
              <a:t>dostępu do podręczników, materiałów edukacyjnych i materiałów </a:t>
            </a:r>
            <a:r>
              <a:rPr lang="pl-PL" dirty="0" smtClean="0"/>
              <a:t>ćwiczeniowych</a:t>
            </a:r>
          </a:p>
          <a:p>
            <a:pPr marL="571500" indent="-571500">
              <a:buFont typeface="Arial" pitchFamily="34" charset="0"/>
              <a:buAutoNum type="romanUcPeriod"/>
            </a:pPr>
            <a:r>
              <a:rPr lang="pl-PL" dirty="0"/>
              <a:t>Finansowanie świadczeń pomocy materialnej o charakterze socjalnym (stypendia szkolne, zasiłki szkolne</a:t>
            </a:r>
            <a:r>
              <a:rPr lang="pl-PL" dirty="0" smtClean="0"/>
              <a:t>)</a:t>
            </a:r>
          </a:p>
          <a:p>
            <a:pPr marL="571500" indent="-571500">
              <a:buAutoNum type="romanUcPeriod"/>
            </a:pPr>
            <a:r>
              <a:rPr lang="pl-PL" dirty="0"/>
              <a:t>Dotacje udzielane z budżetów jednostek samorządu terytorialnego dla przedszkoli, szkół i placówek </a:t>
            </a:r>
            <a:r>
              <a:rPr lang="pl-PL" dirty="0" smtClean="0"/>
              <a:t>oświatowych</a:t>
            </a:r>
          </a:p>
          <a:p>
            <a:pPr marL="571500" indent="-571500">
              <a:buAutoNum type="romanUcPeriod"/>
            </a:pPr>
            <a:endParaRPr lang="pl-PL" dirty="0" smtClean="0"/>
          </a:p>
          <a:p>
            <a:pPr marL="571500" indent="-571500">
              <a:buAutoNum type="romanUcPeriod"/>
            </a:pPr>
            <a:endParaRPr lang="pl-PL" b="1" dirty="0" smtClean="0"/>
          </a:p>
          <a:p>
            <a:pPr marL="571500" indent="-571500">
              <a:buAutoNum type="romanU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791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Dotacja na zapewnienie uczniom szkół podstawowych i uczniom klas dotychczasowych gimnazjów bezpłatnego dostępu do podręczników, materiałów edukacyjnych i materiałów ćwiczeniowych</a:t>
            </a:r>
          </a:p>
          <a:p>
            <a:pPr algn="ctr">
              <a:buNone/>
            </a:pPr>
            <a:endParaRPr lang="pl-PL" sz="4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92702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I. Dotacja na zapewnienie uczniom </a:t>
            </a:r>
            <a:r>
              <a:rPr lang="pl-PL" sz="2800" b="1" dirty="0"/>
              <a:t>szkół podstawowych  i uczniom klas dotychczasowych  gimnazjów bezpłatnego dostępu do podręczników, materiałów edukacyjnych i materiałów ćwiczeniowych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endParaRPr lang="pl-PL" sz="11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pl-PL" sz="2400" dirty="0" smtClean="0"/>
              <a:t>Obecnie </a:t>
            </a:r>
            <a:r>
              <a:rPr lang="pl-PL" sz="2400" dirty="0"/>
              <a:t>zadanie jest w całości finansowane w ramach dotacji </a:t>
            </a:r>
            <a:r>
              <a:rPr lang="pl-PL" sz="2400" dirty="0" smtClean="0"/>
              <a:t>celowej (zadanie zlecone). </a:t>
            </a:r>
            <a:r>
              <a:rPr lang="pl-PL" sz="2400" dirty="0"/>
              <a:t>Oznacza to konieczność bardzo dokładnego wyliczania dotacji i jej szczegółowego rozliczania. </a:t>
            </a:r>
            <a:r>
              <a:rPr lang="pl-PL" sz="2400" dirty="0" smtClean="0"/>
              <a:t>Celem proponowanych zmian </a:t>
            </a:r>
            <a:r>
              <a:rPr lang="pl-PL" sz="2400" dirty="0"/>
              <a:t>byłoby znaczne uproszczenie </a:t>
            </a:r>
            <a:r>
              <a:rPr lang="pl-PL" sz="2400" dirty="0" smtClean="0"/>
              <a:t>procedur.</a:t>
            </a:r>
          </a:p>
          <a:p>
            <a:pPr marL="0" indent="0">
              <a:buNone/>
            </a:pPr>
            <a:endParaRPr lang="pl-PL" sz="2400" u="sng" dirty="0" smtClean="0"/>
          </a:p>
          <a:p>
            <a:pPr marL="0" indent="0">
              <a:buNone/>
            </a:pPr>
            <a:r>
              <a:rPr lang="pl-PL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Propozycje zmian:</a:t>
            </a:r>
          </a:p>
          <a:p>
            <a:pPr marL="457200" indent="-457200" algn="just">
              <a:buAutoNum type="arabicPeriod"/>
            </a:pPr>
            <a:r>
              <a:rPr lang="pl-PL" sz="2400" dirty="0" smtClean="0"/>
              <a:t>Zmiana polegałaby na uwzględnieniu </a:t>
            </a:r>
            <a:r>
              <a:rPr lang="pl-PL" sz="2400" dirty="0"/>
              <a:t>finansowania </a:t>
            </a:r>
            <a:r>
              <a:rPr lang="pl-PL" sz="2400" dirty="0" smtClean="0"/>
              <a:t>zadania </a:t>
            </a:r>
            <a:r>
              <a:rPr lang="pl-PL" sz="2400" dirty="0"/>
              <a:t>częściowo w ramach subwencji </a:t>
            </a:r>
            <a:r>
              <a:rPr lang="pl-PL" sz="2400" dirty="0" smtClean="0"/>
              <a:t>oświatowej a </a:t>
            </a:r>
            <a:r>
              <a:rPr lang="pl-PL" sz="2400" dirty="0"/>
              <a:t>częściowo poprzez dotację </a:t>
            </a:r>
            <a:r>
              <a:rPr lang="pl-PL" sz="2400" dirty="0" smtClean="0"/>
              <a:t>celową – zadanie własne. </a:t>
            </a:r>
          </a:p>
          <a:p>
            <a:pPr marL="457200" indent="-457200" algn="just">
              <a:buAutoNum type="arabicPeriod"/>
            </a:pPr>
            <a:r>
              <a:rPr lang="pl-PL" sz="2400" dirty="0" smtClean="0"/>
              <a:t>Naliczenie jak obecnie, rozliczenie na poziomie szkoły łącznie (bez klas) – zadanie zlecone.</a:t>
            </a:r>
          </a:p>
          <a:p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73264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4909"/>
            <a:ext cx="8229600" cy="4954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200" dirty="0" smtClean="0"/>
              <a:t>Subwencja oświatowa może adekwatnie kierować finanse </a:t>
            </a:r>
            <a:r>
              <a:rPr lang="pl-PL" sz="2200" dirty="0"/>
              <a:t>na podręczniki, które też bezpośrednio zależą od liczby uczniów, ale posiada wadę w postaci brania do kalkulacji historycznych danych</a:t>
            </a:r>
            <a:r>
              <a:rPr lang="pl-PL" sz="2200" dirty="0" smtClean="0"/>
              <a:t>. Wada ta będzie usunięta przez nadanie zdefiniowanie odpowiednich wag. Wagi </a:t>
            </a:r>
            <a:r>
              <a:rPr lang="pl-PL" sz="2200" dirty="0"/>
              <a:t>w algorytmie podziału subwencji będą co roku określane dla poszczególnych klas i swoją wysokością </a:t>
            </a:r>
            <a:r>
              <a:rPr lang="pl-PL" sz="2200" dirty="0" smtClean="0"/>
              <a:t>będą </a:t>
            </a:r>
            <a:r>
              <a:rPr lang="pl-PL" sz="2200" dirty="0"/>
              <a:t>odzwierciedlały dotychczasowe środki na podręczniki i materiały</a:t>
            </a:r>
            <a:r>
              <a:rPr lang="pl-PL" sz="2200" dirty="0" smtClean="0"/>
              <a:t>.</a:t>
            </a:r>
          </a:p>
          <a:p>
            <a:pPr algn="just"/>
            <a:r>
              <a:rPr lang="pl-PL" sz="2200" dirty="0" smtClean="0"/>
              <a:t>W pierwszym etapie finansowanie </a:t>
            </a:r>
            <a:r>
              <a:rPr lang="pl-PL" sz="2200" dirty="0"/>
              <a:t>głównie w postaci dotacji celowej z budżetu państwa (ale na zadanie własne</a:t>
            </a:r>
            <a:r>
              <a:rPr lang="pl-PL" sz="2200" dirty="0" smtClean="0"/>
              <a:t>). Docelowo</a:t>
            </a:r>
            <a:r>
              <a:rPr lang="pl-PL" sz="2200" dirty="0"/>
              <a:t>, wobec zasady, zgodnie z którą nowe zadania własne powinny być finansowane z subwencji lub dochodów własnych (samorządowe ustawy ustrojowe) należy dążyć do zwiększania sią udziału subwencji i zmniejszania się udziału dotacji. Ze względu jednak na charakter zadania (udzielanie środków zależnych od liczby uczniów w przyszłości), subwencja oświatowa (oparta o dane o liczbie uczniów w przeszłości) nie będzie doskonałym narzędziem i element dotacyjny zawsze będzie potrzebny. 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pl-PL" sz="3300" u="sng" dirty="0" smtClean="0"/>
              <a:t/>
            </a:r>
            <a:br>
              <a:rPr lang="pl-PL" sz="3300" u="sng" dirty="0" smtClean="0"/>
            </a:br>
            <a:r>
              <a:rPr lang="pl-PL" sz="3300" b="1" u="sng" dirty="0" smtClean="0"/>
              <a:t>Subwencja oświatowa </a:t>
            </a:r>
            <a:r>
              <a:rPr lang="pl-PL" sz="3300" b="1" u="sng" dirty="0"/>
              <a:t>z udziałem </a:t>
            </a:r>
            <a:r>
              <a:rPr lang="pl-PL" sz="3300" b="1" u="sng" dirty="0" smtClean="0"/>
              <a:t>dotacji celowej</a:t>
            </a:r>
            <a:r>
              <a:rPr lang="pl-PL" u="sng" dirty="0"/>
              <a:t/>
            </a:r>
            <a:br>
              <a:rPr lang="pl-PL" u="sng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6433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Zadanie własne - 80% całości zadania dotacja, 20% wkład własny - subwencja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06387"/>
            <a:ext cx="8229600" cy="4525963"/>
          </a:xfrm>
        </p:spPr>
        <p:txBody>
          <a:bodyPr>
            <a:normAutofit/>
          </a:bodyPr>
          <a:lstStyle/>
          <a:p>
            <a:r>
              <a:rPr lang="pl-PL" sz="2000" dirty="0" smtClean="0"/>
              <a:t>W </a:t>
            </a:r>
            <a:r>
              <a:rPr lang="pl-PL" sz="2000" dirty="0"/>
              <a:t>pierwszym </a:t>
            </a:r>
            <a:r>
              <a:rPr lang="pl-PL" sz="2000" dirty="0" smtClean="0"/>
              <a:t>etapie (najbliższe kilka lat) finansowanie głównie </a:t>
            </a:r>
            <a:r>
              <a:rPr lang="pl-PL" sz="2000" dirty="0"/>
              <a:t>w postaci dotacji celowej z budżetu państwa (ale na zadanie własne</a:t>
            </a:r>
            <a:r>
              <a:rPr lang="pl-PL" sz="2000" dirty="0" smtClean="0"/>
              <a:t>) – stosunkowo </a:t>
            </a:r>
            <a:r>
              <a:rPr lang="pl-PL" sz="2000" dirty="0"/>
              <a:t>prosty sposób udzielania i rozliczania . </a:t>
            </a:r>
            <a:endParaRPr lang="pl-PL" sz="2000" dirty="0" smtClean="0"/>
          </a:p>
          <a:p>
            <a:r>
              <a:rPr lang="pl-PL" sz="2000" dirty="0" smtClean="0"/>
              <a:t>Zapewnienie </a:t>
            </a:r>
            <a:r>
              <a:rPr lang="pl-PL" sz="2000" dirty="0"/>
              <a:t>wkładu własnego samorządów (co najmniej 20%) najprościej będzie można osiągnąć poprzez zwiększenie części oświatowej subwencji </a:t>
            </a:r>
            <a:r>
              <a:rPr lang="pl-PL" sz="2000" dirty="0" smtClean="0"/>
              <a:t>ogólnej (wraz z odpowiednim zmniejszeniem środków z rezerwy celowej przeznaczonej na finansowanie podręczników). </a:t>
            </a:r>
          </a:p>
          <a:p>
            <a:endParaRPr lang="pl-PL" sz="2000" dirty="0" smtClean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20034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5128" y="332656"/>
            <a:ext cx="8229600" cy="79208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Uproszczony podział i rozliczenie dotacji 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5128" y="1196752"/>
            <a:ext cx="8229600" cy="5184576"/>
          </a:xfrm>
        </p:spPr>
        <p:txBody>
          <a:bodyPr>
            <a:normAutofit/>
          </a:bodyPr>
          <a:lstStyle/>
          <a:p>
            <a:r>
              <a:rPr lang="pl-PL" sz="2000" dirty="0" smtClean="0"/>
              <a:t>Podział dotacji: uproszczenie </a:t>
            </a:r>
            <a:r>
              <a:rPr lang="pl-PL" sz="2000" dirty="0"/>
              <a:t>mogłoby polegać na opracowaniu algorytmu podziału dotacji dla każdego samorządu terytorialnego. Algorytm ten opierałby się bądź wprost na danych </a:t>
            </a:r>
            <a:r>
              <a:rPr lang="pl-PL" sz="2000" dirty="0" smtClean="0"/>
              <a:t>SIO albo danych skorygowanych przez MEN. Korekta </a:t>
            </a:r>
            <a:r>
              <a:rPr lang="pl-PL" sz="2000" dirty="0"/>
              <a:t>mogłaby się odbywać automatycznie poprzez przemnożenie </a:t>
            </a:r>
            <a:r>
              <a:rPr lang="pl-PL" sz="2000" dirty="0" smtClean="0"/>
              <a:t>przez odpowiednie wskaźniki uwzględniające wzrost liczby uczniów, zmiany demograficzne, ewentualnie rezerwę na większą liczbę uczniów. </a:t>
            </a:r>
          </a:p>
          <a:p>
            <a:r>
              <a:rPr lang="pl-PL" sz="2000" dirty="0" smtClean="0"/>
              <a:t>MEN </a:t>
            </a:r>
            <a:r>
              <a:rPr lang="pl-PL" sz="2000" dirty="0"/>
              <a:t>określałby górny limit dotacji dla każdego samorządu. Wymagany byłby odpowiedni wkład własny (zapewniony w subwencji oświatowej), a samorząd wnioskowałby o środki finansowe do wojewody na podstawie prostego formularza, w praktyce ograniczając się do podania wnioskowanej kwoty i oświadczenia o zapewnieniu wkładu </a:t>
            </a:r>
            <a:r>
              <a:rPr lang="pl-PL" sz="2000" dirty="0" smtClean="0"/>
              <a:t>własnego.</a:t>
            </a:r>
          </a:p>
          <a:p>
            <a:r>
              <a:rPr lang="pl-PL" sz="2000" dirty="0" smtClean="0"/>
              <a:t>Rozliczenie </a:t>
            </a:r>
            <a:r>
              <a:rPr lang="pl-PL" sz="2000" dirty="0"/>
              <a:t>mogłoby być również oparte o dane SIO i automatyczne. Następowałoby one zgodnie z ustawą o finansach publicznych w styczniu i opierałoby się o dostępne już dane SIO z roku szkolnego, którego dotyczy dotacja.</a:t>
            </a:r>
          </a:p>
          <a:p>
            <a:endParaRPr lang="pl-PL" sz="2000" dirty="0" smtClean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0756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pl-PL" sz="3100" b="1" dirty="0"/>
              <a:t/>
            </a:r>
            <a:br>
              <a:rPr lang="pl-PL" sz="3100" b="1" dirty="0"/>
            </a:br>
            <a:r>
              <a:rPr lang="pl-PL" sz="3100" b="1" dirty="0"/>
              <a:t>Z</a:t>
            </a:r>
            <a:r>
              <a:rPr lang="pl-PL" sz="3100" b="1" dirty="0" smtClean="0"/>
              <a:t>adanie zlecone - naliczenie dotacji  </a:t>
            </a:r>
            <a:r>
              <a:rPr lang="pl-PL" sz="3100" b="1" dirty="0"/>
              <a:t>jak obecnie, rozliczenie na poziomie szkoły łącznie </a:t>
            </a:r>
            <a:r>
              <a:rPr lang="pl-PL" sz="3100" b="1" dirty="0" smtClean="0"/>
              <a:t/>
            </a:r>
            <a:br>
              <a:rPr lang="pl-PL" sz="3100" b="1" dirty="0" smtClean="0"/>
            </a:br>
            <a:r>
              <a:rPr lang="pl-PL" sz="3100" b="1" dirty="0" smtClean="0"/>
              <a:t>(bez podziału na klasy)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Dotacja na </a:t>
            </a:r>
            <a:r>
              <a:rPr lang="pl-PL" sz="2000" dirty="0" smtClean="0"/>
              <a:t>wyposażenie </a:t>
            </a:r>
            <a:r>
              <a:rPr lang="pl-PL" sz="2000" dirty="0"/>
              <a:t>szkoły </a:t>
            </a:r>
            <a:r>
              <a:rPr lang="pl-PL" sz="2000" dirty="0" smtClean="0"/>
              <a:t>w bezpłatne </a:t>
            </a:r>
            <a:r>
              <a:rPr lang="pl-PL" sz="2000" dirty="0"/>
              <a:t>podręczniki, materiały edukacyjne i </a:t>
            </a:r>
            <a:r>
              <a:rPr lang="pl-PL" sz="2000" dirty="0" smtClean="0"/>
              <a:t>ćwiczeniowe </a:t>
            </a:r>
            <a:r>
              <a:rPr lang="pl-PL" sz="2000" dirty="0"/>
              <a:t>naliczana </a:t>
            </a:r>
            <a:r>
              <a:rPr lang="pl-PL" sz="2000" dirty="0" smtClean="0"/>
              <a:t>byłaby zgodnie </a:t>
            </a:r>
            <a:r>
              <a:rPr lang="pl-PL" sz="2000" dirty="0"/>
              <a:t>z dotychczas obowiązującymi zasadami, </a:t>
            </a:r>
            <a:r>
              <a:rPr lang="pl-PL" sz="2000" dirty="0" smtClean="0"/>
              <a:t>natomiast szkoła rozliczałaby się z łącznej kwoty (bez podziału na klasy);</a:t>
            </a:r>
          </a:p>
          <a:p>
            <a:pPr algn="just"/>
            <a:r>
              <a:rPr lang="pl-PL" sz="2000" dirty="0" smtClean="0"/>
              <a:t>Szkoły przekazywałby jednostce samorządu terytorialnego zbiorczą informację o wykorzystanych środkach z dotacji celowej odrębnie na wyposażenie szkoły </a:t>
            </a:r>
            <a:r>
              <a:rPr lang="pl-PL" sz="2000" dirty="0"/>
              <a:t>w </a:t>
            </a:r>
            <a:r>
              <a:rPr lang="pl-PL" sz="2000" dirty="0" smtClean="0"/>
              <a:t>podręczniki/materiały </a:t>
            </a:r>
            <a:r>
              <a:rPr lang="pl-PL" sz="2000" dirty="0"/>
              <a:t>edukacyjne </a:t>
            </a:r>
            <a:r>
              <a:rPr lang="pl-PL" sz="2000" dirty="0" smtClean="0"/>
              <a:t>oraz materiały ćwiczeniowe (podręcznik – dotacja co 3 lata, ćwiczenia – dotacja co roku).</a:t>
            </a:r>
          </a:p>
          <a:p>
            <a:pPr algn="just"/>
            <a:r>
              <a:rPr lang="pl-PL" sz="2000" dirty="0" smtClean="0"/>
              <a:t>Uproszczenia rozliczenia dotacji. 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64964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b="1" dirty="0" smtClean="0"/>
          </a:p>
          <a:p>
            <a:pPr algn="ctr">
              <a:buNone/>
            </a:pPr>
            <a:r>
              <a:rPr lang="pl-PL" sz="4400" b="1" dirty="0" smtClean="0"/>
              <a:t>Finansowanie </a:t>
            </a:r>
            <a:r>
              <a:rPr lang="pl-PL" sz="4400" b="1" dirty="0"/>
              <a:t>świadczeń pomocy materialnej o charakterze socjalnym</a:t>
            </a:r>
            <a:endParaRPr lang="pl-PL" sz="4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4033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5f4be4c7-ebe8-4809-9c0d-afb196ed90da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935</Words>
  <Application>Microsoft Office PowerPoint</Application>
  <PresentationFormat>Pokaz na ekranie (4:3)</PresentationFormat>
  <Paragraphs>97</Paragraphs>
  <Slides>19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 </vt:lpstr>
      <vt:lpstr>Zmiany w zakresie:</vt:lpstr>
      <vt:lpstr> </vt:lpstr>
      <vt:lpstr>I. Dotacja na zapewnienie uczniom szkół podstawowych  i uczniom klas dotychczasowych  gimnazjów bezpłatnego dostępu do podręczników, materiałów edukacyjnych i materiałów ćwiczeniowych</vt:lpstr>
      <vt:lpstr> Subwencja oświatowa z udziałem dotacji celowej </vt:lpstr>
      <vt:lpstr>Zadanie własne - 80% całości zadania dotacja, 20% wkład własny - subwencja</vt:lpstr>
      <vt:lpstr>Uproszczony podział i rozliczenie dotacji </vt:lpstr>
      <vt:lpstr> Zadanie zlecone - naliczenie dotacji  jak obecnie, rozliczenie na poziomie szkoły łącznie  (bez podziału na klasy) </vt:lpstr>
      <vt:lpstr> </vt:lpstr>
      <vt:lpstr>II. Finansowanie świadczeń pomocy materialnej o charakterze socjalnym (stypendia szkolne, zasiłki szkolne)</vt:lpstr>
      <vt:lpstr> 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III. Dotacje udzielane z budżetów jednostek samorządu terytorialnego dla przedszkoli, szkół i placówek oświatowych</vt:lpstr>
      <vt:lpstr>Prezentacja programu PowerPoint</vt:lpstr>
    </vt:vector>
  </TitlesOfParts>
  <Company>MPiPS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Baczewski</dc:creator>
  <cp:lastModifiedBy>Ewa Brylewska</cp:lastModifiedBy>
  <cp:revision>424</cp:revision>
  <cp:lastPrinted>2017-02-08T13:07:24Z</cp:lastPrinted>
  <dcterms:created xsi:type="dcterms:W3CDTF">2012-10-09T17:18:33Z</dcterms:created>
  <dcterms:modified xsi:type="dcterms:W3CDTF">2017-02-17T12:57:01Z</dcterms:modified>
</cp:coreProperties>
</file>