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257" r:id="rId3"/>
    <p:sldId id="275" r:id="rId4"/>
    <p:sldId id="338" r:id="rId5"/>
    <p:sldId id="258" r:id="rId6"/>
    <p:sldId id="335" r:id="rId7"/>
    <p:sldId id="336" r:id="rId8"/>
    <p:sldId id="347" r:id="rId9"/>
    <p:sldId id="323" r:id="rId10"/>
    <p:sldId id="337" r:id="rId11"/>
    <p:sldId id="348" r:id="rId12"/>
    <p:sldId id="349" r:id="rId13"/>
    <p:sldId id="310" r:id="rId14"/>
    <p:sldId id="339" r:id="rId15"/>
    <p:sldId id="342" r:id="rId16"/>
    <p:sldId id="343" r:id="rId17"/>
    <p:sldId id="345" r:id="rId18"/>
    <p:sldId id="340" r:id="rId19"/>
    <p:sldId id="341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285" r:id="rId29"/>
    <p:sldId id="286" r:id="rId30"/>
    <p:sldId id="324" r:id="rId31"/>
    <p:sldId id="287" r:id="rId32"/>
    <p:sldId id="289" r:id="rId33"/>
    <p:sldId id="293" r:id="rId34"/>
    <p:sldId id="294" r:id="rId35"/>
    <p:sldId id="299" r:id="rId36"/>
    <p:sldId id="300" r:id="rId37"/>
    <p:sldId id="301" r:id="rId38"/>
    <p:sldId id="350" r:id="rId39"/>
    <p:sldId id="351" r:id="rId40"/>
    <p:sldId id="321" r:id="rId41"/>
    <p:sldId id="322" r:id="rId42"/>
    <p:sldId id="302" r:id="rId4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9" autoAdjust="0"/>
    <p:restoredTop sz="73780" autoAdjust="0"/>
  </p:normalViewPr>
  <p:slideViewPr>
    <p:cSldViewPr snapToGrid="0">
      <p:cViewPr varScale="1">
        <p:scale>
          <a:sx n="55" d="100"/>
          <a:sy n="55" d="100"/>
        </p:scale>
        <p:origin x="14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97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FC110B-7F92-4AC0-9D88-4123B913BC8C}" type="doc">
      <dgm:prSet loTypeId="urn:microsoft.com/office/officeart/2005/8/layout/arrow5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794A0A02-A1BB-4C6E-AC95-1E325D2922C0}">
      <dgm:prSet phldrT="[Tekst]"/>
      <dgm:spPr/>
      <dgm:t>
        <a:bodyPr/>
        <a:lstStyle/>
        <a:p>
          <a:r>
            <a:rPr lang="pl-PL" dirty="0" smtClean="0"/>
            <a:t>Uczniowie są nośnikami dochodów</a:t>
          </a:r>
          <a:endParaRPr lang="pl-PL" dirty="0"/>
        </a:p>
      </dgm:t>
    </dgm:pt>
    <dgm:pt modelId="{B67BB4D5-F58A-4C0F-A334-7CFFF4A57B68}" type="parTrans" cxnId="{FD77EAAE-BC94-4773-AFFA-D8212DA95C65}">
      <dgm:prSet/>
      <dgm:spPr/>
      <dgm:t>
        <a:bodyPr/>
        <a:lstStyle/>
        <a:p>
          <a:endParaRPr lang="pl-PL"/>
        </a:p>
      </dgm:t>
    </dgm:pt>
    <dgm:pt modelId="{0F9B2621-499B-4443-85BF-FB5FFF2366DD}" type="sibTrans" cxnId="{FD77EAAE-BC94-4773-AFFA-D8212DA95C65}">
      <dgm:prSet/>
      <dgm:spPr/>
      <dgm:t>
        <a:bodyPr/>
        <a:lstStyle/>
        <a:p>
          <a:endParaRPr lang="pl-PL"/>
        </a:p>
      </dgm:t>
    </dgm:pt>
    <dgm:pt modelId="{8964E1B8-DBFA-4E3A-A08B-ED2D7BCBACAC}">
      <dgm:prSet phldrT="[Tekst]"/>
      <dgm:spPr/>
      <dgm:t>
        <a:bodyPr/>
        <a:lstStyle/>
        <a:p>
          <a:r>
            <a:rPr lang="pl-PL" dirty="0" smtClean="0"/>
            <a:t>Oddziały </a:t>
          </a:r>
          <a:br>
            <a:rPr lang="pl-PL" dirty="0" smtClean="0"/>
          </a:br>
          <a:r>
            <a:rPr lang="pl-PL" dirty="0" smtClean="0"/>
            <a:t>i budynki są nośnikami kosztów</a:t>
          </a:r>
          <a:endParaRPr lang="pl-PL" dirty="0"/>
        </a:p>
      </dgm:t>
    </dgm:pt>
    <dgm:pt modelId="{CE3705FF-40CC-4429-812F-4AB970581FA7}" type="parTrans" cxnId="{AF1237C0-62C8-43D6-84AD-DCBAE6E14E0C}">
      <dgm:prSet/>
      <dgm:spPr/>
      <dgm:t>
        <a:bodyPr/>
        <a:lstStyle/>
        <a:p>
          <a:endParaRPr lang="pl-PL"/>
        </a:p>
      </dgm:t>
    </dgm:pt>
    <dgm:pt modelId="{DFA23734-2F5B-4C7D-9D07-36C7EFB054F5}" type="sibTrans" cxnId="{AF1237C0-62C8-43D6-84AD-DCBAE6E14E0C}">
      <dgm:prSet/>
      <dgm:spPr/>
      <dgm:t>
        <a:bodyPr/>
        <a:lstStyle/>
        <a:p>
          <a:endParaRPr lang="pl-PL"/>
        </a:p>
      </dgm:t>
    </dgm:pt>
    <dgm:pt modelId="{4790B3F3-ADC8-473B-B1BF-92B79B3BDF05}" type="pres">
      <dgm:prSet presAssocID="{BBFC110B-7F92-4AC0-9D88-4123B913B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2B403B3-FE07-400E-8DAD-3B77337BBFB7}" type="pres">
      <dgm:prSet presAssocID="{794A0A02-A1BB-4C6E-AC95-1E325D2922C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4CD3ED-1DCA-4DFB-9A35-B3FECB181AE0}" type="pres">
      <dgm:prSet presAssocID="{8964E1B8-DBFA-4E3A-A08B-ED2D7BCBACA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F1237C0-62C8-43D6-84AD-DCBAE6E14E0C}" srcId="{BBFC110B-7F92-4AC0-9D88-4123B913BC8C}" destId="{8964E1B8-DBFA-4E3A-A08B-ED2D7BCBACAC}" srcOrd="1" destOrd="0" parTransId="{CE3705FF-40CC-4429-812F-4AB970581FA7}" sibTransId="{DFA23734-2F5B-4C7D-9D07-36C7EFB054F5}"/>
    <dgm:cxn modelId="{53C3D854-3238-4849-AB2F-C8D2B5EE55BB}" type="presOf" srcId="{BBFC110B-7F92-4AC0-9D88-4123B913BC8C}" destId="{4790B3F3-ADC8-473B-B1BF-92B79B3BDF05}" srcOrd="0" destOrd="0" presId="urn:microsoft.com/office/officeart/2005/8/layout/arrow5"/>
    <dgm:cxn modelId="{1B8EE27B-5C4D-411C-A6CF-5F8AFB722FB4}" type="presOf" srcId="{794A0A02-A1BB-4C6E-AC95-1E325D2922C0}" destId="{A2B403B3-FE07-400E-8DAD-3B77337BBFB7}" srcOrd="0" destOrd="0" presId="urn:microsoft.com/office/officeart/2005/8/layout/arrow5"/>
    <dgm:cxn modelId="{58C072EB-A125-44AB-96EA-A7369C18B7D4}" type="presOf" srcId="{8964E1B8-DBFA-4E3A-A08B-ED2D7BCBACAC}" destId="{D94CD3ED-1DCA-4DFB-9A35-B3FECB181AE0}" srcOrd="0" destOrd="0" presId="urn:microsoft.com/office/officeart/2005/8/layout/arrow5"/>
    <dgm:cxn modelId="{FD77EAAE-BC94-4773-AFFA-D8212DA95C65}" srcId="{BBFC110B-7F92-4AC0-9D88-4123B913BC8C}" destId="{794A0A02-A1BB-4C6E-AC95-1E325D2922C0}" srcOrd="0" destOrd="0" parTransId="{B67BB4D5-F58A-4C0F-A334-7CFFF4A57B68}" sibTransId="{0F9B2621-499B-4443-85BF-FB5FFF2366DD}"/>
    <dgm:cxn modelId="{195C316E-1CFD-47E4-9D84-50F6B2F5D7F8}" type="presParOf" srcId="{4790B3F3-ADC8-473B-B1BF-92B79B3BDF05}" destId="{A2B403B3-FE07-400E-8DAD-3B77337BBFB7}" srcOrd="0" destOrd="0" presId="urn:microsoft.com/office/officeart/2005/8/layout/arrow5"/>
    <dgm:cxn modelId="{676D8E99-9BB0-4A10-8280-385CD55DD78D}" type="presParOf" srcId="{4790B3F3-ADC8-473B-B1BF-92B79B3BDF05}" destId="{D94CD3ED-1DCA-4DFB-9A35-B3FECB181AE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A7E51-13A4-433D-9876-B6E51D8CF9C1}" type="datetimeFigureOut">
              <a:rPr lang="pl-PL" smtClean="0"/>
              <a:t>2016-06-02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2D650-1398-475F-9B26-81653C7CD4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19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Spadek z 8,4 do 5 mln (o 40%)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1540C-9887-42E0-BFE6-5640C06712DB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317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Przed 2011 r. przedszkola-zakłady budżetowe zafałszowywały rachunki.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8117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Wskaźnik = 0% - subwencja</a:t>
            </a:r>
            <a:r>
              <a:rPr lang="pl-PL" baseline="0" dirty="0" smtClean="0"/>
              <a:t> równa wydatkom</a:t>
            </a:r>
          </a:p>
          <a:p>
            <a:r>
              <a:rPr lang="pl-PL" baseline="0" dirty="0" smtClean="0"/>
              <a:t>Wskaźnik = 25% - wydatki o 25% wyższe od subwencji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8075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aseline="0" dirty="0" smtClean="0"/>
              <a:t>Prognoza obejmuje przedszkola i szkoły ogólnodostępne dla dzieci i </a:t>
            </a:r>
            <a:r>
              <a:rPr lang="pl-PL" baseline="0" dirty="0" err="1" smtClean="0"/>
              <a:t>mlodzieży</a:t>
            </a: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31B94-4FDE-4102-BDA4-D502574FF90F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629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2016/17 zapotrzebowanie większe o prawie 250 tys.</a:t>
            </a:r>
          </a:p>
          <a:p>
            <a:r>
              <a:rPr lang="pl-PL" dirty="0" smtClean="0"/>
              <a:t>Zbliżone do wskaźników z roku 2015/16:</a:t>
            </a:r>
          </a:p>
          <a:p>
            <a:r>
              <a:rPr lang="pl-PL" dirty="0" smtClean="0"/>
              <a:t>95% 5-latków</a:t>
            </a:r>
          </a:p>
          <a:p>
            <a:r>
              <a:rPr lang="pl-PL" dirty="0" smtClean="0"/>
              <a:t>83%</a:t>
            </a:r>
            <a:r>
              <a:rPr lang="pl-PL" baseline="0" dirty="0" smtClean="0"/>
              <a:t> 4-latków</a:t>
            </a:r>
          </a:p>
          <a:p>
            <a:r>
              <a:rPr lang="pl-PL" baseline="0" dirty="0" smtClean="0"/>
              <a:t>70% 3-latków</a:t>
            </a:r>
          </a:p>
          <a:p>
            <a:r>
              <a:rPr lang="pl-PL" baseline="0" dirty="0" smtClean="0"/>
              <a:t>9,5% 2-latków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985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1540C-9887-42E0-BFE6-5640C06712DB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991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Przez sześciolatki szkoły</a:t>
            </a:r>
            <a:r>
              <a:rPr lang="pl-PL" baseline="0" dirty="0" smtClean="0"/>
              <a:t> tracą prawie 0,25 mln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060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wariancie  za 4 lata w </a:t>
            </a:r>
            <a:r>
              <a:rPr lang="pl-PL" dirty="0" err="1" smtClean="0"/>
              <a:t>szkołąch</a:t>
            </a:r>
            <a:r>
              <a:rPr lang="pl-PL" dirty="0" smtClean="0"/>
              <a:t> gminnych będzie o 0,5 mln mniej</a:t>
            </a:r>
            <a:r>
              <a:rPr lang="pl-PL" baseline="0" dirty="0" smtClean="0"/>
              <a:t> uczniów niż obecnie, a potem będzie jeszcze gorzej</a:t>
            </a:r>
          </a:p>
          <a:p>
            <a:r>
              <a:rPr lang="pl-PL" baseline="0" dirty="0" smtClean="0"/>
              <a:t>Mamy więc przed sobą dwie kadencje  wstrząsów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378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Zwiększenie to nie nastąpi tylko wtedy, gdy państwo, zwiększając subwencję oświatową lub dotację przedszkolną, zrekompensuje: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powiększone koszty jednostkowe w zmniejszonych szkołach podstawowych;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skutki przesunięcia sześciolatków ze szkół (których koszty funkcjonowania w znacznym stopniu finansuje państwo) do przedszkoli (na których utrzymanie większość środków samorządy muszą znaleźć w dochodach własnych). 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197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Zwiększenie to nie nastąpi tylko wtedy, gdy państwo, zwiększając subwencję oświatową lub dotację przedszkolną, zrekompensuje: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powiększone koszty jednostkowe w zmniejszonych szkołach podstawowych;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skutki przesunięcia sześciolatków ze szkół (których koszty funkcjonowania w znacznym stopniu finansuje państwo) do przedszkoli (na których utrzymanie większość środków samorządy muszą znaleźć w dochodach własnych).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2770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Zmiana 2001/02-201516</a:t>
            </a:r>
            <a:r>
              <a:rPr lang="pl-PL" dirty="0" smtClean="0"/>
              <a:t> </a:t>
            </a:r>
          </a:p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-654 071</a:t>
            </a:r>
            <a:r>
              <a:rPr lang="pl-PL" dirty="0" smtClean="0"/>
              <a:t> </a:t>
            </a:r>
          </a:p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-38%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r>
              <a:rPr lang="pl-PL" b="1" dirty="0" smtClean="0"/>
              <a:t>Niżej będzie tylko o ogólnodostępnych dla dzieci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000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Zaczęła spadać dopiero po roku 2011/12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Obecnie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Gimnazja</a:t>
            </a:r>
            <a:r>
              <a:rPr lang="pl-PL" baseline="0" dirty="0" smtClean="0"/>
              <a:t> – 5681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/>
              <a:t>W zespołach z SP – 3094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/>
              <a:t>W zespołach z </a:t>
            </a:r>
            <a:r>
              <a:rPr lang="pl-PL" baseline="0" dirty="0" err="1" smtClean="0"/>
              <a:t>ponadgimn</a:t>
            </a:r>
            <a:r>
              <a:rPr lang="pl-PL" baseline="0" dirty="0" smtClean="0"/>
              <a:t>. – 514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aseline="0" dirty="0" smtClean="0"/>
              <a:t>W zespołach z SP i </a:t>
            </a:r>
            <a:r>
              <a:rPr lang="pl-PL" baseline="0" dirty="0" err="1" smtClean="0"/>
              <a:t>ponadgimn</a:t>
            </a:r>
            <a:r>
              <a:rPr lang="pl-PL" baseline="0" dirty="0" smtClean="0"/>
              <a:t> – 104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9211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-143</a:t>
            </a:r>
            <a:r>
              <a:rPr lang="pl-PL" dirty="0" smtClean="0"/>
              <a:t> uczniów</a:t>
            </a:r>
          </a:p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-47%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4894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-2,67</a:t>
            </a:r>
            <a:r>
              <a:rPr lang="pl-PL" dirty="0" smtClean="0"/>
              <a:t> 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-11%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51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Samorządy bardzo niechętnie likwidują szkoły</a:t>
            </a:r>
          </a:p>
          <a:p>
            <a:r>
              <a:rPr lang="pl-PL" dirty="0" smtClean="0"/>
              <a:t>Robią to najczęściej wtedy, gdy nie widzą innego wyjścia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235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Wszystkie organy prowadzące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4910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 smtClean="0"/>
              <a:t>Im mniej, tym drożej!</a:t>
            </a:r>
          </a:p>
          <a:p>
            <a:r>
              <a:rPr lang="pl-PL" b="1" dirty="0" smtClean="0"/>
              <a:t>Zależą od</a:t>
            </a: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7278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Uwaga</a:t>
            </a:r>
            <a:r>
              <a:rPr lang="pl-PL" baseline="0" dirty="0" smtClean="0"/>
              <a:t> n LP – wygaszanie szkół kosztuje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2D650-1398-475F-9B26-81653C7CD4E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035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060848"/>
            <a:ext cx="7776864" cy="1728192"/>
          </a:xfrm>
          <a:effectLst/>
        </p:spPr>
        <p:txBody>
          <a:bodyPr anchor="ctr"/>
          <a:lstStyle>
            <a:lvl1pPr>
              <a:defRPr sz="4400">
                <a:solidFill>
                  <a:schemeClr val="bg1"/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789040"/>
            <a:ext cx="7776864" cy="1080120"/>
          </a:xfrm>
          <a:effectLst/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600">
                <a:solidFill>
                  <a:schemeClr val="bg1"/>
                </a:solidFill>
                <a:latin typeface="Tahoma" pitchFamily="34" charset="0"/>
              </a:defRPr>
            </a:lvl1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9284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352928" cy="1143000"/>
          </a:xfrm>
          <a:effectLst/>
        </p:spPr>
        <p:txBody>
          <a:bodyPr>
            <a:normAutofit/>
          </a:bodyPr>
          <a:lstStyle>
            <a:lvl1pPr>
              <a:defRPr>
                <a:solidFill>
                  <a:srgbClr val="048EA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606" cy="4752528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FontTx/>
              <a:buNone/>
              <a:defRPr/>
            </a:lvl1pPr>
            <a:lvl4pPr>
              <a:defRPr>
                <a:solidFill>
                  <a:srgbClr val="445870"/>
                </a:solidFill>
              </a:defRPr>
            </a:lvl4pPr>
            <a:lvl5pPr>
              <a:defRPr>
                <a:solidFill>
                  <a:srgbClr val="445870"/>
                </a:solidFill>
              </a:defRPr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</p:spTree>
    <p:extLst>
      <p:ext uri="{BB962C8B-B14F-4D97-AF65-F5344CB8AC3E}">
        <p14:creationId xmlns:p14="http://schemas.microsoft.com/office/powerpoint/2010/main" val="311626081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13792"/>
            <a:ext cx="8352928" cy="926976"/>
          </a:xfrm>
          <a:effectLst/>
        </p:spPr>
        <p:txBody>
          <a:bodyPr>
            <a:normAutofit/>
          </a:bodyPr>
          <a:lstStyle>
            <a:lvl1pPr>
              <a:defRPr sz="2800">
                <a:solidFill>
                  <a:srgbClr val="048EA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499992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tł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907937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028256" cy="4752528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>
                <a:solidFill>
                  <a:srgbClr val="445870"/>
                </a:solidFill>
              </a:defRPr>
            </a:lvl4pPr>
            <a:lvl5pPr>
              <a:defRPr sz="1800">
                <a:solidFill>
                  <a:srgbClr val="44587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99993" y="1556792"/>
            <a:ext cx="4248472" cy="4752528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>
                <a:solidFill>
                  <a:srgbClr val="445870"/>
                </a:solidFill>
              </a:defRPr>
            </a:lvl4pPr>
            <a:lvl5pPr>
              <a:defRPr sz="1800">
                <a:solidFill>
                  <a:srgbClr val="44587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</p:txBody>
      </p:sp>
    </p:spTree>
    <p:extLst>
      <p:ext uri="{BB962C8B-B14F-4D97-AF65-F5344CB8AC3E}">
        <p14:creationId xmlns:p14="http://schemas.microsoft.com/office/powerpoint/2010/main" val="22513456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stęp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" y="0"/>
            <a:ext cx="9141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14635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060848"/>
            <a:ext cx="7776864" cy="1728192"/>
          </a:xfrm>
          <a:effectLst/>
        </p:spPr>
        <p:txBody>
          <a:bodyPr anchor="ctr"/>
          <a:lstStyle>
            <a:lvl1pPr>
              <a:defRPr sz="4400">
                <a:solidFill>
                  <a:srgbClr val="F6F9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789040"/>
            <a:ext cx="7776864" cy="1080120"/>
          </a:xfrm>
          <a:effectLst/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60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</a:defRPr>
            </a:lvl1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037267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850" y="125760"/>
            <a:ext cx="8496622" cy="1143000"/>
          </a:xfrm>
          <a:effectLst>
            <a:outerShdw blurRad="50800" dist="38100" dir="2700000" algn="tl" rotWithShape="0">
              <a:srgbClr val="536E8F">
                <a:alpha val="17000"/>
              </a:srgbClr>
            </a:outerShdw>
          </a:effectLst>
        </p:spPr>
        <p:txBody>
          <a:bodyPr>
            <a:normAutofit/>
          </a:bodyPr>
          <a:lstStyle>
            <a:lvl1pPr>
              <a:defRPr sz="2800" b="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830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z tytuł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quarter" idx="10"/>
          </p:nvPr>
        </p:nvSpPr>
        <p:spPr>
          <a:xfrm>
            <a:off x="323528" y="116632"/>
            <a:ext cx="8712522" cy="604921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276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867" y="413792"/>
            <a:ext cx="828059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dirty="0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5" y="1556792"/>
            <a:ext cx="828092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</p:txBody>
      </p:sp>
    </p:spTree>
    <p:extLst>
      <p:ext uri="{BB962C8B-B14F-4D97-AF65-F5344CB8AC3E}">
        <p14:creationId xmlns:p14="http://schemas.microsoft.com/office/powerpoint/2010/main" val="364976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0">
          <a:solidFill>
            <a:srgbClr val="048EA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42C62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spcBef>
          <a:spcPts val="900"/>
        </a:spcBef>
        <a:spcAft>
          <a:spcPct val="0"/>
        </a:spcAft>
        <a:buFontTx/>
        <a:buNone/>
        <a:defRPr sz="2600" b="0">
          <a:solidFill>
            <a:srgbClr val="3C4E62"/>
          </a:solidFill>
          <a:latin typeface="+mn-lt"/>
          <a:ea typeface="+mn-ea"/>
          <a:cs typeface="+mn-cs"/>
        </a:defRPr>
      </a:lvl1pPr>
      <a:lvl2pPr marL="265113" indent="-265113" algn="l" rtl="0" eaLnBrk="1" fontAlgn="base" hangingPunct="1">
        <a:spcBef>
          <a:spcPct val="20000"/>
        </a:spcBef>
        <a:spcAft>
          <a:spcPct val="0"/>
        </a:spcAft>
        <a:buSzPct val="110000"/>
        <a:buFontTx/>
        <a:buBlip>
          <a:blip r:embed="rId12"/>
        </a:buBlip>
        <a:tabLst>
          <a:tab pos="1435100" algn="l"/>
        </a:tabLst>
        <a:defRPr sz="2600">
          <a:solidFill>
            <a:srgbClr val="3C4E62"/>
          </a:solidFill>
          <a:latin typeface="+mn-lt"/>
        </a:defRPr>
      </a:lvl2pPr>
      <a:lvl3pPr marL="623888" indent="-265113" algn="l" rtl="0" eaLnBrk="1" fontAlgn="base" hangingPunct="1">
        <a:spcBef>
          <a:spcPct val="20000"/>
        </a:spcBef>
        <a:spcAft>
          <a:spcPct val="0"/>
        </a:spcAft>
        <a:buSzPct val="110000"/>
        <a:buFontTx/>
        <a:buBlip>
          <a:blip r:embed="rId12"/>
        </a:buBlip>
        <a:tabLst>
          <a:tab pos="1435100" algn="l"/>
        </a:tabLst>
        <a:defRPr sz="2200">
          <a:solidFill>
            <a:srgbClr val="3C4E62"/>
          </a:solidFill>
          <a:latin typeface="+mn-lt"/>
        </a:defRPr>
      </a:lvl3pPr>
      <a:lvl4pPr marL="1076325" indent="-257175" algn="l" rtl="0" eaLnBrk="1" fontAlgn="base" hangingPunct="1">
        <a:spcBef>
          <a:spcPct val="20000"/>
        </a:spcBef>
        <a:spcAft>
          <a:spcPct val="0"/>
        </a:spcAft>
        <a:buClr>
          <a:schemeClr val="tx1">
            <a:lumMod val="50000"/>
            <a:lumOff val="50000"/>
          </a:schemeClr>
        </a:buClr>
        <a:buFont typeface="Arial" panose="020B0604020202020204" pitchFamily="34" charset="0"/>
        <a:buChar char="&gt;"/>
        <a:tabLst/>
        <a:defRPr sz="2000">
          <a:solidFill>
            <a:srgbClr val="3C4E6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Finansowe i organizacyjne uwarunkowania funkcjonowania przedszkoli, szkół podstawowych i gimnazjów</a:t>
            </a:r>
            <a:r>
              <a:rPr lang="pl-PL" dirty="0" smtClean="0"/>
              <a:t>	samorządowych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739149"/>
            <a:ext cx="7776864" cy="533134"/>
          </a:xfrm>
        </p:spPr>
        <p:txBody>
          <a:bodyPr>
            <a:normAutofit/>
          </a:bodyPr>
          <a:lstStyle/>
          <a:p>
            <a:r>
              <a:rPr lang="pl-PL" dirty="0" smtClean="0"/>
              <a:t>Mariusz Tobor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9331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Średnia liczba uczniów w oddziale gimnazjum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5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Porównanie rozkładów wielkości oddziałów klas pierwszych gimnazjów w latach 2006/07 i 2015/16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433636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50665691"/>
              </p:ext>
            </p:extLst>
          </p:nvPr>
        </p:nvGraphicFramePr>
        <p:xfrm>
          <a:off x="214489" y="414866"/>
          <a:ext cx="8737600" cy="4134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rostokąt zaokrąglony 2"/>
          <p:cNvSpPr/>
          <p:nvPr/>
        </p:nvSpPr>
        <p:spPr>
          <a:xfrm>
            <a:off x="214489" y="4651022"/>
            <a:ext cx="8737600" cy="189653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800" dirty="0"/>
              <a:t>W malejących szkołach, które tracą elastyczność organizacyjną, </a:t>
            </a:r>
            <a:r>
              <a:rPr lang="pl-PL" sz="2800" dirty="0" smtClean="0"/>
              <a:t>koszty jednostkowe rosną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125332758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Liczby uczniów w szkołach różnych typów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5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Koszty jednostkowe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193844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Liczby uczniów na nauczycielski etat przeliczeniowy</a:t>
            </a:r>
          </a:p>
        </p:txBody>
      </p:sp>
    </p:spTree>
    <p:extLst>
      <p:ext uri="{BB962C8B-B14F-4D97-AF65-F5344CB8AC3E}">
        <p14:creationId xmlns:p14="http://schemas.microsoft.com/office/powerpoint/2010/main" val="142231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Średnie liczby uczniów przypadających na etat przeliczeniowy nauczyciela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6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55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Złotówki na ucznia i wychowanka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8994776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Średnie wydatki bieżące na ucznia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6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0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Średnie wydatki bieżące na wychowanka przedszkola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1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295460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Potencjalni uczniowie – ludność w wieku 7-19 lat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Rectangle 2"/>
          <p:cNvSpPr>
            <a:spLocks noChangeAspect="1" noChangeArrowheads="1"/>
          </p:cNvSpPr>
          <p:nvPr/>
        </p:nvSpPr>
        <p:spPr bwMode="auto">
          <a:xfrm>
            <a:off x="444500" y="1460500"/>
            <a:ext cx="825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4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7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Dochody i wydatki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867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Subwencja oświatowa a wydatki </a:t>
            </a:r>
            <a:r>
              <a:rPr lang="pl-PL" dirty="0"/>
              <a:t>na zadania objęte subwencjonowaniem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Wskaźnik nadwyżki wydatków nad subwencją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6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8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Kwota nadwyżki wydatków nad subwencją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5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89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Opłaty rodziców i dotacja przedszkolna a bieżące wydatki na wychowanie przedszkolne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473750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Wskaźnik nadwyżki wydatków nad dochodami przedszkoli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5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77358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Kwota nadwyżki </a:t>
            </a:r>
            <a:r>
              <a:rPr lang="pl-PL" dirty="0"/>
              <a:t>wydatków </a:t>
            </a:r>
            <a:r>
              <a:rPr lang="pl-PL" dirty="0" smtClean="0"/>
              <a:t>nad </a:t>
            </a:r>
            <a:r>
              <a:rPr lang="pl-PL" dirty="0"/>
              <a:t>dochodami przedszkoli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1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57765"/>
      </p:ext>
    </p:extLst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Wskaźnik nadwyżki wydatków bieżących nad dochodami oświaty samorządowej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2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79363"/>
      </p:ext>
    </p:extLst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Prognoza liczb uczniów </a:t>
            </a:r>
            <a:br>
              <a:rPr lang="pl-PL" dirty="0" smtClean="0"/>
            </a:br>
            <a:r>
              <a:rPr lang="pl-PL" dirty="0" smtClean="0"/>
              <a:t>i wychowanków przedszkoli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26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Warianty prognozy liczb uczniów </a:t>
            </a:r>
            <a:br>
              <a:rPr lang="pl-PL" dirty="0" smtClean="0"/>
            </a:br>
            <a:r>
              <a:rPr lang="pl-PL" dirty="0" smtClean="0"/>
              <a:t>i wychowanków przedszkoli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606" cy="4752528"/>
          </a:xfrm>
        </p:spPr>
        <p:txBody>
          <a:bodyPr>
            <a:normAutofit/>
          </a:bodyPr>
          <a:lstStyle/>
          <a:p>
            <a:pPr lvl="1"/>
            <a:r>
              <a:rPr lang="pl-PL" dirty="0"/>
              <a:t>Wariant </a:t>
            </a:r>
            <a:r>
              <a:rPr lang="pl-PL" dirty="0" smtClean="0"/>
              <a:t>0 (do porównań) – utrzymanie </a:t>
            </a:r>
            <a:r>
              <a:rPr lang="pl-PL" dirty="0"/>
              <a:t>gimnazjów </a:t>
            </a:r>
            <a:r>
              <a:rPr lang="pl-PL" dirty="0" smtClean="0"/>
              <a:t>do </a:t>
            </a:r>
            <a:r>
              <a:rPr lang="pl-PL" dirty="0"/>
              <a:t>szkoły </a:t>
            </a:r>
            <a:r>
              <a:rPr lang="pl-PL" dirty="0" smtClean="0"/>
              <a:t>w każdym roku idzie 79% sześciolatków (tyle, ile w roku 2015/16)</a:t>
            </a:r>
            <a:endParaRPr lang="pl-PL" dirty="0"/>
          </a:p>
          <a:p>
            <a:pPr lvl="1"/>
            <a:r>
              <a:rPr lang="pl-PL" dirty="0"/>
              <a:t>Wariant </a:t>
            </a:r>
            <a:r>
              <a:rPr lang="pl-PL" dirty="0" smtClean="0"/>
              <a:t>1 – od roku </a:t>
            </a:r>
            <a:r>
              <a:rPr lang="pl-PL" dirty="0"/>
              <a:t>szkolnego 2016/17 </a:t>
            </a:r>
            <a:r>
              <a:rPr lang="pl-PL" dirty="0" smtClean="0"/>
              <a:t>naukę </a:t>
            </a:r>
            <a:r>
              <a:rPr lang="pl-PL" dirty="0"/>
              <a:t>w szkole podstawowej rozpoczynać będzie tylko </a:t>
            </a:r>
            <a:r>
              <a:rPr lang="pl-PL" dirty="0" smtClean="0"/>
              <a:t>20% sześciolatków</a:t>
            </a:r>
          </a:p>
          <a:p>
            <a:pPr lvl="1"/>
            <a:r>
              <a:rPr lang="pl-PL" dirty="0"/>
              <a:t>Wariant </a:t>
            </a:r>
            <a:r>
              <a:rPr lang="pl-PL" dirty="0" smtClean="0"/>
              <a:t>2 – w </a:t>
            </a:r>
            <a:r>
              <a:rPr lang="pl-PL" dirty="0"/>
              <a:t>roku szkolnym 2017/18 rozpocznie się proces wygaszania gimnazjów i </a:t>
            </a:r>
            <a:r>
              <a:rPr lang="pl-PL" dirty="0" smtClean="0"/>
              <a:t>wydłużania </a:t>
            </a:r>
            <a:r>
              <a:rPr lang="pl-PL" dirty="0"/>
              <a:t>czasu nauki w szkole podstawowej do ośmiu </a:t>
            </a:r>
            <a:r>
              <a:rPr lang="pl-PL" dirty="0" smtClean="0"/>
              <a:t>lat. Sześciolatki jak w wariancie 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49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7" y="2060848"/>
            <a:ext cx="8020165" cy="172819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Ogólnodostępne szkoły dla dzieci </a:t>
            </a:r>
            <a:br>
              <a:rPr lang="pl-PL" dirty="0" smtClean="0"/>
            </a:br>
            <a:r>
              <a:rPr lang="pl-PL" dirty="0" smtClean="0"/>
              <a:t>i młodzieży prowadzone przez JST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93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Porównanie wariantów </a:t>
            </a:r>
            <a:r>
              <a:rPr lang="pl-PL" dirty="0" smtClean="0"/>
              <a:t>prognozy liczby wychowanków przedszkoli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38396"/>
      </p:ext>
    </p:extLst>
  </p:cSld>
  <p:clrMapOvr>
    <a:masterClrMapping/>
  </p:clrMapOvr>
  <p:transition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 smtClean="0"/>
              <a:t>Prognoza liczb uczniów w klasach pierwszych szkół kolejnych szczebli (do roku 2015/16 dane rzeczywiste) – wariant 0 (6-latki w szkołach)</a:t>
            </a:r>
            <a:br>
              <a:rPr lang="pl-PL" sz="2000" dirty="0" smtClean="0"/>
            </a:br>
            <a:endParaRPr lang="pl-PL" sz="2000" dirty="0"/>
          </a:p>
        </p:txBody>
      </p:sp>
      <p:sp>
        <p:nvSpPr>
          <p:cNvPr id="3" name="Rectangle 2"/>
          <p:cNvSpPr>
            <a:spLocks noChangeAspect="1" noChangeArrowheads="1"/>
          </p:cNvSpPr>
          <p:nvPr/>
        </p:nvSpPr>
        <p:spPr bwMode="auto">
          <a:xfrm>
            <a:off x="444500" y="1460500"/>
            <a:ext cx="825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 smtClean="0"/>
              <a:t>Prognoza liczb uczniów w klasach pierwszych szkół kolejnych szczebli (do roku 2015/16 dane rzeczywiste) – wariant 1 (6-latki w </a:t>
            </a:r>
            <a:r>
              <a:rPr lang="pl-PL" sz="2000" dirty="0" err="1" smtClean="0"/>
              <a:t>przedszk</a:t>
            </a:r>
            <a:r>
              <a:rPr lang="pl-PL" sz="2000" dirty="0" smtClean="0"/>
              <a:t>.)</a:t>
            </a:r>
            <a:br>
              <a:rPr lang="pl-PL" sz="2000" dirty="0" smtClean="0"/>
            </a:br>
            <a:endParaRPr lang="pl-PL" sz="2000" dirty="0"/>
          </a:p>
        </p:txBody>
      </p:sp>
      <p:sp>
        <p:nvSpPr>
          <p:cNvPr id="3" name="Rectangle 2"/>
          <p:cNvSpPr>
            <a:spLocks noChangeAspect="1" noChangeArrowheads="1"/>
          </p:cNvSpPr>
          <p:nvPr/>
        </p:nvSpPr>
        <p:spPr bwMode="auto">
          <a:xfrm>
            <a:off x="444500" y="1460500"/>
            <a:ext cx="825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 smtClean="0"/>
              <a:t>Prognoza liczb uczniów na poszczególnych etapach edukacyjnych (do roku 2015/16 dane rzeczywiste) – wariant 0 (6-latki w szkołach)</a:t>
            </a:r>
            <a:endParaRPr lang="pl-PL" sz="2000" dirty="0"/>
          </a:p>
        </p:txBody>
      </p:sp>
      <p:sp>
        <p:nvSpPr>
          <p:cNvPr id="3" name="Rectangle 2"/>
          <p:cNvSpPr>
            <a:spLocks noChangeAspect="1" noChangeArrowheads="1"/>
          </p:cNvSpPr>
          <p:nvPr/>
        </p:nvSpPr>
        <p:spPr bwMode="auto">
          <a:xfrm>
            <a:off x="444500" y="1460500"/>
            <a:ext cx="825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5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50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000" dirty="0" smtClean="0"/>
              <a:t>Prognoza liczb uczniów na poszczególnych etapach edukacyjnych (do roku 2015/16 dane rzeczywiste) – wariant 1 (6-latki w przedszkolach)</a:t>
            </a:r>
            <a:br>
              <a:rPr lang="pl-PL" sz="2000" dirty="0" smtClean="0"/>
            </a:br>
            <a:endParaRPr lang="pl-PL" sz="2000" dirty="0"/>
          </a:p>
        </p:txBody>
      </p:sp>
      <p:sp>
        <p:nvSpPr>
          <p:cNvPr id="3" name="Rectangle 2"/>
          <p:cNvSpPr>
            <a:spLocks noChangeAspect="1" noChangeArrowheads="1"/>
          </p:cNvSpPr>
          <p:nvPr/>
        </p:nvSpPr>
        <p:spPr bwMode="auto">
          <a:xfrm>
            <a:off x="444500" y="1460500"/>
            <a:ext cx="825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52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3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Porównanie wariantów prognozy łącznej liczby uczniów szkół wszystkich szczebli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Rectangle 2"/>
          <p:cNvSpPr>
            <a:spLocks noChangeAspect="1" noChangeArrowheads="1"/>
          </p:cNvSpPr>
          <p:nvPr/>
        </p:nvSpPr>
        <p:spPr bwMode="auto">
          <a:xfrm>
            <a:off x="444500" y="1460500"/>
            <a:ext cx="825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2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9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Porównanie wariantów prognozy łącznej liczby uczniów szkół </a:t>
            </a:r>
            <a:r>
              <a:rPr lang="pl-PL" dirty="0" smtClean="0"/>
              <a:t>szczebla gminnego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4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Porównanie wariantów prognozy łącznej liczby uczniów szkół </a:t>
            </a:r>
            <a:r>
              <a:rPr lang="pl-PL" dirty="0" smtClean="0"/>
              <a:t>szczebla powiatowego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60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Prawdopodobne skutki zmian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3634919"/>
      </p:ext>
    </p:extLst>
  </p:cSld>
  <p:clrMapOvr>
    <a:masterClrMapping/>
  </p:clrMapOvr>
  <p:transition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Podniesienie wieku obowiązku </a:t>
            </a:r>
            <a:r>
              <a:rPr lang="pl-PL" dirty="0" smtClean="0"/>
              <a:t>szkolnego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l-PL" dirty="0" smtClean="0"/>
              <a:t>Gwałtowny wzrost liczby przedszkolaków. Brak miejsc dla części chętnych</a:t>
            </a:r>
          </a:p>
          <a:p>
            <a:pPr lvl="1"/>
            <a:r>
              <a:rPr lang="pl-PL" dirty="0"/>
              <a:t>Skokowy spadek liczby uczniów szkół podstawowych</a:t>
            </a:r>
            <a:endParaRPr lang="pl-PL" dirty="0" smtClean="0"/>
          </a:p>
          <a:p>
            <a:pPr lvl="1"/>
            <a:r>
              <a:rPr lang="pl-PL" dirty="0"/>
              <a:t>Wzrost jednostkowych kosztów kształcenia w szkołach </a:t>
            </a:r>
            <a:r>
              <a:rPr lang="pl-PL" dirty="0" smtClean="0"/>
              <a:t>podstawowych</a:t>
            </a:r>
          </a:p>
          <a:p>
            <a:pPr lvl="1"/>
            <a:r>
              <a:rPr lang="pl-PL" dirty="0"/>
              <a:t>Przejście przez kolejne szczeble szkolne zmniejszonego rocznika uczniów. Organizacja nauki tego rocznika będzie utrudniona, a koszty jednostkowe szczególnie </a:t>
            </a:r>
            <a:r>
              <a:rPr lang="pl-PL" dirty="0" smtClean="0"/>
              <a:t>wysokie</a:t>
            </a:r>
            <a:endParaRPr lang="pl-PL" dirty="0"/>
          </a:p>
          <a:p>
            <a:pPr lvl="1"/>
            <a:r>
              <a:rPr lang="pl-PL" dirty="0" smtClean="0"/>
              <a:t>Zwiększone </a:t>
            </a:r>
            <a:r>
              <a:rPr lang="pl-PL" dirty="0"/>
              <a:t>wahania zatrudnienia w szkołach </a:t>
            </a:r>
            <a:r>
              <a:rPr lang="pl-PL" dirty="0" smtClean="0"/>
              <a:t>podstawowych</a:t>
            </a:r>
            <a:endParaRPr lang="pl-PL" dirty="0"/>
          </a:p>
          <a:p>
            <a:pPr lvl="1"/>
            <a:r>
              <a:rPr lang="pl-PL" dirty="0" smtClean="0"/>
              <a:t>Zwiększenie </a:t>
            </a:r>
            <a:r>
              <a:rPr lang="pl-PL" dirty="0"/>
              <a:t>obciążenia dochodów własnych samorządów kosztami współfinansowania oświaty</a:t>
            </a:r>
          </a:p>
        </p:txBody>
      </p:sp>
    </p:spTree>
    <p:extLst>
      <p:ext uri="{BB962C8B-B14F-4D97-AF65-F5344CB8AC3E}">
        <p14:creationId xmlns:p14="http://schemas.microsoft.com/office/powerpoint/2010/main" val="195836368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Gimnazja – szkoły, których sieć została zbudowana od zera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8821203"/>
      </p:ext>
    </p:extLst>
  </p:cSld>
  <p:clrMapOvr>
    <a:masterClrMapping/>
  </p:clrMapOvr>
  <p:transition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Likwidacja gimnazjów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pl-PL" dirty="0" smtClean="0"/>
              <a:t>Liczba </a:t>
            </a:r>
            <a:r>
              <a:rPr lang="pl-PL" dirty="0"/>
              <a:t>uczniów w szkołach gminnych gwałtownie </a:t>
            </a:r>
            <a:r>
              <a:rPr lang="pl-PL" dirty="0" smtClean="0"/>
              <a:t>spadnie </a:t>
            </a:r>
          </a:p>
          <a:p>
            <a:pPr lvl="2"/>
            <a:r>
              <a:rPr lang="pl-PL" dirty="0" smtClean="0"/>
              <a:t>W </a:t>
            </a:r>
            <a:r>
              <a:rPr lang="pl-PL" dirty="0"/>
              <a:t>roku 2019/20 w ośmioklasowych szkołach podstawowych będzie prawie o 390 tys. uczniów (11%) mniej, niżby ich było łącznie w sześcioletnich szkołach podstawowych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gimnazjach</a:t>
            </a:r>
            <a:r>
              <a:rPr lang="pl-PL" dirty="0"/>
              <a:t>.</a:t>
            </a:r>
          </a:p>
          <a:p>
            <a:pPr lvl="1"/>
            <a:r>
              <a:rPr lang="pl-PL" dirty="0" smtClean="0"/>
              <a:t>Nauczyciele gimnazjów stracą pracę</a:t>
            </a:r>
          </a:p>
          <a:p>
            <a:pPr lvl="2"/>
            <a:r>
              <a:rPr lang="pl-PL" dirty="0" smtClean="0"/>
              <a:t>Nie wszyscy znajdą pracę w powiększonych szkołach podstawowych i średnich</a:t>
            </a:r>
          </a:p>
          <a:p>
            <a:pPr lvl="1"/>
            <a:r>
              <a:rPr lang="pl-PL" dirty="0" smtClean="0"/>
              <a:t>W okresie wygaszania gimnazjów należy się spodziewać znacznego wzrostu kosztów jednostkowych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3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Likwidacja gimnazjów </a:t>
            </a:r>
            <a:r>
              <a:rPr lang="pl-PL" dirty="0" smtClean="0"/>
              <a:t>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pl-PL" dirty="0" smtClean="0"/>
              <a:t>Zwiększenie nadwyżek </a:t>
            </a:r>
            <a:r>
              <a:rPr lang="pl-PL" dirty="0"/>
              <a:t>wolnych miejsc w </a:t>
            </a:r>
            <a:r>
              <a:rPr lang="pl-PL" dirty="0" smtClean="0"/>
              <a:t>szkołach gminnych. </a:t>
            </a:r>
            <a:endParaRPr lang="pl-PL" dirty="0"/>
          </a:p>
          <a:p>
            <a:pPr lvl="2"/>
            <a:r>
              <a:rPr lang="pl-PL" dirty="0"/>
              <a:t>W bardzo wielu JST budynki dotychczasowych szkół podstawowych bez trudu pomieszczą wszystkich osiem roczników uczniów. </a:t>
            </a:r>
          </a:p>
          <a:p>
            <a:pPr lvl="2"/>
            <a:r>
              <a:rPr lang="pl-PL" dirty="0" smtClean="0"/>
              <a:t>Samorządy będą miały problem z racjonalnym zagospodarowaniem tysięcy budynków po zlikwidowanych gimnazjach </a:t>
            </a:r>
          </a:p>
          <a:p>
            <a:pPr lvl="1"/>
            <a:r>
              <a:rPr lang="pl-PL" dirty="0" smtClean="0"/>
              <a:t>Szkoły </a:t>
            </a:r>
            <a:r>
              <a:rPr lang="pl-PL" dirty="0"/>
              <a:t>szczebla powiatowego, które od wielu lat </a:t>
            </a:r>
            <a:r>
              <a:rPr lang="pl-PL" dirty="0" smtClean="0"/>
              <a:t>odczuwają </a:t>
            </a:r>
            <a:r>
              <a:rPr lang="pl-PL" dirty="0"/>
              <a:t>skutki niżu demograficznego, </a:t>
            </a:r>
            <a:r>
              <a:rPr lang="pl-PL" dirty="0" smtClean="0"/>
              <a:t>nie </a:t>
            </a:r>
            <a:r>
              <a:rPr lang="pl-PL" dirty="0"/>
              <a:t>będą miały zwykle kłopotów z wchłonięciem dodatkowego rocznika.</a:t>
            </a:r>
          </a:p>
          <a:p>
            <a:pPr lvl="1"/>
            <a:r>
              <a:rPr lang="pl-PL" dirty="0" smtClean="0"/>
              <a:t>Nie wiadomo, </a:t>
            </a:r>
            <a:r>
              <a:rPr lang="pl-PL" dirty="0"/>
              <a:t>jak dużą </a:t>
            </a:r>
            <a:r>
              <a:rPr lang="pl-PL" dirty="0" smtClean="0"/>
              <a:t>swobodę ukształtowania </a:t>
            </a:r>
            <a:r>
              <a:rPr lang="pl-PL" dirty="0"/>
              <a:t>sieci </a:t>
            </a:r>
            <a:r>
              <a:rPr lang="pl-PL" dirty="0" smtClean="0"/>
              <a:t>szkół </a:t>
            </a:r>
            <a:r>
              <a:rPr lang="pl-PL" dirty="0"/>
              <a:t>samorządy będą miały w warunkach zwiększonych uprawnień </a:t>
            </a:r>
            <a:r>
              <a:rPr lang="pl-PL" dirty="0" smtClean="0"/>
              <a:t>kuratorów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404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8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Uczniowie ogólnodostępnych gimnazjów </a:t>
            </a:r>
            <a:br>
              <a:rPr lang="pl-PL" dirty="0" smtClean="0"/>
            </a:br>
            <a:r>
              <a:rPr lang="pl-PL" dirty="0" smtClean="0"/>
              <a:t>dla dzieci i młodzieży 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5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Liczba gimnazjów prowadzonych przez JST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3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3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Średnia liczba uczniów w gimnazjum prowadzonym przez JST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60500"/>
            <a:ext cx="8255000" cy="445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2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Porównanie rozkładów wielkości gimnazjów </a:t>
            </a:r>
            <a:br>
              <a:rPr lang="pl-PL" dirty="0" smtClean="0"/>
            </a:br>
            <a:r>
              <a:rPr lang="pl-PL" dirty="0" smtClean="0"/>
              <a:t>w latach 2006/07 i 2015/16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460500"/>
            <a:ext cx="8255000" cy="4430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42967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Średnie wielkości oddziałów a liczby uczniów </a:t>
            </a:r>
            <a:br>
              <a:rPr lang="pl-PL" dirty="0" smtClean="0"/>
            </a:br>
            <a:r>
              <a:rPr lang="pl-PL" dirty="0" smtClean="0"/>
              <a:t>w gimnazjach – wybrane miasto</a:t>
            </a:r>
            <a:endParaRPr lang="pl-PL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460499"/>
            <a:ext cx="8255000" cy="44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53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ulcan-MT 2016">
  <a:themeElements>
    <a:clrScheme name="Niestandardowy 4">
      <a:dk1>
        <a:srgbClr val="314051"/>
      </a:dk1>
      <a:lt1>
        <a:sysClr val="window" lastClr="FFFFFF"/>
      </a:lt1>
      <a:dk2>
        <a:srgbClr val="3F65AA"/>
      </a:dk2>
      <a:lt2>
        <a:srgbClr val="BABABA"/>
      </a:lt2>
      <a:accent1>
        <a:srgbClr val="466FBA"/>
      </a:accent1>
      <a:accent2>
        <a:srgbClr val="B464BC"/>
      </a:accent2>
      <a:accent3>
        <a:srgbClr val="9FCE36"/>
      </a:accent3>
      <a:accent4>
        <a:srgbClr val="5DCEAF"/>
      </a:accent4>
      <a:accent5>
        <a:srgbClr val="F2BA2E"/>
      </a:accent5>
      <a:accent6>
        <a:srgbClr val="D5377B"/>
      </a:accent6>
      <a:hlink>
        <a:srgbClr val="4FACF3"/>
      </a:hlink>
      <a:folHlink>
        <a:srgbClr val="55A194"/>
      </a:folHlink>
    </a:clrScheme>
    <a:fontScheme name="Projekt domyślny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142C62"/>
        </a:dk2>
        <a:lt2>
          <a:srgbClr val="CED9E0"/>
        </a:lt2>
        <a:accent1>
          <a:srgbClr val="4F87C5"/>
        </a:accent1>
        <a:accent2>
          <a:srgbClr val="C33D50"/>
        </a:accent2>
        <a:accent3>
          <a:srgbClr val="FFFFFF"/>
        </a:accent3>
        <a:accent4>
          <a:srgbClr val="000000"/>
        </a:accent4>
        <a:accent5>
          <a:srgbClr val="B2C3DF"/>
        </a:accent5>
        <a:accent6>
          <a:srgbClr val="B03648"/>
        </a:accent6>
        <a:hlink>
          <a:srgbClr val="94B03A"/>
        </a:hlink>
        <a:folHlink>
          <a:srgbClr val="E9AC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ulcan-MT 2016" id="{BB526EE5-8748-47C4-8751-827F001968CE}" vid="{6268C39C-CA91-49DF-82B3-602D8FE1579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Vulcan-MT 2016</Template>
  <TotalTime>3720</TotalTime>
  <Words>888</Words>
  <Application>Microsoft Office PowerPoint</Application>
  <PresentationFormat>Pokaz na ekranie (4:3)</PresentationFormat>
  <Paragraphs>122</Paragraphs>
  <Slides>42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6" baseType="lpstr">
      <vt:lpstr>Arial</vt:lpstr>
      <vt:lpstr>Calibri</vt:lpstr>
      <vt:lpstr>Tahoma</vt:lpstr>
      <vt:lpstr>Vulcan-MT 2016</vt:lpstr>
      <vt:lpstr>Finansowe i organizacyjne uwarunkowania funkcjonowania przedszkoli, szkół podstawowych i gimnazjów samorządowych</vt:lpstr>
      <vt:lpstr>Potencjalni uczniowie – ludność w wieku 7-19 lat </vt:lpstr>
      <vt:lpstr>Ogólnodostępne szkoły dla dzieci  i młodzieży prowadzone przez JST</vt:lpstr>
      <vt:lpstr>Prezentacja programu PowerPoint</vt:lpstr>
      <vt:lpstr>Uczniowie ogólnodostępnych gimnazjów  dla dzieci i młodzieży </vt:lpstr>
      <vt:lpstr>Liczba gimnazjów prowadzonych przez JST</vt:lpstr>
      <vt:lpstr>Średnia liczba uczniów w gimnazjum prowadzonym przez JST</vt:lpstr>
      <vt:lpstr>Porównanie rozkładów wielkości gimnazjów  w latach 2006/07 i 2015/16</vt:lpstr>
      <vt:lpstr>Średnie wielkości oddziałów a liczby uczniów  w gimnazjach – wybrane miasto</vt:lpstr>
      <vt:lpstr>Średnia liczba uczniów w oddziale gimnazjum</vt:lpstr>
      <vt:lpstr>Porównanie rozkładów wielkości oddziałów klas pierwszych gimnazjów w latach 2006/07 i 2015/16</vt:lpstr>
      <vt:lpstr>Prezentacja programu PowerPoint</vt:lpstr>
      <vt:lpstr>Liczby uczniów w szkołach różnych typów</vt:lpstr>
      <vt:lpstr>Koszty jednostkowe</vt:lpstr>
      <vt:lpstr>Prezentacja programu PowerPoint</vt:lpstr>
      <vt:lpstr>Średnie liczby uczniów przypadających na etat przeliczeniowy nauczyciela</vt:lpstr>
      <vt:lpstr>Prezentacja programu PowerPoint</vt:lpstr>
      <vt:lpstr>Średnie wydatki bieżące na ucznia</vt:lpstr>
      <vt:lpstr>Średnie wydatki bieżące na wychowanka przedszkola</vt:lpstr>
      <vt:lpstr>Dochody i wydatki</vt:lpstr>
      <vt:lpstr>Subwencja oświatowa a wydatki na zadania objęte subwencjonowaniem</vt:lpstr>
      <vt:lpstr>Wskaźnik nadwyżki wydatków nad subwencją</vt:lpstr>
      <vt:lpstr>Kwota nadwyżki wydatków nad subwencją</vt:lpstr>
      <vt:lpstr>Opłaty rodziców i dotacja przedszkolna a bieżące wydatki na wychowanie przedszkolne</vt:lpstr>
      <vt:lpstr>Wskaźnik nadwyżki wydatków nad dochodami przedszkoli</vt:lpstr>
      <vt:lpstr>Kwota nadwyżki wydatków nad dochodami przedszkoli</vt:lpstr>
      <vt:lpstr>Wskaźnik nadwyżki wydatków bieżących nad dochodami oświaty samorządowej</vt:lpstr>
      <vt:lpstr>Prognoza liczb uczniów  i wychowanków przedszkoli</vt:lpstr>
      <vt:lpstr>Warianty prognozy liczb uczniów  i wychowanków przedszkoli</vt:lpstr>
      <vt:lpstr>Porównanie wariantów prognozy liczby wychowanków przedszkoli</vt:lpstr>
      <vt:lpstr>Prognoza liczb uczniów w klasach pierwszych szkół kolejnych szczebli (do roku 2015/16 dane rzeczywiste) – wariant 0 (6-latki w szkołach) </vt:lpstr>
      <vt:lpstr>Prognoza liczb uczniów w klasach pierwszych szkół kolejnych szczebli (do roku 2015/16 dane rzeczywiste) – wariant 1 (6-latki w przedszk.) </vt:lpstr>
      <vt:lpstr>Prognoza liczb uczniów na poszczególnych etapach edukacyjnych (do roku 2015/16 dane rzeczywiste) – wariant 0 (6-latki w szkołach)</vt:lpstr>
      <vt:lpstr>Prognoza liczb uczniów na poszczególnych etapach edukacyjnych (do roku 2015/16 dane rzeczywiste) – wariant 1 (6-latki w przedszkolach) </vt:lpstr>
      <vt:lpstr>Porównanie wariantów prognozy łącznej liczby uczniów szkół wszystkich szczebli </vt:lpstr>
      <vt:lpstr>Porównanie wariantów prognozy łącznej liczby uczniów szkół szczebla gminnego</vt:lpstr>
      <vt:lpstr>Porównanie wariantów prognozy łącznej liczby uczniów szkół szczebla powiatowego</vt:lpstr>
      <vt:lpstr>Prawdopodobne skutki zmian</vt:lpstr>
      <vt:lpstr>Podniesienie wieku obowiązku szkolnego</vt:lpstr>
      <vt:lpstr>Likwidacja gimnazjów (1)</vt:lpstr>
      <vt:lpstr>Likwidacja gimnazjów (2)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Mariusz Tobor</dc:creator>
  <cp:lastModifiedBy>Monika Biernacka</cp:lastModifiedBy>
  <cp:revision>88</cp:revision>
  <dcterms:created xsi:type="dcterms:W3CDTF">2016-05-18T09:41:41Z</dcterms:created>
  <dcterms:modified xsi:type="dcterms:W3CDTF">2016-06-02T07:50:35Z</dcterms:modified>
</cp:coreProperties>
</file>