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7"/>
  </p:notesMasterIdLst>
  <p:sldIdLst>
    <p:sldId id="1432" r:id="rId2"/>
    <p:sldId id="1469" r:id="rId3"/>
    <p:sldId id="1470" r:id="rId4"/>
    <p:sldId id="1471" r:id="rId5"/>
    <p:sldId id="1468" r:id="rId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ek Wójcik" initials="ZP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3A7DCE"/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82" autoAdjust="0"/>
    <p:restoredTop sz="95411" autoAdjust="0"/>
  </p:normalViewPr>
  <p:slideViewPr>
    <p:cSldViewPr>
      <p:cViewPr varScale="1">
        <p:scale>
          <a:sx n="86" d="100"/>
          <a:sy n="86" d="100"/>
        </p:scale>
        <p:origin x="82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963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76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F4A1BE5-645E-4109-8D12-B8D6C5B335D4}" type="datetimeFigureOut">
              <a:rPr lang="pl-PL"/>
              <a:pPr>
                <a:defRPr/>
              </a:pPr>
              <a:t>06.06.2016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dirty="0" smtClean="0"/>
              <a:t>Kliknij, aby edytować style wzorca tekstu</a:t>
            </a:r>
          </a:p>
          <a:p>
            <a:pPr lvl="1"/>
            <a:r>
              <a:rPr lang="pl-PL" noProof="0" dirty="0" smtClean="0"/>
              <a:t>Drugi poziom</a:t>
            </a:r>
          </a:p>
          <a:p>
            <a:pPr lvl="2"/>
            <a:r>
              <a:rPr lang="pl-PL" noProof="0" dirty="0" smtClean="0"/>
              <a:t>Trzeci poziom</a:t>
            </a:r>
          </a:p>
          <a:p>
            <a:pPr lvl="3"/>
            <a:r>
              <a:rPr lang="pl-PL" noProof="0" dirty="0" smtClean="0"/>
              <a:t>Czwarty poziom</a:t>
            </a:r>
          </a:p>
          <a:p>
            <a:pPr lvl="4"/>
            <a:r>
              <a:rPr lang="pl-PL" noProof="0" dirty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73A6F9E-6AA0-43BB-9132-3768518803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996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5832648" cy="1296144"/>
          </a:xfrm>
        </p:spPr>
        <p:txBody>
          <a:bodyPr>
            <a:noAutofit/>
          </a:bodyPr>
          <a:lstStyle>
            <a:lvl1pPr algn="r">
              <a:defRPr sz="4400">
                <a:latin typeface="Century Gothic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5832648" cy="1296144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>
            <a:spLocks noChangeArrowheads="1"/>
          </p:cNvSpPr>
          <p:nvPr userDrawn="1"/>
        </p:nvSpPr>
        <p:spPr bwMode="auto">
          <a:xfrm>
            <a:off x="107950" y="6453188"/>
            <a:ext cx="9036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>
                <a:solidFill>
                  <a:schemeClr val="bg1"/>
                </a:solidFill>
                <a:latin typeface="Calibri" pitchFamily="34" charset="0"/>
              </a:rPr>
              <a:t>ZWIĄZEK POWIATÓW POLSKICH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>
            <a:spLocks noChangeArrowheads="1"/>
          </p:cNvSpPr>
          <p:nvPr userDrawn="1"/>
        </p:nvSpPr>
        <p:spPr bwMode="auto">
          <a:xfrm>
            <a:off x="107950" y="6453188"/>
            <a:ext cx="9036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>
                <a:solidFill>
                  <a:schemeClr val="bg1"/>
                </a:solidFill>
                <a:latin typeface="Calibri" pitchFamily="34" charset="0"/>
              </a:rPr>
              <a:t>ZWIĄZEK POWIATÓW POLSKICH</a:t>
            </a:r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ostatn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5832648" cy="1296144"/>
          </a:xfrm>
        </p:spPr>
        <p:txBody>
          <a:bodyPr>
            <a:noAutofit/>
          </a:bodyPr>
          <a:lstStyle>
            <a:lvl1pPr algn="r">
              <a:defRPr sz="4400">
                <a:latin typeface="Century Gothic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5832648" cy="1296144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  <a:lvl2pPr>
              <a:defRPr sz="1600"/>
            </a:lvl2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>
            <a:spLocks noChangeArrowheads="1"/>
          </p:cNvSpPr>
          <p:nvPr userDrawn="1"/>
        </p:nvSpPr>
        <p:spPr bwMode="auto">
          <a:xfrm>
            <a:off x="107950" y="6453188"/>
            <a:ext cx="9036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>
                <a:solidFill>
                  <a:schemeClr val="bg1"/>
                </a:solidFill>
                <a:latin typeface="Calibri" pitchFamily="34" charset="0"/>
              </a:rPr>
              <a:t>ZWIĄZEK POWIATÓW POLSKICH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>
            <a:spLocks noChangeArrowheads="1"/>
          </p:cNvSpPr>
          <p:nvPr userDrawn="1"/>
        </p:nvSpPr>
        <p:spPr bwMode="auto">
          <a:xfrm>
            <a:off x="107950" y="6453188"/>
            <a:ext cx="9036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>
                <a:solidFill>
                  <a:schemeClr val="bg1"/>
                </a:solidFill>
                <a:latin typeface="Calibri" pitchFamily="34" charset="0"/>
              </a:rPr>
              <a:t>ZWIĄZEK POWIATÓW POLSKICH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00807"/>
            <a:ext cx="4040188" cy="4740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>
            <a:spLocks noChangeArrowheads="1"/>
          </p:cNvSpPr>
          <p:nvPr userDrawn="1"/>
        </p:nvSpPr>
        <p:spPr bwMode="auto">
          <a:xfrm>
            <a:off x="107950" y="6453188"/>
            <a:ext cx="9036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>
                <a:solidFill>
                  <a:schemeClr val="bg1"/>
                </a:solidFill>
                <a:latin typeface="Calibri" pitchFamily="34" charset="0"/>
              </a:rPr>
              <a:t>ZWIĄZEK POWIATÓW POLSKICH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dirty="0" smtClean="0"/>
              <a:t>Kliknij, aby </a:t>
            </a:r>
            <a:r>
              <a:rPr lang="pl-PL" dirty="0" err="1" smtClean="0"/>
              <a:t>edyt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ować</a:t>
            </a:r>
            <a:r>
              <a:rPr lang="pl-PL" dirty="0" smtClean="0"/>
              <a:t> styl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68313" y="404813"/>
            <a:ext cx="82073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307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700213"/>
            <a:ext cx="821848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ndar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3284984"/>
            <a:ext cx="7772400" cy="1362075"/>
          </a:xfrm>
        </p:spPr>
        <p:txBody>
          <a:bodyPr/>
          <a:lstStyle/>
          <a:p>
            <a:pPr algn="ctr"/>
            <a:r>
              <a:rPr lang="pl-PL" sz="3600" dirty="0" smtClean="0"/>
              <a:t>O </a:t>
            </a:r>
            <a:r>
              <a:rPr lang="pl-PL" sz="3600" dirty="0"/>
              <a:t>jakości pracy szkoły </a:t>
            </a:r>
            <a:r>
              <a:rPr lang="pl-PL" sz="3600" dirty="0" smtClean="0"/>
              <a:t>decydują </a:t>
            </a:r>
            <a:r>
              <a:rPr lang="pl-PL" sz="3600" dirty="0"/>
              <a:t>nauczyciele</a:t>
            </a:r>
            <a:br>
              <a:rPr lang="pl-PL" sz="3600" dirty="0"/>
            </a:br>
            <a:r>
              <a:rPr lang="pl-PL" sz="800" b="0" dirty="0" smtClean="0"/>
              <a:t/>
            </a:r>
            <a:br>
              <a:rPr lang="pl-PL" sz="800" b="0" dirty="0" smtClean="0"/>
            </a:br>
            <a:r>
              <a:rPr lang="pl-PL" sz="800" b="0" dirty="0" smtClean="0"/>
              <a:t/>
            </a:r>
            <a:br>
              <a:rPr lang="pl-PL" sz="800" b="0" dirty="0" smtClean="0"/>
            </a:br>
            <a:r>
              <a:rPr lang="pl-PL" sz="2400" b="0" dirty="0"/>
              <a:t>Ogólnopolska Samorządowa </a:t>
            </a:r>
            <a:r>
              <a:rPr lang="pl-PL" sz="2400" b="0" dirty="0" smtClean="0"/>
              <a:t/>
            </a:r>
            <a:br>
              <a:rPr lang="pl-PL" sz="2400" b="0" dirty="0" smtClean="0"/>
            </a:br>
            <a:r>
              <a:rPr lang="pl-PL" sz="2400" b="0" dirty="0" smtClean="0"/>
              <a:t>Debata </a:t>
            </a:r>
            <a:r>
              <a:rPr lang="pl-PL" sz="2400" b="0" dirty="0"/>
              <a:t>Oświatowa</a:t>
            </a:r>
            <a:br>
              <a:rPr lang="pl-PL" sz="2400" b="0" dirty="0"/>
            </a:br>
            <a:r>
              <a:rPr lang="pl-PL" sz="2400" b="0" dirty="0" smtClean="0"/>
              <a:t>Warszawa, 2 czerwca 2016r.</a:t>
            </a:r>
            <a:endParaRPr lang="pl-PL" sz="2400" b="0" dirty="0"/>
          </a:p>
        </p:txBody>
      </p:sp>
      <p:pic>
        <p:nvPicPr>
          <p:cNvPr id="5" name="Obraz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396" y="1268760"/>
            <a:ext cx="6984776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579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Część </a:t>
            </a:r>
            <a:r>
              <a:rPr lang="pl-PL" b="1" dirty="0"/>
              <a:t>subwencji oświatowej przeznaczona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na </a:t>
            </a:r>
            <a:r>
              <a:rPr lang="pl-PL" b="1" dirty="0"/>
              <a:t>doskonalenie zawodowe </a:t>
            </a:r>
            <a:r>
              <a:rPr lang="pl-PL" b="1" dirty="0" smtClean="0"/>
              <a:t>nauczycieli***</a:t>
            </a:r>
            <a:endParaRPr lang="pl-PL" b="1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090591"/>
              </p:ext>
            </p:extLst>
          </p:nvPr>
        </p:nvGraphicFramePr>
        <p:xfrm>
          <a:off x="755577" y="1515107"/>
          <a:ext cx="7632848" cy="3314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7786"/>
                <a:gridCol w="2327289"/>
                <a:gridCol w="1413491"/>
                <a:gridCol w="2544282"/>
              </a:tblGrid>
              <a:tr h="12495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Rok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Wysokość subwencji oświatowej </a:t>
                      </a:r>
                      <a:r>
                        <a:rPr lang="pl-PL" sz="2000" dirty="0" smtClean="0">
                          <a:effectLst/>
                        </a:rPr>
                        <a:t/>
                      </a:r>
                      <a:br>
                        <a:rPr lang="pl-PL" sz="2000" dirty="0" smtClean="0">
                          <a:effectLst/>
                        </a:rPr>
                      </a:br>
                      <a:r>
                        <a:rPr lang="pl-PL" sz="2000" dirty="0" smtClean="0">
                          <a:effectLst/>
                        </a:rPr>
                        <a:t>(</a:t>
                      </a:r>
                      <a:r>
                        <a:rPr lang="pl-PL" sz="2000" dirty="0">
                          <a:effectLst/>
                        </a:rPr>
                        <a:t>w </a:t>
                      </a:r>
                      <a:r>
                        <a:rPr lang="pl-PL" sz="2000" dirty="0" smtClean="0">
                          <a:effectLst/>
                        </a:rPr>
                        <a:t>mln  </a:t>
                      </a:r>
                      <a:r>
                        <a:rPr lang="pl-PL" sz="2000" dirty="0">
                          <a:effectLst/>
                        </a:rPr>
                        <a:t>zł)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Określona ustawą część subwencji oświatowej przeznaczona na doskonalenie zawodowe nauczycieli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0187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 </a:t>
                      </a:r>
                      <a:r>
                        <a:rPr lang="pl-PL" sz="2000" dirty="0" smtClean="0">
                          <a:effectLst/>
                        </a:rPr>
                        <a:t>mln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1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2016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41 </a:t>
                      </a:r>
                      <a:r>
                        <a:rPr lang="pl-PL" sz="2000" dirty="0" smtClean="0">
                          <a:effectLst/>
                        </a:rPr>
                        <a:t>497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0,5 – 1,0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207 </a:t>
                      </a:r>
                      <a:r>
                        <a:rPr lang="pl-PL" sz="2000" dirty="0" smtClean="0">
                          <a:effectLst/>
                        </a:rPr>
                        <a:t>– 415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1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2015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40 </a:t>
                      </a:r>
                      <a:r>
                        <a:rPr lang="pl-PL" sz="2000" dirty="0" smtClean="0">
                          <a:effectLst/>
                        </a:rPr>
                        <a:t>564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203 </a:t>
                      </a:r>
                      <a:r>
                        <a:rPr lang="pl-PL" sz="2000" dirty="0">
                          <a:effectLst/>
                        </a:rPr>
                        <a:t>– </a:t>
                      </a:r>
                      <a:r>
                        <a:rPr lang="pl-PL" sz="2000" dirty="0" smtClean="0">
                          <a:effectLst/>
                        </a:rPr>
                        <a:t>406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1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2014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39 </a:t>
                      </a:r>
                      <a:r>
                        <a:rPr lang="pl-PL" sz="2000" dirty="0" smtClean="0">
                          <a:effectLst/>
                        </a:rPr>
                        <a:t>667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198 </a:t>
                      </a:r>
                      <a:r>
                        <a:rPr lang="pl-PL" sz="2000" dirty="0" smtClean="0">
                          <a:effectLst/>
                        </a:rPr>
                        <a:t>– 397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1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2013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39 </a:t>
                      </a:r>
                      <a:r>
                        <a:rPr lang="pl-PL" sz="2000" dirty="0" smtClean="0">
                          <a:effectLst/>
                        </a:rPr>
                        <a:t>509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198 </a:t>
                      </a:r>
                      <a:r>
                        <a:rPr lang="pl-PL" sz="2000" dirty="0">
                          <a:effectLst/>
                        </a:rPr>
                        <a:t>– </a:t>
                      </a:r>
                      <a:r>
                        <a:rPr lang="pl-PL" sz="2000" dirty="0" smtClean="0">
                          <a:effectLst/>
                        </a:rPr>
                        <a:t>395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91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2012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39 </a:t>
                      </a:r>
                      <a:r>
                        <a:rPr lang="pl-PL" sz="2000" dirty="0" smtClean="0">
                          <a:effectLst/>
                        </a:rPr>
                        <a:t>161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196 </a:t>
                      </a:r>
                      <a:r>
                        <a:rPr lang="pl-PL" sz="2000" dirty="0">
                          <a:effectLst/>
                        </a:rPr>
                        <a:t>– </a:t>
                      </a:r>
                      <a:r>
                        <a:rPr lang="pl-PL" sz="2000" dirty="0" smtClean="0">
                          <a:effectLst/>
                        </a:rPr>
                        <a:t>392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208239" y="4994246"/>
            <a:ext cx="89226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l-PL" sz="1200" smtClean="0"/>
              <a:t>***Środki </a:t>
            </a:r>
            <a:r>
              <a:rPr lang="pl-PL" sz="1200" dirty="0"/>
              <a:t>przeznaczone na dofinansowanie doskonalenia zawodowego nauczycieli, z uwzględnieniem doradztwa </a:t>
            </a:r>
            <a:r>
              <a:rPr lang="pl-PL" sz="1200" dirty="0" smtClean="0"/>
              <a:t>metodycznego,</a:t>
            </a:r>
            <a:br>
              <a:rPr lang="pl-PL" sz="1200" dirty="0" smtClean="0"/>
            </a:br>
            <a:r>
              <a:rPr lang="pl-PL" sz="1200" dirty="0" smtClean="0"/>
              <a:t>wyodrębnia </a:t>
            </a:r>
            <a:r>
              <a:rPr lang="pl-PL" sz="1200" dirty="0"/>
              <a:t>się w budżetach organów prowadzących szkoły w wysokości od 0,5 do 1 proc. planowanych rocznych środków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przeznaczonych </a:t>
            </a:r>
            <a:r>
              <a:rPr lang="pl-PL" sz="1200" dirty="0"/>
              <a:t>na wynagrodzenia osobowe nauczycieli</a:t>
            </a:r>
            <a:r>
              <a:rPr lang="pl-PL" sz="1200" dirty="0" smtClean="0"/>
              <a:t>. W ostatnich </a:t>
            </a:r>
            <a:r>
              <a:rPr lang="pl-PL" sz="1200" dirty="0"/>
              <a:t>latach, wydatki płacowe pochłaniały całość </a:t>
            </a:r>
            <a:r>
              <a:rPr lang="pl-PL" sz="1200" dirty="0" smtClean="0"/>
              <a:t>otrzymywanej</a:t>
            </a:r>
            <a:br>
              <a:rPr lang="pl-PL" sz="1200" dirty="0" smtClean="0"/>
            </a:br>
            <a:r>
              <a:rPr lang="pl-PL" sz="1200" dirty="0" smtClean="0"/>
              <a:t>przez </a:t>
            </a:r>
            <a:r>
              <a:rPr lang="pl-PL" sz="1200" dirty="0" err="1" smtClean="0"/>
              <a:t>jst</a:t>
            </a:r>
            <a:r>
              <a:rPr lang="pl-PL" sz="1200" dirty="0" smtClean="0"/>
              <a:t> subwencji </a:t>
            </a:r>
            <a:r>
              <a:rPr lang="pl-PL" sz="1200" dirty="0"/>
              <a:t>lub inaczej, wydatki rzeczowe i </a:t>
            </a:r>
            <a:r>
              <a:rPr lang="pl-PL" sz="1200" dirty="0" smtClean="0"/>
              <a:t>majątkowe na </a:t>
            </a:r>
            <a:r>
              <a:rPr lang="pl-PL" sz="1200" dirty="0"/>
              <a:t>edukację przekraczały wysokość subwencji,  w wymiarze,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równoważnym </a:t>
            </a:r>
            <a:r>
              <a:rPr lang="pl-PL" sz="1200" dirty="0"/>
              <a:t>kwocie wynikającej z wyliczenia: </a:t>
            </a:r>
            <a:r>
              <a:rPr lang="pl-PL" sz="1200" dirty="0" smtClean="0"/>
              <a:t>całość wydatków </a:t>
            </a:r>
            <a:r>
              <a:rPr lang="pl-PL" sz="1200" dirty="0"/>
              <a:t>– minus </a:t>
            </a:r>
            <a:r>
              <a:rPr lang="pl-PL" sz="1200" dirty="0" smtClean="0"/>
              <a:t>wydatki płacowe. W tej sytuacji, dla zobrazowania</a:t>
            </a:r>
            <a:br>
              <a:rPr lang="pl-PL" sz="1200" dirty="0" smtClean="0"/>
            </a:br>
            <a:r>
              <a:rPr lang="pl-PL" sz="1200" dirty="0" smtClean="0"/>
              <a:t>wysokości </a:t>
            </a:r>
            <a:r>
              <a:rPr lang="pl-PL" sz="1200" dirty="0"/>
              <a:t>nakładów na doskonalenie </a:t>
            </a:r>
            <a:r>
              <a:rPr lang="pl-PL" sz="1200" dirty="0" smtClean="0"/>
              <a:t>zawodowe dokonano uproszczenia </a:t>
            </a:r>
            <a:r>
              <a:rPr lang="pl-PL" sz="1200" dirty="0"/>
              <a:t>jak na </a:t>
            </a:r>
            <a:r>
              <a:rPr lang="pl-PL" sz="1200" dirty="0" smtClean="0"/>
              <a:t>prezentacji.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664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7375" cy="1223962"/>
          </a:xfrm>
        </p:spPr>
        <p:txBody>
          <a:bodyPr/>
          <a:lstStyle/>
          <a:p>
            <a:r>
              <a:rPr lang="pl-PL" b="1" dirty="0"/>
              <a:t>Liczba nauczycieli w poszczególnych kategoriach awansu zawodowego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355966"/>
              </p:ext>
            </p:extLst>
          </p:nvPr>
        </p:nvGraphicFramePr>
        <p:xfrm>
          <a:off x="790810" y="1340768"/>
          <a:ext cx="7560842" cy="5026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/>
                <a:gridCol w="1512168"/>
                <a:gridCol w="1440160"/>
                <a:gridCol w="1368154"/>
              </a:tblGrid>
              <a:tr h="37735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Liczba nauczycieli </a:t>
                      </a:r>
                      <a:br>
                        <a:rPr lang="pl-PL" sz="2400" dirty="0">
                          <a:effectLst/>
                        </a:rPr>
                      </a:br>
                      <a:r>
                        <a:rPr lang="pl-PL" sz="2400" dirty="0" smtClean="0">
                          <a:effectLst/>
                        </a:rPr>
                        <a:t>(pełne </a:t>
                      </a:r>
                      <a:r>
                        <a:rPr lang="pl-PL" sz="2400" dirty="0">
                          <a:effectLst/>
                        </a:rPr>
                        <a:t>etaty)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Rok szkolny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867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2014/15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2011/12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2006/07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Ogółem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492 </a:t>
                      </a:r>
                      <a:r>
                        <a:rPr lang="pl-PL" sz="2400" b="1" dirty="0" smtClean="0">
                          <a:effectLst/>
                        </a:rPr>
                        <a:t>739</a:t>
                      </a:r>
                      <a:endParaRPr lang="pl-PL" sz="24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487 057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500 414</a:t>
                      </a:r>
                      <a:endParaRPr lang="pl-P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Stażyści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19 </a:t>
                      </a:r>
                      <a:r>
                        <a:rPr lang="pl-PL" sz="2400" dirty="0" smtClean="0">
                          <a:effectLst/>
                        </a:rPr>
                        <a:t>273</a:t>
                      </a: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19 723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27 512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Kontraktowi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73 </a:t>
                      </a:r>
                      <a:r>
                        <a:rPr lang="pl-PL" sz="2400" dirty="0" smtClean="0">
                          <a:effectLst/>
                        </a:rPr>
                        <a:t>075</a:t>
                      </a: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88 330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74 366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Mianowani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126 </a:t>
                      </a:r>
                      <a:r>
                        <a:rPr lang="pl-PL" sz="2400" dirty="0" smtClean="0">
                          <a:effectLst/>
                        </a:rPr>
                        <a:t>913</a:t>
                      </a: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132 846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230 304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Dyplomowani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260 </a:t>
                      </a:r>
                      <a:r>
                        <a:rPr lang="pl-PL" sz="2400" b="1" dirty="0" smtClean="0">
                          <a:effectLst/>
                        </a:rPr>
                        <a:t>743</a:t>
                      </a: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(53%)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236 508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160 </a:t>
                      </a:r>
                      <a:r>
                        <a:rPr lang="pl-PL" sz="2400" b="1" dirty="0" smtClean="0">
                          <a:effectLst/>
                        </a:rPr>
                        <a:t>376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(32%)</a:t>
                      </a:r>
                      <a:endParaRPr lang="pl-P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29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Bez stopnia awansu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12 734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9 650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7 857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Liczba uczniów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5 128 </a:t>
                      </a:r>
                      <a:r>
                        <a:rPr lang="pl-PL" sz="2400" b="1" dirty="0" smtClean="0">
                          <a:effectLst/>
                        </a:rPr>
                        <a:t>794</a:t>
                      </a:r>
                      <a:endParaRPr lang="pl-PL" sz="24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5 415 723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6 301 830</a:t>
                      </a:r>
                      <a:endParaRPr lang="pl-P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98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Czy nauczycieli nie jest za dużo?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295603"/>
              </p:ext>
            </p:extLst>
          </p:nvPr>
        </p:nvGraphicFramePr>
        <p:xfrm>
          <a:off x="1259632" y="1700213"/>
          <a:ext cx="6624736" cy="3456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240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Rok szkolny 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uczniów</a:t>
                      </a:r>
                      <a:r>
                        <a:rPr lang="pl-PL" sz="2400" baseline="0" dirty="0" smtClean="0"/>
                        <a:t> przypadająca na jednego nauczyciela </a:t>
                      </a:r>
                      <a:endParaRPr lang="pl-PL" sz="2400" dirty="0"/>
                    </a:p>
                  </a:txBody>
                  <a:tcPr/>
                </a:tc>
              </a:tr>
              <a:tr h="540067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2001/2001</a:t>
                      </a:r>
                      <a:endParaRPr lang="pl-P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14,9</a:t>
                      </a:r>
                      <a:endParaRPr lang="pl-PL" sz="2400" b="1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2005/2006</a:t>
                      </a:r>
                      <a:endParaRPr lang="pl-P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13,1 </a:t>
                      </a:r>
                      <a:endParaRPr lang="pl-PL" sz="2400" b="1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2010/2011</a:t>
                      </a:r>
                      <a:endParaRPr lang="pl-P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11,1</a:t>
                      </a:r>
                      <a:endParaRPr lang="pl-PL" sz="2400" b="1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2014/2015</a:t>
                      </a:r>
                      <a:endParaRPr lang="pl-P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10,4</a:t>
                      </a:r>
                      <a:endParaRPr lang="pl-PL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72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br>
              <a:rPr lang="pl-PL" dirty="0" smtClean="0"/>
            </a:br>
            <a:r>
              <a:rPr lang="pl-PL" sz="2400" b="0" dirty="0" smtClean="0"/>
              <a:t>Marek Wójcik</a:t>
            </a:r>
            <a:br>
              <a:rPr lang="pl-PL" sz="2400" b="0" dirty="0" smtClean="0"/>
            </a:br>
            <a:r>
              <a:rPr lang="pl-PL" sz="2400" b="0" dirty="0" smtClean="0"/>
              <a:t>marek.wojcik@zmp.poznan.pl</a:t>
            </a:r>
            <a:endParaRPr lang="pl-PL" sz="2400" b="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777" y="692696"/>
            <a:ext cx="4503936" cy="337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327540"/>
      </p:ext>
    </p:extLst>
  </p:cSld>
  <p:clrMapOvr>
    <a:masterClrMapping/>
  </p:clrMapOvr>
</p:sld>
</file>

<file path=ppt/theme/theme1.xml><?xml version="1.0" encoding="utf-8"?>
<a:theme xmlns:a="http://schemas.openxmlformats.org/drawingml/2006/main" name="24_10_2012_szpital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PP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24_10_2012_szpitale</Template>
  <TotalTime>11528</TotalTime>
  <Words>152</Words>
  <Application>Microsoft Office PowerPoint</Application>
  <PresentationFormat>Pokaz na ekranie (4:3)</PresentationFormat>
  <Paragraphs>74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Candara</vt:lpstr>
      <vt:lpstr>Century Gothic</vt:lpstr>
      <vt:lpstr>Times New Roman</vt:lpstr>
      <vt:lpstr>24_10_2012_szpitale</vt:lpstr>
      <vt:lpstr>O jakości pracy szkoły decydują nauczyciele   Ogólnopolska Samorządowa  Debata Oświatowa Warszawa, 2 czerwca 2016r.</vt:lpstr>
      <vt:lpstr>Część subwencji oświatowej przeznaczona  na doskonalenie zawodowe nauczycieli***</vt:lpstr>
      <vt:lpstr>Liczba nauczycieli w poszczególnych kategoriach awansu zawodowego </vt:lpstr>
      <vt:lpstr>Czy nauczycieli nie jest za dużo?</vt:lpstr>
      <vt:lpstr>Dziękuję za uwagę Marek Wójcik marek.wojcik@zmp.poznan.pl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"Marek Wójcik" &lt;mw@zpp.pl&gt;</dc:creator>
  <cp:lastModifiedBy>Paweł Tomczak</cp:lastModifiedBy>
  <cp:revision>620</cp:revision>
  <dcterms:created xsi:type="dcterms:W3CDTF">2012-10-24T08:47:10Z</dcterms:created>
  <dcterms:modified xsi:type="dcterms:W3CDTF">2016-06-06T10:05:18Z</dcterms:modified>
</cp:coreProperties>
</file>