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3"/>
  </p:notesMasterIdLst>
  <p:sldIdLst>
    <p:sldId id="286" r:id="rId2"/>
    <p:sldId id="318" r:id="rId3"/>
    <p:sldId id="328" r:id="rId4"/>
    <p:sldId id="329" r:id="rId5"/>
    <p:sldId id="332" r:id="rId6"/>
    <p:sldId id="336" r:id="rId7"/>
    <p:sldId id="337" r:id="rId8"/>
    <p:sldId id="333" r:id="rId9"/>
    <p:sldId id="338" r:id="rId10"/>
    <p:sldId id="335" r:id="rId11"/>
    <p:sldId id="31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B1CB-CF2D-40DC-8A11-AF8046649BC9}" type="datetimeFigureOut">
              <a:rPr lang="pl-PL" smtClean="0"/>
              <a:t>2016-04-17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6D6AD-9E2B-46F2-8B11-D4A380437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4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13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233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EE04-6622-4AD6-A6DC-40BC47304F9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41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70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41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23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347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66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02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69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73E41-54EE-4359-A16E-3BACD78850CC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61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8106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3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BEA666-B5E4-46CC-973A-8C5AB1049E67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6477003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24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24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24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2400">
                <a:solidFill>
                  <a:schemeClr val="tx2"/>
                </a:solidFill>
              </a:defRPr>
            </a:lvl8pPr>
            <a:lvl9pPr>
              <a:defRPr sz="2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844EAD-9155-4ACD-8F1E-B6CAA2A555CE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defRPr sz="2400" baseline="0">
                <a:solidFill>
                  <a:schemeClr val="bg1"/>
                </a:solidFill>
              </a:defRPr>
            </a:lvl1pPr>
            <a:lvl2pPr marL="333375" indent="-197644"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535781" indent="-200025"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38188" indent="-200025"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1006079" indent="-200025">
              <a:lnSpc>
                <a:spcPts val="27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 marL="1208485" indent="-203597">
              <a:lnSpc>
                <a:spcPts val="2700"/>
              </a:lnSpc>
              <a:spcBef>
                <a:spcPts val="0"/>
              </a:spcBef>
              <a:spcAft>
                <a:spcPts val="45"/>
              </a:spcAft>
              <a:buClr>
                <a:schemeClr val="bg1"/>
              </a:buClr>
              <a:buFont typeface="Arial" pitchFamily="34" charset="0"/>
              <a:buNone/>
              <a:defRPr sz="2100">
                <a:solidFill>
                  <a:schemeClr val="bg1"/>
                </a:solidFill>
              </a:defRPr>
            </a:lvl6pPr>
            <a:lvl7pPr>
              <a:defRPr sz="2100">
                <a:solidFill>
                  <a:schemeClr val="bg1"/>
                </a:solidFill>
              </a:defRPr>
            </a:lvl7pPr>
            <a:lvl8pPr>
              <a:lnSpc>
                <a:spcPts val="2700"/>
              </a:lnSpc>
              <a:defRPr sz="2100">
                <a:solidFill>
                  <a:schemeClr val="bg1"/>
                </a:solidFill>
              </a:defRPr>
            </a:lvl8pPr>
            <a:lvl9pPr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3400" y="6477003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E7857E-D508-4898-BD8A-AF73D2B2F460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3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3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" y="6477003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7676417-B502-435F-9DA3-AE6E183328F1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45B886-2F9D-43D9-9E05-C3DA4C29909E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2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5F2389B-7F9B-4836-995B-957E6C455397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8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968593" y="5768683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63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7" y="2901699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6480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9"/>
            <a:ext cx="6324600" cy="3272223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6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3400" y="6477002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88D78C-70D5-40BE-AE30-C7CF3A9B7E54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3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7304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67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70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477000"/>
            <a:ext cx="2590800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pl-PL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hape 5"/>
          <p:cNvCxnSpPr/>
          <p:nvPr/>
        </p:nvCxnSpPr>
        <p:spPr>
          <a:xfrm rot="5400000" flipH="1" flipV="1">
            <a:off x="3048000" y="-2057400"/>
            <a:ext cx="152400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1" smtClean="0"/>
              <a:t>Click to edit Master title style</a:t>
            </a:r>
            <a:endParaRPr lang="pl-PL" noProof="1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400" y="6324600"/>
            <a:ext cx="5257800" cy="152400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ECFD22-D5E2-4D46-8D45-1FA3CAE7C22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908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3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2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953EFC-E25B-480A-906E-4C59062B8650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3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2" y="1752603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3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3400" y="6477002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1E63925-3748-48F6-97BB-A6A5A7FB158B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0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E82D70-A4FD-427D-ABF7-153A3672DC58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6B6735-B231-4BA0-BEE2-1FCA8D8BED5E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CD23BA-96C7-4FD2-B117-7A68B35488AA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18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2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F44093-47BB-47FD-A12C-697660314810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6477001"/>
            <a:ext cx="25908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5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75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DC36E8-7AC3-4343-AAF9-D969567BD471}" type="datetime1">
              <a:rPr lang="en-US" smtClean="0"/>
              <a:t>4/17/2016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025B4D-0F0A-4A7C-92DC-BBE4C37799F3}" type="datetime1">
              <a:rPr lang="en-US" smtClean="0"/>
              <a:t>4/17/2016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30" r:id="rId2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Tx/>
        <a:buFontTx/>
        <a:buNone/>
        <a:tabLst/>
        <a:defRPr sz="15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574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•"/>
        <a:defRPr sz="15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-"/>
        <a:defRPr sz="15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◦"/>
        <a:defRPr sz="15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296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›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574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+mj-lt"/>
        <a:buAutoNum type="arabicPeriod"/>
        <a:tabLst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alpha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roman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itchFamily="34" charset="0"/>
        <a:buNone/>
        <a:defRPr sz="15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ctrTitle"/>
          </p:nvPr>
        </p:nvSpPr>
        <p:spPr>
          <a:xfrm>
            <a:off x="1798413" y="358657"/>
            <a:ext cx="5829303" cy="1921559"/>
          </a:xfrm>
        </p:spPr>
        <p:txBody>
          <a:bodyPr/>
          <a:lstStyle/>
          <a:p>
            <a:pPr>
              <a:tabLst>
                <a:tab pos="4038600" algn="l"/>
              </a:tabLst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600" dirty="0"/>
              <a:t/>
            </a:r>
            <a:br>
              <a:rPr lang="pl-PL" sz="2600" dirty="0"/>
            </a:br>
            <a:r>
              <a:rPr lang="pl-PL" sz="2600" dirty="0" smtClean="0"/>
              <a:t>ZWIĄZEK GMIN WIEJSKICH RZECZYPOSPOLITEJ POLSKIEJ</a:t>
            </a:r>
            <a:br>
              <a:rPr lang="pl-PL" sz="2600" dirty="0" smtClean="0"/>
            </a:br>
            <a:r>
              <a:rPr lang="pl-PL" sz="2600" dirty="0" smtClean="0"/>
              <a:t>– XXX Zgromadzenie Ogólne</a:t>
            </a:r>
            <a:r>
              <a:rPr lang="pl-PL" sz="2800" dirty="0" smtClean="0"/>
              <a:t>	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dirty="0" smtClean="0"/>
              <a:t>Centralizacja rozliczeń VAT </a:t>
            </a:r>
            <a:br>
              <a:rPr lang="pl-PL" dirty="0" smtClean="0"/>
            </a:br>
            <a:r>
              <a:rPr lang="pl-PL" dirty="0" smtClean="0"/>
              <a:t>oraz zmiany w zakresie sposobu odliczania podatku VAT od 2016 r.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i="0" dirty="0" smtClean="0"/>
              <a:t> </a:t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600" b="0" i="0" dirty="0" smtClean="0"/>
              <a:t/>
            </a:r>
            <a:br>
              <a:rPr lang="pl-PL" sz="1600" b="0" i="0" dirty="0" smtClean="0"/>
            </a:br>
            <a:r>
              <a:rPr lang="pl-PL" sz="1600" b="0" i="0" dirty="0" smtClean="0"/>
              <a:t/>
            </a:r>
            <a:br>
              <a:rPr lang="pl-PL" sz="1600" b="0" i="0" dirty="0" smtClean="0"/>
            </a:br>
            <a:r>
              <a:rPr lang="pl-PL" sz="1600" b="0" i="0" dirty="0" smtClean="0"/>
              <a:t/>
            </a:r>
            <a:br>
              <a:rPr lang="pl-PL" sz="1600" b="0" i="0" dirty="0" smtClean="0"/>
            </a:br>
            <a:r>
              <a:rPr lang="pl-PL" sz="1600" i="0" dirty="0" smtClean="0"/>
              <a:t/>
            </a:r>
            <a:br>
              <a:rPr lang="pl-PL" sz="1600" i="0" dirty="0" smtClean="0"/>
            </a:br>
            <a:r>
              <a:rPr lang="pl-PL" sz="1800" i="0" dirty="0" smtClean="0"/>
              <a:t/>
            </a:r>
            <a:br>
              <a:rPr lang="pl-PL" sz="1800" i="0" dirty="0" smtClean="0"/>
            </a:br>
            <a:r>
              <a:rPr lang="pl-PL" sz="1800" i="0" dirty="0" smtClean="0"/>
              <a:t>	</a:t>
            </a:r>
            <a:br>
              <a:rPr lang="pl-PL" sz="1800" i="0" dirty="0" smtClean="0"/>
            </a:br>
            <a:r>
              <a:rPr lang="pl-PL" sz="1800" i="0" dirty="0" smtClean="0"/>
              <a:t>	</a:t>
            </a:r>
            <a:endParaRPr lang="en-GB" sz="1600" dirty="0" smtClean="0"/>
          </a:p>
        </p:txBody>
      </p:sp>
      <p:sp>
        <p:nvSpPr>
          <p:cNvPr id="2355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95475" y="374650"/>
            <a:ext cx="4105275" cy="1460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+mj-lt"/>
                <a:cs typeface="Arial" charset="0"/>
              </a:rPr>
              <a:t>www.pwc.com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0750" y="5810492"/>
            <a:ext cx="2294560" cy="300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pl-PL" sz="1600" dirty="0" smtClean="0">
                <a:solidFill>
                  <a:schemeClr val="bg1"/>
                </a:solidFill>
                <a:latin typeface="Georgia" pitchFamily="18" charset="0"/>
              </a:rPr>
              <a:t>19 kwietnia 2016 r.</a:t>
            </a:r>
          </a:p>
        </p:txBody>
      </p:sp>
    </p:spTree>
    <p:extLst>
      <p:ext uri="{BB962C8B-B14F-4D97-AF65-F5344CB8AC3E}">
        <p14:creationId xmlns:p14="http://schemas.microsoft.com/office/powerpoint/2010/main" val="6546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5" y="0"/>
            <a:ext cx="2987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85800"/>
            <a:ext cx="5334000" cy="914400"/>
          </a:xfrm>
        </p:spPr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/>
              <a:t>Nowelizacja przepisów o VAT – </a:t>
            </a:r>
            <a:r>
              <a:rPr lang="pl-PL" dirty="0" err="1"/>
              <a:t>prewspółczynnik</a:t>
            </a:r>
            <a:r>
              <a:rPr lang="pl-PL" dirty="0"/>
              <a:t> VAT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661AB6-BD47-4266-B2F7-61FA71EDE00D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92911" y="3176917"/>
            <a:ext cx="4923535" cy="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ea typeface="Calibri" panose="020F0502020204030204" pitchFamily="34" charset="0"/>
              </a:rPr>
              <a:t>Możliwość bezpiecznego stosowania metody kalkulacji innej niż „dochodowa”</a:t>
            </a:r>
            <a:endParaRPr lang="pl-PL" sz="1400" dirty="0">
              <a:ea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2911" y="2983175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2911" y="1969711"/>
            <a:ext cx="4923535" cy="22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err="1" smtClean="0">
                <a:ea typeface="Calibri" panose="020F0502020204030204" pitchFamily="34" charset="0"/>
              </a:rPr>
              <a:t>Prewspółczynnik</a:t>
            </a:r>
            <a:r>
              <a:rPr lang="pl-PL" sz="1400" b="1" dirty="0" smtClean="0">
                <a:ea typeface="Calibri" panose="020F0502020204030204" pitchFamily="34" charset="0"/>
              </a:rPr>
              <a:t> VAT: wybrane kwestie</a:t>
            </a:r>
            <a:endParaRPr lang="pl-PL" sz="1400" b="1" dirty="0">
              <a:ea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92911" y="2361032"/>
            <a:ext cx="50902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66700" indent="-266700">
              <a:buFont typeface="Wingdings" panose="05000000000000000000" pitchFamily="2" charset="2"/>
              <a:buChar char="Ø"/>
            </a:pPr>
            <a:r>
              <a:rPr lang="pl-PL" sz="1400" dirty="0" smtClean="0"/>
              <a:t>relacja przepisów ustawy i rozporządzenia w kontekście wyboru metody kalkulacji </a:t>
            </a:r>
            <a:endParaRPr lang="pl-PL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399" y="3904502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92911" y="4174894"/>
            <a:ext cx="4923535" cy="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ea typeface="Calibri" panose="020F0502020204030204" pitchFamily="34" charset="0"/>
              </a:rPr>
              <a:t>Potwierdzenie wybranej metody kalkulacji w drodze indywidualnej interpretacji przepisów prawa podatkowego</a:t>
            </a:r>
            <a:endParaRPr lang="pl-PL" sz="1400" dirty="0">
              <a:ea typeface="Calibri" panose="020F050202020403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2911" y="4929739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92910" y="5116404"/>
            <a:ext cx="4923535" cy="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ea typeface="Calibri" panose="020F0502020204030204" pitchFamily="34" charset="0"/>
              </a:rPr>
              <a:t>Dokonywanie odliczeń VAT naliczonego w wykorzystaniem </a:t>
            </a:r>
            <a:r>
              <a:rPr lang="pl-PL" sz="1400" dirty="0" err="1" smtClean="0">
                <a:ea typeface="Calibri" panose="020F0502020204030204" pitchFamily="34" charset="0"/>
              </a:rPr>
              <a:t>prewspółczynnika</a:t>
            </a:r>
            <a:r>
              <a:rPr lang="pl-PL" sz="1400" dirty="0" smtClean="0">
                <a:ea typeface="Calibri" panose="020F0502020204030204" pitchFamily="34" charset="0"/>
              </a:rPr>
              <a:t>: prawo czy obowiązek podatnika?</a:t>
            </a:r>
            <a:endParaRPr lang="pl-PL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1" t="36681" r="36743"/>
          <a:stretch/>
        </p:blipFill>
        <p:spPr bwMode="auto">
          <a:xfrm>
            <a:off x="0" y="-302464"/>
            <a:ext cx="9144000" cy="71604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5000"/>
              </a:srgbClr>
            </a:outerShdw>
          </a:effectLst>
        </p:spPr>
      </p:pic>
      <p:sp>
        <p:nvSpPr>
          <p:cNvPr id="16" name="Freeform 15"/>
          <p:cNvSpPr/>
          <p:nvPr/>
        </p:nvSpPr>
        <p:spPr bwMode="ltGray">
          <a:xfrm>
            <a:off x="374831" y="614363"/>
            <a:ext cx="8763000" cy="152400"/>
          </a:xfrm>
          <a:custGeom>
            <a:avLst/>
            <a:gdLst>
              <a:gd name="connsiteX0" fmla="*/ 0 w 8763000"/>
              <a:gd name="connsiteY0" fmla="*/ 0 h 152400"/>
              <a:gd name="connsiteX1" fmla="*/ 8763000 w 8763000"/>
              <a:gd name="connsiteY1" fmla="*/ 0 h 152400"/>
              <a:gd name="connsiteX2" fmla="*/ 8763000 w 8763000"/>
              <a:gd name="connsiteY2" fmla="*/ 152400 h 152400"/>
              <a:gd name="connsiteX3" fmla="*/ 0 w 8763000"/>
              <a:gd name="connsiteY3" fmla="*/ 152400 h 152400"/>
              <a:gd name="connsiteX4" fmla="*/ 0 w 8763000"/>
              <a:gd name="connsiteY4" fmla="*/ 0 h 152400"/>
              <a:gd name="connsiteX0" fmla="*/ 0 w 8763000"/>
              <a:gd name="connsiteY0" fmla="*/ 152400 h 243840"/>
              <a:gd name="connsiteX1" fmla="*/ 0 w 8763000"/>
              <a:gd name="connsiteY1" fmla="*/ 0 h 243840"/>
              <a:gd name="connsiteX2" fmla="*/ 8763000 w 8763000"/>
              <a:gd name="connsiteY2" fmla="*/ 0 h 243840"/>
              <a:gd name="connsiteX3" fmla="*/ 8763000 w 8763000"/>
              <a:gd name="connsiteY3" fmla="*/ 152400 h 243840"/>
              <a:gd name="connsiteX4" fmla="*/ 91440 w 8763000"/>
              <a:gd name="connsiteY4" fmla="*/ 243840 h 243840"/>
              <a:gd name="connsiteX0" fmla="*/ 0 w 8763000"/>
              <a:gd name="connsiteY0" fmla="*/ 152400 h 152400"/>
              <a:gd name="connsiteX1" fmla="*/ 0 w 8763000"/>
              <a:gd name="connsiteY1" fmla="*/ 0 h 152400"/>
              <a:gd name="connsiteX2" fmla="*/ 8763000 w 8763000"/>
              <a:gd name="connsiteY2" fmla="*/ 0 h 152400"/>
              <a:gd name="connsiteX3" fmla="*/ 8763000 w 8763000"/>
              <a:gd name="connsiteY3" fmla="*/ 152400 h 152400"/>
              <a:gd name="connsiteX0" fmla="*/ 0 w 8763000"/>
              <a:gd name="connsiteY0" fmla="*/ 152400 h 152400"/>
              <a:gd name="connsiteX1" fmla="*/ 0 w 8763000"/>
              <a:gd name="connsiteY1" fmla="*/ 0 h 152400"/>
              <a:gd name="connsiteX2" fmla="*/ 8763000 w 8763000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0" h="152400">
                <a:moveTo>
                  <a:pt x="0" y="152400"/>
                </a:moveTo>
                <a:lnTo>
                  <a:pt x="0" y="0"/>
                </a:lnTo>
                <a:lnTo>
                  <a:pt x="8763000" y="0"/>
                </a:lnTo>
              </a:path>
            </a:pathLst>
          </a:cu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685800"/>
            <a:ext cx="8077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glow rad="25400">
                    <a:schemeClr val="bg1">
                      <a:alpha val="72000"/>
                    </a:schemeClr>
                  </a:glow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</a:rPr>
              <a:t>Dziękujemy </a:t>
            </a:r>
            <a:r>
              <a:rPr lang="pl-PL" dirty="0" smtClean="0">
                <a:effectLst>
                  <a:glow rad="25400">
                    <a:schemeClr val="bg1">
                      <a:alpha val="72000"/>
                    </a:schemeClr>
                  </a:glow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</a:rPr>
              <a:t>za uwagę!</a:t>
            </a:r>
            <a:endParaRPr lang="pl-PL" dirty="0">
              <a:effectLst>
                <a:glow rad="25400">
                  <a:schemeClr val="bg1">
                    <a:alpha val="72000"/>
                  </a:schemeClr>
                </a:glow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8" cstate="print"/>
          <a:srcRect l="16180" r="16180"/>
          <a:stretch>
            <a:fillRect/>
          </a:stretch>
        </p:blipFill>
        <p:spPr>
          <a:xfrm>
            <a:off x="2646362" y="2140527"/>
            <a:ext cx="6497637" cy="2475799"/>
          </a:xfrm>
        </p:spPr>
      </p:pic>
      <p:sp>
        <p:nvSpPr>
          <p:cNvPr id="8" name="TextBox 7"/>
          <p:cNvSpPr txBox="1"/>
          <p:nvPr/>
        </p:nvSpPr>
        <p:spPr>
          <a:xfrm>
            <a:off x="2783622" y="2216570"/>
            <a:ext cx="2444580" cy="2323713"/>
          </a:xfrm>
          <a:prstGeom prst="rect">
            <a:avLst/>
          </a:prstGeom>
          <a:noFill/>
        </p:spPr>
        <p:txBody>
          <a:bodyPr wrap="none" lIns="0" tIns="0" rIns="0" bIns="0" numCol="1" spcCol="139499" rtlCol="0" anchor="ctr">
            <a:spAutoFit/>
          </a:bodyPr>
          <a:lstStyle/>
          <a:p>
            <a:r>
              <a:rPr lang="pl-PL" sz="1400" b="1" dirty="0" smtClean="0">
                <a:latin typeface="+mj-lt"/>
              </a:rPr>
              <a:t>Jarosław </a:t>
            </a:r>
            <a:r>
              <a:rPr lang="pl-PL" sz="1400" b="1" dirty="0" err="1" smtClean="0">
                <a:latin typeface="+mj-lt"/>
              </a:rPr>
              <a:t>Neneman</a:t>
            </a:r>
            <a:endParaRPr lang="pl-PL" sz="14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l-PL" sz="1400" i="1" dirty="0" smtClean="0">
                <a:latin typeface="+mj-lt"/>
              </a:rPr>
              <a:t>Ekspert </a:t>
            </a:r>
            <a:r>
              <a:rPr lang="pl-PL" sz="1400" i="1" dirty="0" err="1" smtClean="0">
                <a:latin typeface="+mj-lt"/>
              </a:rPr>
              <a:t>PwC</a:t>
            </a:r>
            <a:endParaRPr lang="pl-PL" sz="1400" i="1" dirty="0" smtClean="0">
              <a:latin typeface="+mj-lt"/>
            </a:endParaRPr>
          </a:p>
          <a:p>
            <a:pPr indent="266700">
              <a:spcAft>
                <a:spcPts val="600"/>
              </a:spcAft>
            </a:pPr>
            <a:r>
              <a:rPr lang="pl-PL" sz="1400" dirty="0" smtClean="0">
                <a:latin typeface="+mj-lt"/>
              </a:rPr>
              <a:t>+</a:t>
            </a:r>
            <a:r>
              <a:rPr lang="pl-PL" sz="1400" dirty="0">
                <a:latin typeface="+mj-lt"/>
              </a:rPr>
              <a:t>48 </a:t>
            </a:r>
            <a:r>
              <a:rPr lang="pl-PL" sz="1400" dirty="0" smtClean="0">
                <a:latin typeface="+mj-lt"/>
              </a:rPr>
              <a:t>601 305 093</a:t>
            </a:r>
          </a:p>
          <a:p>
            <a:pPr indent="266700">
              <a:spcAft>
                <a:spcPts val="600"/>
              </a:spcAft>
            </a:pPr>
            <a:r>
              <a:rPr lang="pl-PL" sz="1400" dirty="0">
                <a:latin typeface="+mj-lt"/>
              </a:rPr>
              <a:t>neneman@uni.lodz.pl</a:t>
            </a:r>
          </a:p>
          <a:p>
            <a:endParaRPr lang="pl-PL" sz="1400" dirty="0">
              <a:latin typeface="+mj-lt"/>
            </a:endParaRPr>
          </a:p>
          <a:p>
            <a:r>
              <a:rPr lang="pl-PL" sz="1400" b="1" dirty="0" smtClean="0">
                <a:latin typeface="+mj-lt"/>
              </a:rPr>
              <a:t>Wojciech </a:t>
            </a:r>
            <a:r>
              <a:rPr lang="pl-PL" sz="1400" b="1" dirty="0" err="1" smtClean="0">
                <a:latin typeface="+mj-lt"/>
              </a:rPr>
              <a:t>Gede</a:t>
            </a:r>
            <a:endParaRPr lang="pl-PL" sz="14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l-PL" sz="1400" i="1" dirty="0" smtClean="0">
                <a:latin typeface="+mj-lt"/>
              </a:rPr>
              <a:t>Menedżer</a:t>
            </a:r>
          </a:p>
          <a:p>
            <a:pPr indent="266700">
              <a:spcAft>
                <a:spcPts val="600"/>
              </a:spcAft>
            </a:pPr>
            <a:r>
              <a:rPr lang="pl-PL" sz="1400" dirty="0" smtClean="0">
                <a:latin typeface="+mj-lt"/>
              </a:rPr>
              <a:t>+</a:t>
            </a:r>
            <a:r>
              <a:rPr lang="pl-PL" sz="1400" dirty="0">
                <a:latin typeface="+mj-lt"/>
              </a:rPr>
              <a:t>48 519 </a:t>
            </a:r>
            <a:r>
              <a:rPr lang="pl-PL" sz="1400" dirty="0" smtClean="0">
                <a:latin typeface="+mj-lt"/>
              </a:rPr>
              <a:t>506 882 </a:t>
            </a:r>
          </a:p>
          <a:p>
            <a:pPr indent="266700"/>
            <a:r>
              <a:rPr lang="pl-PL" sz="1400" dirty="0" smtClean="0">
                <a:latin typeface="+mj-lt"/>
              </a:rPr>
              <a:t>wojciech.gede@pl.pwc.com</a:t>
            </a:r>
            <a:endParaRPr lang="pl-PL" sz="1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60410" y="3998260"/>
            <a:ext cx="228233" cy="228233"/>
            <a:chOff x="2049085" y="5357300"/>
            <a:chExt cx="612000" cy="612000"/>
          </a:xfrm>
        </p:grpSpPr>
        <p:sp>
          <p:nvSpPr>
            <p:cNvPr id="23" name="Oval 22"/>
            <p:cNvSpPr/>
            <p:nvPr/>
          </p:nvSpPr>
          <p:spPr bwMode="ltGray">
            <a:xfrm>
              <a:off x="2049085" y="535730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Freeform 235"/>
            <p:cNvSpPr>
              <a:spLocks/>
            </p:cNvSpPr>
            <p:nvPr/>
          </p:nvSpPr>
          <p:spPr bwMode="auto">
            <a:xfrm rot="4848033" flipH="1">
              <a:off x="2201685" y="5429743"/>
              <a:ext cx="332230" cy="439206"/>
            </a:xfrm>
            <a:custGeom>
              <a:avLst/>
              <a:gdLst>
                <a:gd name="T0" fmla="*/ 1672939 w 12900"/>
                <a:gd name="T1" fmla="*/ 46628719 h 17028"/>
                <a:gd name="T2" fmla="*/ 586120 w 12900"/>
                <a:gd name="T3" fmla="*/ 44850311 h 17028"/>
                <a:gd name="T4" fmla="*/ 44176 w 12900"/>
                <a:gd name="T5" fmla="*/ 43411659 h 17028"/>
                <a:gd name="T6" fmla="*/ 26484 w 12900"/>
                <a:gd name="T7" fmla="*/ 42253628 h 17028"/>
                <a:gd name="T8" fmla="*/ 533098 w 12900"/>
                <a:gd name="T9" fmla="*/ 39308275 h 17028"/>
                <a:gd name="T10" fmla="*/ 1672939 w 12900"/>
                <a:gd name="T11" fmla="*/ 35630361 h 17028"/>
                <a:gd name="T12" fmla="*/ 3451868 w 12900"/>
                <a:gd name="T13" fmla="*/ 31219778 h 17028"/>
                <a:gd name="T14" fmla="*/ 5743272 w 12900"/>
                <a:gd name="T15" fmla="*/ 26504869 h 17028"/>
                <a:gd name="T16" fmla="*/ 8482408 w 12900"/>
                <a:gd name="T17" fmla="*/ 21784097 h 17028"/>
                <a:gd name="T18" fmla="*/ 11657388 w 12900"/>
                <a:gd name="T19" fmla="*/ 17054465 h 17028"/>
                <a:gd name="T20" fmla="*/ 14932554 w 12900"/>
                <a:gd name="T21" fmla="*/ 12682306 h 17028"/>
                <a:gd name="T22" fmla="*/ 18113449 w 12900"/>
                <a:gd name="T23" fmla="*/ 8844813 h 17028"/>
                <a:gd name="T24" fmla="*/ 21211853 w 12900"/>
                <a:gd name="T25" fmla="*/ 5530243 h 17028"/>
                <a:gd name="T26" fmla="*/ 24133607 w 12900"/>
                <a:gd name="T27" fmla="*/ 2830127 h 17028"/>
                <a:gd name="T28" fmla="*/ 26628253 w 12900"/>
                <a:gd name="T29" fmla="*/ 1019215 h 17028"/>
                <a:gd name="T30" fmla="*/ 28669314 w 12900"/>
                <a:gd name="T31" fmla="*/ 112238 h 17028"/>
                <a:gd name="T32" fmla="*/ 29921060 w 12900"/>
                <a:gd name="T33" fmla="*/ 35438 h 17028"/>
                <a:gd name="T34" fmla="*/ 31570391 w 12900"/>
                <a:gd name="T35" fmla="*/ 463789 h 17028"/>
                <a:gd name="T36" fmla="*/ 34863246 w 12900"/>
                <a:gd name="T37" fmla="*/ 1707533 h 17028"/>
                <a:gd name="T38" fmla="*/ 36486093 w 12900"/>
                <a:gd name="T39" fmla="*/ 2629241 h 17028"/>
                <a:gd name="T40" fmla="*/ 37652417 w 12900"/>
                <a:gd name="T41" fmla="*/ 3645467 h 17028"/>
                <a:gd name="T42" fmla="*/ 37941027 w 12900"/>
                <a:gd name="T43" fmla="*/ 4171326 h 17028"/>
                <a:gd name="T44" fmla="*/ 37976357 w 12900"/>
                <a:gd name="T45" fmla="*/ 4697131 h 17028"/>
                <a:gd name="T46" fmla="*/ 37637656 w 12900"/>
                <a:gd name="T47" fmla="*/ 5692702 h 17028"/>
                <a:gd name="T48" fmla="*/ 36565599 w 12900"/>
                <a:gd name="T49" fmla="*/ 7666074 h 17028"/>
                <a:gd name="T50" fmla="*/ 33947270 w 12900"/>
                <a:gd name="T51" fmla="*/ 11509491 h 17028"/>
                <a:gd name="T52" fmla="*/ 32468728 w 12900"/>
                <a:gd name="T53" fmla="*/ 13273116 h 17028"/>
                <a:gd name="T54" fmla="*/ 31134491 w 12900"/>
                <a:gd name="T55" fmla="*/ 14611382 h 17028"/>
                <a:gd name="T56" fmla="*/ 29903368 w 12900"/>
                <a:gd name="T57" fmla="*/ 15589181 h 17028"/>
                <a:gd name="T58" fmla="*/ 28813619 w 12900"/>
                <a:gd name="T59" fmla="*/ 16153467 h 17028"/>
                <a:gd name="T60" fmla="*/ 27927106 w 12900"/>
                <a:gd name="T61" fmla="*/ 16318861 h 17028"/>
                <a:gd name="T62" fmla="*/ 26822595 w 12900"/>
                <a:gd name="T63" fmla="*/ 16165261 h 17028"/>
                <a:gd name="T64" fmla="*/ 26416164 w 12900"/>
                <a:gd name="T65" fmla="*/ 15934862 h 17028"/>
                <a:gd name="T66" fmla="*/ 25726985 w 12900"/>
                <a:gd name="T67" fmla="*/ 15122457 h 17028"/>
                <a:gd name="T68" fmla="*/ 23953917 w 12900"/>
                <a:gd name="T69" fmla="*/ 13234743 h 17028"/>
                <a:gd name="T70" fmla="*/ 23582817 w 12900"/>
                <a:gd name="T71" fmla="*/ 12980646 h 17028"/>
                <a:gd name="T72" fmla="*/ 21506378 w 12900"/>
                <a:gd name="T73" fmla="*/ 15290841 h 17028"/>
                <a:gd name="T74" fmla="*/ 15068013 w 12900"/>
                <a:gd name="T75" fmla="*/ 23583214 h 17028"/>
                <a:gd name="T76" fmla="*/ 9248163 w 12900"/>
                <a:gd name="T77" fmla="*/ 31984896 h 17028"/>
                <a:gd name="T78" fmla="*/ 8326272 w 12900"/>
                <a:gd name="T79" fmla="*/ 34490049 h 17028"/>
                <a:gd name="T80" fmla="*/ 8815194 w 12900"/>
                <a:gd name="T81" fmla="*/ 34953838 h 17028"/>
                <a:gd name="T82" fmla="*/ 9784192 w 12900"/>
                <a:gd name="T83" fmla="*/ 35361535 h 17028"/>
                <a:gd name="T84" fmla="*/ 11404108 w 12900"/>
                <a:gd name="T85" fmla="*/ 35760318 h 17028"/>
                <a:gd name="T86" fmla="*/ 12320083 w 12900"/>
                <a:gd name="T87" fmla="*/ 36108934 h 17028"/>
                <a:gd name="T88" fmla="*/ 12832558 w 12900"/>
                <a:gd name="T89" fmla="*/ 36501847 h 17028"/>
                <a:gd name="T90" fmla="*/ 13383348 w 12900"/>
                <a:gd name="T91" fmla="*/ 37544651 h 17028"/>
                <a:gd name="T92" fmla="*/ 14322880 w 12900"/>
                <a:gd name="T93" fmla="*/ 40306782 h 17028"/>
                <a:gd name="T94" fmla="*/ 15100412 w 12900"/>
                <a:gd name="T95" fmla="*/ 43565259 h 17028"/>
                <a:gd name="T96" fmla="*/ 15241786 w 12900"/>
                <a:gd name="T97" fmla="*/ 45834088 h 17028"/>
                <a:gd name="T98" fmla="*/ 14988506 w 12900"/>
                <a:gd name="T99" fmla="*/ 47151643 h 17028"/>
                <a:gd name="T100" fmla="*/ 14508431 w 12900"/>
                <a:gd name="T101" fmla="*/ 47772021 h 17028"/>
                <a:gd name="T102" fmla="*/ 13300857 w 12900"/>
                <a:gd name="T103" fmla="*/ 48368755 h 17028"/>
                <a:gd name="T104" fmla="*/ 11065406 w 12900"/>
                <a:gd name="T105" fmla="*/ 49187084 h 17028"/>
                <a:gd name="T106" fmla="*/ 8376364 w 12900"/>
                <a:gd name="T107" fmla="*/ 49922688 h 17028"/>
                <a:gd name="T108" fmla="*/ 6547342 w 12900"/>
                <a:gd name="T109" fmla="*/ 50286034 h 17028"/>
                <a:gd name="T110" fmla="*/ 5649059 w 12900"/>
                <a:gd name="T111" fmla="*/ 50188526 h 17028"/>
                <a:gd name="T112" fmla="*/ 4624109 w 12900"/>
                <a:gd name="T113" fmla="*/ 49621359 h 17028"/>
                <a:gd name="T114" fmla="*/ 3410622 w 12900"/>
                <a:gd name="T115" fmla="*/ 48581490 h 170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00"/>
                <a:gd name="T175" fmla="*/ 0 h 17028"/>
                <a:gd name="T176" fmla="*/ 12900 w 12900"/>
                <a:gd name="T177" fmla="*/ 17028 h 170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00" h="17028">
                  <a:moveTo>
                    <a:pt x="927" y="16208"/>
                  </a:moveTo>
                  <a:lnTo>
                    <a:pt x="887" y="16168"/>
                  </a:lnTo>
                  <a:lnTo>
                    <a:pt x="845" y="16125"/>
                  </a:lnTo>
                  <a:lnTo>
                    <a:pt x="806" y="16080"/>
                  </a:lnTo>
                  <a:lnTo>
                    <a:pt x="765" y="16035"/>
                  </a:lnTo>
                  <a:lnTo>
                    <a:pt x="726" y="15988"/>
                  </a:lnTo>
                  <a:lnTo>
                    <a:pt x="685" y="15940"/>
                  </a:lnTo>
                  <a:lnTo>
                    <a:pt x="646" y="15889"/>
                  </a:lnTo>
                  <a:lnTo>
                    <a:pt x="608" y="15837"/>
                  </a:lnTo>
                  <a:lnTo>
                    <a:pt x="568" y="15784"/>
                  </a:lnTo>
                  <a:lnTo>
                    <a:pt x="529" y="15729"/>
                  </a:lnTo>
                  <a:lnTo>
                    <a:pt x="490" y="15673"/>
                  </a:lnTo>
                  <a:lnTo>
                    <a:pt x="452" y="15615"/>
                  </a:lnTo>
                  <a:lnTo>
                    <a:pt x="414" y="15555"/>
                  </a:lnTo>
                  <a:lnTo>
                    <a:pt x="376" y="15494"/>
                  </a:lnTo>
                  <a:lnTo>
                    <a:pt x="338" y="15431"/>
                  </a:lnTo>
                  <a:lnTo>
                    <a:pt x="301" y="15367"/>
                  </a:lnTo>
                  <a:lnTo>
                    <a:pt x="264" y="15303"/>
                  </a:lnTo>
                  <a:lnTo>
                    <a:pt x="230" y="15242"/>
                  </a:lnTo>
                  <a:lnTo>
                    <a:pt x="199" y="15182"/>
                  </a:lnTo>
                  <a:lnTo>
                    <a:pt x="169" y="15123"/>
                  </a:lnTo>
                  <a:lnTo>
                    <a:pt x="143" y="15067"/>
                  </a:lnTo>
                  <a:lnTo>
                    <a:pt x="118" y="15011"/>
                  </a:lnTo>
                  <a:lnTo>
                    <a:pt x="96" y="14958"/>
                  </a:lnTo>
                  <a:lnTo>
                    <a:pt x="76" y="14906"/>
                  </a:lnTo>
                  <a:lnTo>
                    <a:pt x="57" y="14857"/>
                  </a:lnTo>
                  <a:lnTo>
                    <a:pt x="43" y="14808"/>
                  </a:lnTo>
                  <a:lnTo>
                    <a:pt x="30" y="14762"/>
                  </a:lnTo>
                  <a:lnTo>
                    <a:pt x="19" y="14716"/>
                  </a:lnTo>
                  <a:lnTo>
                    <a:pt x="15" y="14695"/>
                  </a:lnTo>
                  <a:lnTo>
                    <a:pt x="11" y="14673"/>
                  </a:lnTo>
                  <a:lnTo>
                    <a:pt x="7" y="14652"/>
                  </a:lnTo>
                  <a:lnTo>
                    <a:pt x="4" y="14632"/>
                  </a:lnTo>
                  <a:lnTo>
                    <a:pt x="2" y="14612"/>
                  </a:lnTo>
                  <a:lnTo>
                    <a:pt x="1" y="14591"/>
                  </a:lnTo>
                  <a:lnTo>
                    <a:pt x="0" y="14572"/>
                  </a:lnTo>
                  <a:lnTo>
                    <a:pt x="0" y="14554"/>
                  </a:lnTo>
                  <a:lnTo>
                    <a:pt x="1" y="14473"/>
                  </a:lnTo>
                  <a:lnTo>
                    <a:pt x="4" y="14389"/>
                  </a:lnTo>
                  <a:lnTo>
                    <a:pt x="9" y="14303"/>
                  </a:lnTo>
                  <a:lnTo>
                    <a:pt x="17" y="14215"/>
                  </a:lnTo>
                  <a:lnTo>
                    <a:pt x="27" y="14123"/>
                  </a:lnTo>
                  <a:lnTo>
                    <a:pt x="38" y="14031"/>
                  </a:lnTo>
                  <a:lnTo>
                    <a:pt x="52" y="13935"/>
                  </a:lnTo>
                  <a:lnTo>
                    <a:pt x="68" y="13835"/>
                  </a:lnTo>
                  <a:lnTo>
                    <a:pt x="86" y="13735"/>
                  </a:lnTo>
                  <a:lnTo>
                    <a:pt x="106" y="13632"/>
                  </a:lnTo>
                  <a:lnTo>
                    <a:pt x="130" y="13525"/>
                  </a:lnTo>
                  <a:lnTo>
                    <a:pt x="154" y="13417"/>
                  </a:lnTo>
                  <a:lnTo>
                    <a:pt x="181" y="13306"/>
                  </a:lnTo>
                  <a:lnTo>
                    <a:pt x="210" y="13193"/>
                  </a:lnTo>
                  <a:lnTo>
                    <a:pt x="241" y="13076"/>
                  </a:lnTo>
                  <a:lnTo>
                    <a:pt x="275" y="12958"/>
                  </a:lnTo>
                  <a:lnTo>
                    <a:pt x="310" y="12838"/>
                  </a:lnTo>
                  <a:lnTo>
                    <a:pt x="347" y="12714"/>
                  </a:lnTo>
                  <a:lnTo>
                    <a:pt x="388" y="12588"/>
                  </a:lnTo>
                  <a:lnTo>
                    <a:pt x="430" y="12460"/>
                  </a:lnTo>
                  <a:lnTo>
                    <a:pt x="473" y="12329"/>
                  </a:lnTo>
                  <a:lnTo>
                    <a:pt x="520" y="12196"/>
                  </a:lnTo>
                  <a:lnTo>
                    <a:pt x="568" y="12061"/>
                  </a:lnTo>
                  <a:lnTo>
                    <a:pt x="619" y="11922"/>
                  </a:lnTo>
                  <a:lnTo>
                    <a:pt x="672" y="11781"/>
                  </a:lnTo>
                  <a:lnTo>
                    <a:pt x="727" y="11638"/>
                  </a:lnTo>
                  <a:lnTo>
                    <a:pt x="783" y="11492"/>
                  </a:lnTo>
                  <a:lnTo>
                    <a:pt x="843" y="11345"/>
                  </a:lnTo>
                  <a:lnTo>
                    <a:pt x="905" y="11194"/>
                  </a:lnTo>
                  <a:lnTo>
                    <a:pt x="968" y="11041"/>
                  </a:lnTo>
                  <a:lnTo>
                    <a:pt x="1034" y="10886"/>
                  </a:lnTo>
                  <a:lnTo>
                    <a:pt x="1102" y="10728"/>
                  </a:lnTo>
                  <a:lnTo>
                    <a:pt x="1172" y="10568"/>
                  </a:lnTo>
                  <a:lnTo>
                    <a:pt x="1243" y="10408"/>
                  </a:lnTo>
                  <a:lnTo>
                    <a:pt x="1315" y="10249"/>
                  </a:lnTo>
                  <a:lnTo>
                    <a:pt x="1389" y="10090"/>
                  </a:lnTo>
                  <a:lnTo>
                    <a:pt x="1465" y="9931"/>
                  </a:lnTo>
                  <a:lnTo>
                    <a:pt x="1543" y="9771"/>
                  </a:lnTo>
                  <a:lnTo>
                    <a:pt x="1620" y="9611"/>
                  </a:lnTo>
                  <a:lnTo>
                    <a:pt x="1701" y="9451"/>
                  </a:lnTo>
                  <a:lnTo>
                    <a:pt x="1782" y="9292"/>
                  </a:lnTo>
                  <a:lnTo>
                    <a:pt x="1866" y="9132"/>
                  </a:lnTo>
                  <a:lnTo>
                    <a:pt x="1950" y="8972"/>
                  </a:lnTo>
                  <a:lnTo>
                    <a:pt x="2036" y="8812"/>
                  </a:lnTo>
                  <a:lnTo>
                    <a:pt x="2124" y="8653"/>
                  </a:lnTo>
                  <a:lnTo>
                    <a:pt x="2213" y="8494"/>
                  </a:lnTo>
                  <a:lnTo>
                    <a:pt x="2304" y="8334"/>
                  </a:lnTo>
                  <a:lnTo>
                    <a:pt x="2397" y="8174"/>
                  </a:lnTo>
                  <a:lnTo>
                    <a:pt x="2489" y="8014"/>
                  </a:lnTo>
                  <a:lnTo>
                    <a:pt x="2585" y="7854"/>
                  </a:lnTo>
                  <a:lnTo>
                    <a:pt x="2681" y="7694"/>
                  </a:lnTo>
                  <a:lnTo>
                    <a:pt x="2779" y="7534"/>
                  </a:lnTo>
                  <a:lnTo>
                    <a:pt x="2880" y="7374"/>
                  </a:lnTo>
                  <a:lnTo>
                    <a:pt x="2981" y="7215"/>
                  </a:lnTo>
                  <a:lnTo>
                    <a:pt x="3083" y="7055"/>
                  </a:lnTo>
                  <a:lnTo>
                    <a:pt x="3188" y="6894"/>
                  </a:lnTo>
                  <a:lnTo>
                    <a:pt x="3293" y="6734"/>
                  </a:lnTo>
                  <a:lnTo>
                    <a:pt x="3400" y="6574"/>
                  </a:lnTo>
                  <a:lnTo>
                    <a:pt x="3509" y="6414"/>
                  </a:lnTo>
                  <a:lnTo>
                    <a:pt x="3619" y="6253"/>
                  </a:lnTo>
                  <a:lnTo>
                    <a:pt x="3730" y="6093"/>
                  </a:lnTo>
                  <a:lnTo>
                    <a:pt x="3844" y="5933"/>
                  </a:lnTo>
                  <a:lnTo>
                    <a:pt x="3958" y="5773"/>
                  </a:lnTo>
                  <a:lnTo>
                    <a:pt x="4075" y="5612"/>
                  </a:lnTo>
                  <a:lnTo>
                    <a:pt x="4187" y="5459"/>
                  </a:lnTo>
                  <a:lnTo>
                    <a:pt x="4299" y="5306"/>
                  </a:lnTo>
                  <a:lnTo>
                    <a:pt x="4409" y="5157"/>
                  </a:lnTo>
                  <a:lnTo>
                    <a:pt x="4520" y="5008"/>
                  </a:lnTo>
                  <a:lnTo>
                    <a:pt x="4631" y="4862"/>
                  </a:lnTo>
                  <a:lnTo>
                    <a:pt x="4741" y="4717"/>
                  </a:lnTo>
                  <a:lnTo>
                    <a:pt x="4852" y="4574"/>
                  </a:lnTo>
                  <a:lnTo>
                    <a:pt x="4962" y="4432"/>
                  </a:lnTo>
                  <a:lnTo>
                    <a:pt x="5070" y="4293"/>
                  </a:lnTo>
                  <a:lnTo>
                    <a:pt x="5180" y="4155"/>
                  </a:lnTo>
                  <a:lnTo>
                    <a:pt x="5289" y="4019"/>
                  </a:lnTo>
                  <a:lnTo>
                    <a:pt x="5398" y="3884"/>
                  </a:lnTo>
                  <a:lnTo>
                    <a:pt x="5506" y="3752"/>
                  </a:lnTo>
                  <a:lnTo>
                    <a:pt x="5614" y="3621"/>
                  </a:lnTo>
                  <a:lnTo>
                    <a:pt x="5722" y="3492"/>
                  </a:lnTo>
                  <a:lnTo>
                    <a:pt x="5830" y="3365"/>
                  </a:lnTo>
                  <a:lnTo>
                    <a:pt x="5937" y="3239"/>
                  </a:lnTo>
                  <a:lnTo>
                    <a:pt x="6044" y="3116"/>
                  </a:lnTo>
                  <a:lnTo>
                    <a:pt x="6150" y="2994"/>
                  </a:lnTo>
                  <a:lnTo>
                    <a:pt x="6257" y="2874"/>
                  </a:lnTo>
                  <a:lnTo>
                    <a:pt x="6363" y="2755"/>
                  </a:lnTo>
                  <a:lnTo>
                    <a:pt x="6469" y="2638"/>
                  </a:lnTo>
                  <a:lnTo>
                    <a:pt x="6575" y="2524"/>
                  </a:lnTo>
                  <a:lnTo>
                    <a:pt x="6679" y="2410"/>
                  </a:lnTo>
                  <a:lnTo>
                    <a:pt x="6785" y="2299"/>
                  </a:lnTo>
                  <a:lnTo>
                    <a:pt x="6889" y="2189"/>
                  </a:lnTo>
                  <a:lnTo>
                    <a:pt x="6994" y="2082"/>
                  </a:lnTo>
                  <a:lnTo>
                    <a:pt x="7097" y="1975"/>
                  </a:lnTo>
                  <a:lnTo>
                    <a:pt x="7202" y="1872"/>
                  </a:lnTo>
                  <a:lnTo>
                    <a:pt x="7305" y="1768"/>
                  </a:lnTo>
                  <a:lnTo>
                    <a:pt x="7408" y="1668"/>
                  </a:lnTo>
                  <a:lnTo>
                    <a:pt x="7511" y="1569"/>
                  </a:lnTo>
                  <a:lnTo>
                    <a:pt x="7613" y="1472"/>
                  </a:lnTo>
                  <a:lnTo>
                    <a:pt x="7714" y="1379"/>
                  </a:lnTo>
                  <a:lnTo>
                    <a:pt x="7814" y="1289"/>
                  </a:lnTo>
                  <a:lnTo>
                    <a:pt x="7911" y="1201"/>
                  </a:lnTo>
                  <a:lnTo>
                    <a:pt x="8007" y="1118"/>
                  </a:lnTo>
                  <a:lnTo>
                    <a:pt x="8101" y="1036"/>
                  </a:lnTo>
                  <a:lnTo>
                    <a:pt x="8194" y="958"/>
                  </a:lnTo>
                  <a:lnTo>
                    <a:pt x="8286" y="884"/>
                  </a:lnTo>
                  <a:lnTo>
                    <a:pt x="8375" y="811"/>
                  </a:lnTo>
                  <a:lnTo>
                    <a:pt x="8464" y="743"/>
                  </a:lnTo>
                  <a:lnTo>
                    <a:pt x="8551" y="677"/>
                  </a:lnTo>
                  <a:lnTo>
                    <a:pt x="8637" y="614"/>
                  </a:lnTo>
                  <a:lnTo>
                    <a:pt x="8721" y="554"/>
                  </a:lnTo>
                  <a:lnTo>
                    <a:pt x="8803" y="498"/>
                  </a:lnTo>
                  <a:lnTo>
                    <a:pt x="8883" y="443"/>
                  </a:lnTo>
                  <a:lnTo>
                    <a:pt x="8963" y="393"/>
                  </a:lnTo>
                  <a:lnTo>
                    <a:pt x="9041" y="345"/>
                  </a:lnTo>
                  <a:lnTo>
                    <a:pt x="9116" y="300"/>
                  </a:lnTo>
                  <a:lnTo>
                    <a:pt x="9191" y="260"/>
                  </a:lnTo>
                  <a:lnTo>
                    <a:pt x="9265" y="222"/>
                  </a:lnTo>
                  <a:lnTo>
                    <a:pt x="9336" y="185"/>
                  </a:lnTo>
                  <a:lnTo>
                    <a:pt x="9405" y="153"/>
                  </a:lnTo>
                  <a:lnTo>
                    <a:pt x="9475" y="125"/>
                  </a:lnTo>
                  <a:lnTo>
                    <a:pt x="9542" y="98"/>
                  </a:lnTo>
                  <a:lnTo>
                    <a:pt x="9607" y="76"/>
                  </a:lnTo>
                  <a:lnTo>
                    <a:pt x="9671" y="55"/>
                  </a:lnTo>
                  <a:lnTo>
                    <a:pt x="9734" y="38"/>
                  </a:lnTo>
                  <a:lnTo>
                    <a:pt x="9794" y="24"/>
                  </a:lnTo>
                  <a:lnTo>
                    <a:pt x="9853" y="14"/>
                  </a:lnTo>
                  <a:lnTo>
                    <a:pt x="9912" y="6"/>
                  </a:lnTo>
                  <a:lnTo>
                    <a:pt x="9968" y="1"/>
                  </a:lnTo>
                  <a:lnTo>
                    <a:pt x="10023" y="0"/>
                  </a:lnTo>
                  <a:lnTo>
                    <a:pt x="10047" y="0"/>
                  </a:lnTo>
                  <a:lnTo>
                    <a:pt x="10073" y="2"/>
                  </a:lnTo>
                  <a:lnTo>
                    <a:pt x="10099" y="4"/>
                  </a:lnTo>
                  <a:lnTo>
                    <a:pt x="10129" y="7"/>
                  </a:lnTo>
                  <a:lnTo>
                    <a:pt x="10159" y="12"/>
                  </a:lnTo>
                  <a:lnTo>
                    <a:pt x="10192" y="17"/>
                  </a:lnTo>
                  <a:lnTo>
                    <a:pt x="10226" y="23"/>
                  </a:lnTo>
                  <a:lnTo>
                    <a:pt x="10263" y="31"/>
                  </a:lnTo>
                  <a:lnTo>
                    <a:pt x="10300" y="39"/>
                  </a:lnTo>
                  <a:lnTo>
                    <a:pt x="10339" y="48"/>
                  </a:lnTo>
                  <a:lnTo>
                    <a:pt x="10381" y="58"/>
                  </a:lnTo>
                  <a:lnTo>
                    <a:pt x="10423" y="69"/>
                  </a:lnTo>
                  <a:lnTo>
                    <a:pt x="10515" y="95"/>
                  </a:lnTo>
                  <a:lnTo>
                    <a:pt x="10613" y="124"/>
                  </a:lnTo>
                  <a:lnTo>
                    <a:pt x="10719" y="157"/>
                  </a:lnTo>
                  <a:lnTo>
                    <a:pt x="10831" y="194"/>
                  </a:lnTo>
                  <a:lnTo>
                    <a:pt x="10949" y="234"/>
                  </a:lnTo>
                  <a:lnTo>
                    <a:pt x="11076" y="278"/>
                  </a:lnTo>
                  <a:lnTo>
                    <a:pt x="11209" y="327"/>
                  </a:lnTo>
                  <a:lnTo>
                    <a:pt x="11349" y="378"/>
                  </a:lnTo>
                  <a:lnTo>
                    <a:pt x="11496" y="435"/>
                  </a:lnTo>
                  <a:lnTo>
                    <a:pt x="11651" y="494"/>
                  </a:lnTo>
                  <a:lnTo>
                    <a:pt x="11714" y="521"/>
                  </a:lnTo>
                  <a:lnTo>
                    <a:pt x="11776" y="549"/>
                  </a:lnTo>
                  <a:lnTo>
                    <a:pt x="11837" y="578"/>
                  </a:lnTo>
                  <a:lnTo>
                    <a:pt x="11897" y="606"/>
                  </a:lnTo>
                  <a:lnTo>
                    <a:pt x="11957" y="636"/>
                  </a:lnTo>
                  <a:lnTo>
                    <a:pt x="12014" y="666"/>
                  </a:lnTo>
                  <a:lnTo>
                    <a:pt x="12071" y="696"/>
                  </a:lnTo>
                  <a:lnTo>
                    <a:pt x="12127" y="727"/>
                  </a:lnTo>
                  <a:lnTo>
                    <a:pt x="12182" y="759"/>
                  </a:lnTo>
                  <a:lnTo>
                    <a:pt x="12235" y="791"/>
                  </a:lnTo>
                  <a:lnTo>
                    <a:pt x="12287" y="823"/>
                  </a:lnTo>
                  <a:lnTo>
                    <a:pt x="12338" y="857"/>
                  </a:lnTo>
                  <a:lnTo>
                    <a:pt x="12388" y="890"/>
                  </a:lnTo>
                  <a:lnTo>
                    <a:pt x="12437" y="924"/>
                  </a:lnTo>
                  <a:lnTo>
                    <a:pt x="12485" y="959"/>
                  </a:lnTo>
                  <a:lnTo>
                    <a:pt x="12531" y="994"/>
                  </a:lnTo>
                  <a:lnTo>
                    <a:pt x="12576" y="1030"/>
                  </a:lnTo>
                  <a:lnTo>
                    <a:pt x="12618" y="1065"/>
                  </a:lnTo>
                  <a:lnTo>
                    <a:pt x="12657" y="1099"/>
                  </a:lnTo>
                  <a:lnTo>
                    <a:pt x="12693" y="1133"/>
                  </a:lnTo>
                  <a:lnTo>
                    <a:pt x="12726" y="1167"/>
                  </a:lnTo>
                  <a:lnTo>
                    <a:pt x="12756" y="1201"/>
                  </a:lnTo>
                  <a:lnTo>
                    <a:pt x="12784" y="1234"/>
                  </a:lnTo>
                  <a:lnTo>
                    <a:pt x="12808" y="1267"/>
                  </a:lnTo>
                  <a:lnTo>
                    <a:pt x="12819" y="1284"/>
                  </a:lnTo>
                  <a:lnTo>
                    <a:pt x="12830" y="1300"/>
                  </a:lnTo>
                  <a:lnTo>
                    <a:pt x="12839" y="1316"/>
                  </a:lnTo>
                  <a:lnTo>
                    <a:pt x="12848" y="1332"/>
                  </a:lnTo>
                  <a:lnTo>
                    <a:pt x="12856" y="1349"/>
                  </a:lnTo>
                  <a:lnTo>
                    <a:pt x="12864" y="1365"/>
                  </a:lnTo>
                  <a:lnTo>
                    <a:pt x="12871" y="1381"/>
                  </a:lnTo>
                  <a:lnTo>
                    <a:pt x="12877" y="1396"/>
                  </a:lnTo>
                  <a:lnTo>
                    <a:pt x="12882" y="1412"/>
                  </a:lnTo>
                  <a:lnTo>
                    <a:pt x="12887" y="1428"/>
                  </a:lnTo>
                  <a:lnTo>
                    <a:pt x="12892" y="1443"/>
                  </a:lnTo>
                  <a:lnTo>
                    <a:pt x="12895" y="1459"/>
                  </a:lnTo>
                  <a:lnTo>
                    <a:pt x="12897" y="1474"/>
                  </a:lnTo>
                  <a:lnTo>
                    <a:pt x="12899" y="1489"/>
                  </a:lnTo>
                  <a:lnTo>
                    <a:pt x="12900" y="1505"/>
                  </a:lnTo>
                  <a:lnTo>
                    <a:pt x="12900" y="1520"/>
                  </a:lnTo>
                  <a:lnTo>
                    <a:pt x="12899" y="1541"/>
                  </a:lnTo>
                  <a:lnTo>
                    <a:pt x="12897" y="1566"/>
                  </a:lnTo>
                  <a:lnTo>
                    <a:pt x="12894" y="1590"/>
                  </a:lnTo>
                  <a:lnTo>
                    <a:pt x="12888" y="1617"/>
                  </a:lnTo>
                  <a:lnTo>
                    <a:pt x="12882" y="1646"/>
                  </a:lnTo>
                  <a:lnTo>
                    <a:pt x="12875" y="1676"/>
                  </a:lnTo>
                  <a:lnTo>
                    <a:pt x="12865" y="1707"/>
                  </a:lnTo>
                  <a:lnTo>
                    <a:pt x="12854" y="1740"/>
                  </a:lnTo>
                  <a:lnTo>
                    <a:pt x="12842" y="1774"/>
                  </a:lnTo>
                  <a:lnTo>
                    <a:pt x="12829" y="1810"/>
                  </a:lnTo>
                  <a:lnTo>
                    <a:pt x="12813" y="1847"/>
                  </a:lnTo>
                  <a:lnTo>
                    <a:pt x="12797" y="1887"/>
                  </a:lnTo>
                  <a:lnTo>
                    <a:pt x="12779" y="1927"/>
                  </a:lnTo>
                  <a:lnTo>
                    <a:pt x="12759" y="1970"/>
                  </a:lnTo>
                  <a:lnTo>
                    <a:pt x="12738" y="2014"/>
                  </a:lnTo>
                  <a:lnTo>
                    <a:pt x="12717" y="2058"/>
                  </a:lnTo>
                  <a:lnTo>
                    <a:pt x="12692" y="2105"/>
                  </a:lnTo>
                  <a:lnTo>
                    <a:pt x="12668" y="2153"/>
                  </a:lnTo>
                  <a:lnTo>
                    <a:pt x="12641" y="2203"/>
                  </a:lnTo>
                  <a:lnTo>
                    <a:pt x="12613" y="2254"/>
                  </a:lnTo>
                  <a:lnTo>
                    <a:pt x="12553" y="2362"/>
                  </a:lnTo>
                  <a:lnTo>
                    <a:pt x="12486" y="2475"/>
                  </a:lnTo>
                  <a:lnTo>
                    <a:pt x="12415" y="2595"/>
                  </a:lnTo>
                  <a:lnTo>
                    <a:pt x="12338" y="2720"/>
                  </a:lnTo>
                  <a:lnTo>
                    <a:pt x="12255" y="2852"/>
                  </a:lnTo>
                  <a:lnTo>
                    <a:pt x="12167" y="2990"/>
                  </a:lnTo>
                  <a:lnTo>
                    <a:pt x="12075" y="3130"/>
                  </a:lnTo>
                  <a:lnTo>
                    <a:pt x="11983" y="3266"/>
                  </a:lnTo>
                  <a:lnTo>
                    <a:pt x="11892" y="3398"/>
                  </a:lnTo>
                  <a:lnTo>
                    <a:pt x="11800" y="3528"/>
                  </a:lnTo>
                  <a:lnTo>
                    <a:pt x="11708" y="3654"/>
                  </a:lnTo>
                  <a:lnTo>
                    <a:pt x="11618" y="3777"/>
                  </a:lnTo>
                  <a:lnTo>
                    <a:pt x="11526" y="3896"/>
                  </a:lnTo>
                  <a:lnTo>
                    <a:pt x="11434" y="4012"/>
                  </a:lnTo>
                  <a:lnTo>
                    <a:pt x="11388" y="4069"/>
                  </a:lnTo>
                  <a:lnTo>
                    <a:pt x="11343" y="4125"/>
                  </a:lnTo>
                  <a:lnTo>
                    <a:pt x="11297" y="4181"/>
                  </a:lnTo>
                  <a:lnTo>
                    <a:pt x="11252" y="4235"/>
                  </a:lnTo>
                  <a:lnTo>
                    <a:pt x="11206" y="4288"/>
                  </a:lnTo>
                  <a:lnTo>
                    <a:pt x="11160" y="4341"/>
                  </a:lnTo>
                  <a:lnTo>
                    <a:pt x="11114" y="4393"/>
                  </a:lnTo>
                  <a:lnTo>
                    <a:pt x="11069" y="4443"/>
                  </a:lnTo>
                  <a:lnTo>
                    <a:pt x="11024" y="4493"/>
                  </a:lnTo>
                  <a:lnTo>
                    <a:pt x="10978" y="4543"/>
                  </a:lnTo>
                  <a:lnTo>
                    <a:pt x="10932" y="4591"/>
                  </a:lnTo>
                  <a:lnTo>
                    <a:pt x="10886" y="4639"/>
                  </a:lnTo>
                  <a:lnTo>
                    <a:pt x="10841" y="4685"/>
                  </a:lnTo>
                  <a:lnTo>
                    <a:pt x="10796" y="4731"/>
                  </a:lnTo>
                  <a:lnTo>
                    <a:pt x="10750" y="4777"/>
                  </a:lnTo>
                  <a:lnTo>
                    <a:pt x="10705" y="4820"/>
                  </a:lnTo>
                  <a:lnTo>
                    <a:pt x="10659" y="4864"/>
                  </a:lnTo>
                  <a:lnTo>
                    <a:pt x="10614" y="4906"/>
                  </a:lnTo>
                  <a:lnTo>
                    <a:pt x="10571" y="4946"/>
                  </a:lnTo>
                  <a:lnTo>
                    <a:pt x="10526" y="4986"/>
                  </a:lnTo>
                  <a:lnTo>
                    <a:pt x="10483" y="5023"/>
                  </a:lnTo>
                  <a:lnTo>
                    <a:pt x="10439" y="5060"/>
                  </a:lnTo>
                  <a:lnTo>
                    <a:pt x="10398" y="5094"/>
                  </a:lnTo>
                  <a:lnTo>
                    <a:pt x="10355" y="5128"/>
                  </a:lnTo>
                  <a:lnTo>
                    <a:pt x="10314" y="5160"/>
                  </a:lnTo>
                  <a:lnTo>
                    <a:pt x="10273" y="5191"/>
                  </a:lnTo>
                  <a:lnTo>
                    <a:pt x="10233" y="5221"/>
                  </a:lnTo>
                  <a:lnTo>
                    <a:pt x="10192" y="5249"/>
                  </a:lnTo>
                  <a:lnTo>
                    <a:pt x="10153" y="5277"/>
                  </a:lnTo>
                  <a:lnTo>
                    <a:pt x="10113" y="5301"/>
                  </a:lnTo>
                  <a:lnTo>
                    <a:pt x="10075" y="5326"/>
                  </a:lnTo>
                  <a:lnTo>
                    <a:pt x="10038" y="5348"/>
                  </a:lnTo>
                  <a:lnTo>
                    <a:pt x="9999" y="5369"/>
                  </a:lnTo>
                  <a:lnTo>
                    <a:pt x="9962" y="5390"/>
                  </a:lnTo>
                  <a:lnTo>
                    <a:pt x="9926" y="5408"/>
                  </a:lnTo>
                  <a:lnTo>
                    <a:pt x="9889" y="5425"/>
                  </a:lnTo>
                  <a:lnTo>
                    <a:pt x="9853" y="5441"/>
                  </a:lnTo>
                  <a:lnTo>
                    <a:pt x="9818" y="5455"/>
                  </a:lnTo>
                  <a:lnTo>
                    <a:pt x="9783" y="5468"/>
                  </a:lnTo>
                  <a:lnTo>
                    <a:pt x="9749" y="5480"/>
                  </a:lnTo>
                  <a:lnTo>
                    <a:pt x="9715" y="5490"/>
                  </a:lnTo>
                  <a:lnTo>
                    <a:pt x="9681" y="5499"/>
                  </a:lnTo>
                  <a:lnTo>
                    <a:pt x="9648" y="5507"/>
                  </a:lnTo>
                  <a:lnTo>
                    <a:pt x="9616" y="5512"/>
                  </a:lnTo>
                  <a:lnTo>
                    <a:pt x="9584" y="5517"/>
                  </a:lnTo>
                  <a:lnTo>
                    <a:pt x="9552" y="5521"/>
                  </a:lnTo>
                  <a:lnTo>
                    <a:pt x="9522" y="5523"/>
                  </a:lnTo>
                  <a:lnTo>
                    <a:pt x="9492" y="5524"/>
                  </a:lnTo>
                  <a:lnTo>
                    <a:pt x="9482" y="5524"/>
                  </a:lnTo>
                  <a:lnTo>
                    <a:pt x="9474" y="5524"/>
                  </a:lnTo>
                  <a:lnTo>
                    <a:pt x="9421" y="5523"/>
                  </a:lnTo>
                  <a:lnTo>
                    <a:pt x="9372" y="5521"/>
                  </a:lnTo>
                  <a:lnTo>
                    <a:pt x="9324" y="5517"/>
                  </a:lnTo>
                  <a:lnTo>
                    <a:pt x="9280" y="5512"/>
                  </a:lnTo>
                  <a:lnTo>
                    <a:pt x="9237" y="5506"/>
                  </a:lnTo>
                  <a:lnTo>
                    <a:pt x="9197" y="5498"/>
                  </a:lnTo>
                  <a:lnTo>
                    <a:pt x="9159" y="5489"/>
                  </a:lnTo>
                  <a:lnTo>
                    <a:pt x="9124" y="5478"/>
                  </a:lnTo>
                  <a:lnTo>
                    <a:pt x="9107" y="5472"/>
                  </a:lnTo>
                  <a:lnTo>
                    <a:pt x="9090" y="5465"/>
                  </a:lnTo>
                  <a:lnTo>
                    <a:pt x="9075" y="5459"/>
                  </a:lnTo>
                  <a:lnTo>
                    <a:pt x="9059" y="5452"/>
                  </a:lnTo>
                  <a:lnTo>
                    <a:pt x="9045" y="5445"/>
                  </a:lnTo>
                  <a:lnTo>
                    <a:pt x="9031" y="5438"/>
                  </a:lnTo>
                  <a:lnTo>
                    <a:pt x="9017" y="5429"/>
                  </a:lnTo>
                  <a:lnTo>
                    <a:pt x="9004" y="5422"/>
                  </a:lnTo>
                  <a:lnTo>
                    <a:pt x="8993" y="5413"/>
                  </a:lnTo>
                  <a:lnTo>
                    <a:pt x="8981" y="5403"/>
                  </a:lnTo>
                  <a:lnTo>
                    <a:pt x="8969" y="5394"/>
                  </a:lnTo>
                  <a:lnTo>
                    <a:pt x="8960" y="5384"/>
                  </a:lnTo>
                  <a:lnTo>
                    <a:pt x="8949" y="5375"/>
                  </a:lnTo>
                  <a:lnTo>
                    <a:pt x="8941" y="5364"/>
                  </a:lnTo>
                  <a:lnTo>
                    <a:pt x="8932" y="5353"/>
                  </a:lnTo>
                  <a:lnTo>
                    <a:pt x="8923" y="5343"/>
                  </a:lnTo>
                  <a:lnTo>
                    <a:pt x="8905" y="5318"/>
                  </a:lnTo>
                  <a:lnTo>
                    <a:pt x="8877" y="5283"/>
                  </a:lnTo>
                  <a:lnTo>
                    <a:pt x="8839" y="5238"/>
                  </a:lnTo>
                  <a:lnTo>
                    <a:pt x="8792" y="5184"/>
                  </a:lnTo>
                  <a:lnTo>
                    <a:pt x="8735" y="5119"/>
                  </a:lnTo>
                  <a:lnTo>
                    <a:pt x="8669" y="5043"/>
                  </a:lnTo>
                  <a:lnTo>
                    <a:pt x="8592" y="4959"/>
                  </a:lnTo>
                  <a:lnTo>
                    <a:pt x="8506" y="4863"/>
                  </a:lnTo>
                  <a:lnTo>
                    <a:pt x="8419" y="4769"/>
                  </a:lnTo>
                  <a:lnTo>
                    <a:pt x="8340" y="4685"/>
                  </a:lnTo>
                  <a:lnTo>
                    <a:pt x="8271" y="4612"/>
                  </a:lnTo>
                  <a:lnTo>
                    <a:pt x="8209" y="4551"/>
                  </a:lnTo>
                  <a:lnTo>
                    <a:pt x="8182" y="4524"/>
                  </a:lnTo>
                  <a:lnTo>
                    <a:pt x="8157" y="4501"/>
                  </a:lnTo>
                  <a:lnTo>
                    <a:pt x="8133" y="4480"/>
                  </a:lnTo>
                  <a:lnTo>
                    <a:pt x="8113" y="4462"/>
                  </a:lnTo>
                  <a:lnTo>
                    <a:pt x="8094" y="4446"/>
                  </a:lnTo>
                  <a:lnTo>
                    <a:pt x="8078" y="4434"/>
                  </a:lnTo>
                  <a:lnTo>
                    <a:pt x="8063" y="4425"/>
                  </a:lnTo>
                  <a:lnTo>
                    <a:pt x="8051" y="4418"/>
                  </a:lnTo>
                  <a:lnTo>
                    <a:pt x="8044" y="4412"/>
                  </a:lnTo>
                  <a:lnTo>
                    <a:pt x="8036" y="4406"/>
                  </a:lnTo>
                  <a:lnTo>
                    <a:pt x="8027" y="4401"/>
                  </a:lnTo>
                  <a:lnTo>
                    <a:pt x="8017" y="4397"/>
                  </a:lnTo>
                  <a:lnTo>
                    <a:pt x="8007" y="4394"/>
                  </a:lnTo>
                  <a:lnTo>
                    <a:pt x="7996" y="4392"/>
                  </a:lnTo>
                  <a:lnTo>
                    <a:pt x="7984" y="4391"/>
                  </a:lnTo>
                  <a:lnTo>
                    <a:pt x="7971" y="4391"/>
                  </a:lnTo>
                  <a:lnTo>
                    <a:pt x="7949" y="4409"/>
                  </a:lnTo>
                  <a:lnTo>
                    <a:pt x="7899" y="4462"/>
                  </a:lnTo>
                  <a:lnTo>
                    <a:pt x="7823" y="4547"/>
                  </a:lnTo>
                  <a:lnTo>
                    <a:pt x="7724" y="4665"/>
                  </a:lnTo>
                  <a:lnTo>
                    <a:pt x="7602" y="4810"/>
                  </a:lnTo>
                  <a:lnTo>
                    <a:pt x="7462" y="4981"/>
                  </a:lnTo>
                  <a:lnTo>
                    <a:pt x="7302" y="5176"/>
                  </a:lnTo>
                  <a:lnTo>
                    <a:pt x="7127" y="5394"/>
                  </a:lnTo>
                  <a:lnTo>
                    <a:pt x="6936" y="5632"/>
                  </a:lnTo>
                  <a:lnTo>
                    <a:pt x="6734" y="5886"/>
                  </a:lnTo>
                  <a:lnTo>
                    <a:pt x="6520" y="6156"/>
                  </a:lnTo>
                  <a:lnTo>
                    <a:pt x="6298" y="6441"/>
                  </a:lnTo>
                  <a:lnTo>
                    <a:pt x="6068" y="6735"/>
                  </a:lnTo>
                  <a:lnTo>
                    <a:pt x="5834" y="7039"/>
                  </a:lnTo>
                  <a:lnTo>
                    <a:pt x="5595" y="7350"/>
                  </a:lnTo>
                  <a:lnTo>
                    <a:pt x="5355" y="7665"/>
                  </a:lnTo>
                  <a:lnTo>
                    <a:pt x="5116" y="7983"/>
                  </a:lnTo>
                  <a:lnTo>
                    <a:pt x="4879" y="8302"/>
                  </a:lnTo>
                  <a:lnTo>
                    <a:pt x="4645" y="8618"/>
                  </a:lnTo>
                  <a:lnTo>
                    <a:pt x="4417" y="8931"/>
                  </a:lnTo>
                  <a:lnTo>
                    <a:pt x="4197" y="9238"/>
                  </a:lnTo>
                  <a:lnTo>
                    <a:pt x="3986" y="9536"/>
                  </a:lnTo>
                  <a:lnTo>
                    <a:pt x="3787" y="9824"/>
                  </a:lnTo>
                  <a:lnTo>
                    <a:pt x="3601" y="10099"/>
                  </a:lnTo>
                  <a:lnTo>
                    <a:pt x="3430" y="10359"/>
                  </a:lnTo>
                  <a:lnTo>
                    <a:pt x="3275" y="10603"/>
                  </a:lnTo>
                  <a:lnTo>
                    <a:pt x="3140" y="10827"/>
                  </a:lnTo>
                  <a:lnTo>
                    <a:pt x="3024" y="11031"/>
                  </a:lnTo>
                  <a:lnTo>
                    <a:pt x="2932" y="11210"/>
                  </a:lnTo>
                  <a:lnTo>
                    <a:pt x="2864" y="11364"/>
                  </a:lnTo>
                  <a:lnTo>
                    <a:pt x="2821" y="11491"/>
                  </a:lnTo>
                  <a:lnTo>
                    <a:pt x="2807" y="11587"/>
                  </a:lnTo>
                  <a:lnTo>
                    <a:pt x="2807" y="11605"/>
                  </a:lnTo>
                  <a:lnTo>
                    <a:pt x="2810" y="11622"/>
                  </a:lnTo>
                  <a:lnTo>
                    <a:pt x="2813" y="11641"/>
                  </a:lnTo>
                  <a:lnTo>
                    <a:pt x="2820" y="11658"/>
                  </a:lnTo>
                  <a:lnTo>
                    <a:pt x="2827" y="11675"/>
                  </a:lnTo>
                  <a:lnTo>
                    <a:pt x="2836" y="11691"/>
                  </a:lnTo>
                  <a:lnTo>
                    <a:pt x="2846" y="11708"/>
                  </a:lnTo>
                  <a:lnTo>
                    <a:pt x="2859" y="11724"/>
                  </a:lnTo>
                  <a:lnTo>
                    <a:pt x="2873" y="11740"/>
                  </a:lnTo>
                  <a:lnTo>
                    <a:pt x="2889" y="11756"/>
                  </a:lnTo>
                  <a:lnTo>
                    <a:pt x="2906" y="11772"/>
                  </a:lnTo>
                  <a:lnTo>
                    <a:pt x="2925" y="11788"/>
                  </a:lnTo>
                  <a:lnTo>
                    <a:pt x="2947" y="11803"/>
                  </a:lnTo>
                  <a:lnTo>
                    <a:pt x="2968" y="11818"/>
                  </a:lnTo>
                  <a:lnTo>
                    <a:pt x="2993" y="11832"/>
                  </a:lnTo>
                  <a:lnTo>
                    <a:pt x="3018" y="11847"/>
                  </a:lnTo>
                  <a:lnTo>
                    <a:pt x="3045" y="11862"/>
                  </a:lnTo>
                  <a:lnTo>
                    <a:pt x="3075" y="11876"/>
                  </a:lnTo>
                  <a:lnTo>
                    <a:pt x="3104" y="11890"/>
                  </a:lnTo>
                  <a:lnTo>
                    <a:pt x="3136" y="11904"/>
                  </a:lnTo>
                  <a:lnTo>
                    <a:pt x="3171" y="11918"/>
                  </a:lnTo>
                  <a:lnTo>
                    <a:pt x="3206" y="11932"/>
                  </a:lnTo>
                  <a:lnTo>
                    <a:pt x="3243" y="11944"/>
                  </a:lnTo>
                  <a:lnTo>
                    <a:pt x="3281" y="11957"/>
                  </a:lnTo>
                  <a:lnTo>
                    <a:pt x="3322" y="11970"/>
                  </a:lnTo>
                  <a:lnTo>
                    <a:pt x="3365" y="11983"/>
                  </a:lnTo>
                  <a:lnTo>
                    <a:pt x="3408" y="11996"/>
                  </a:lnTo>
                  <a:lnTo>
                    <a:pt x="3453" y="12007"/>
                  </a:lnTo>
                  <a:lnTo>
                    <a:pt x="3500" y="12020"/>
                  </a:lnTo>
                  <a:lnTo>
                    <a:pt x="3549" y="12032"/>
                  </a:lnTo>
                  <a:lnTo>
                    <a:pt x="3599" y="12042"/>
                  </a:lnTo>
                  <a:lnTo>
                    <a:pt x="3651" y="12054"/>
                  </a:lnTo>
                  <a:lnTo>
                    <a:pt x="3729" y="12070"/>
                  </a:lnTo>
                  <a:lnTo>
                    <a:pt x="3803" y="12087"/>
                  </a:lnTo>
                  <a:lnTo>
                    <a:pt x="3872" y="12105"/>
                  </a:lnTo>
                  <a:lnTo>
                    <a:pt x="3938" y="12125"/>
                  </a:lnTo>
                  <a:lnTo>
                    <a:pt x="3969" y="12134"/>
                  </a:lnTo>
                  <a:lnTo>
                    <a:pt x="4000" y="12145"/>
                  </a:lnTo>
                  <a:lnTo>
                    <a:pt x="4029" y="12155"/>
                  </a:lnTo>
                  <a:lnTo>
                    <a:pt x="4058" y="12166"/>
                  </a:lnTo>
                  <a:lnTo>
                    <a:pt x="4084" y="12177"/>
                  </a:lnTo>
                  <a:lnTo>
                    <a:pt x="4111" y="12187"/>
                  </a:lnTo>
                  <a:lnTo>
                    <a:pt x="4135" y="12199"/>
                  </a:lnTo>
                  <a:lnTo>
                    <a:pt x="4160" y="12211"/>
                  </a:lnTo>
                  <a:lnTo>
                    <a:pt x="4183" y="12223"/>
                  </a:lnTo>
                  <a:lnTo>
                    <a:pt x="4205" y="12235"/>
                  </a:lnTo>
                  <a:lnTo>
                    <a:pt x="4226" y="12247"/>
                  </a:lnTo>
                  <a:lnTo>
                    <a:pt x="4246" y="12260"/>
                  </a:lnTo>
                  <a:lnTo>
                    <a:pt x="4265" y="12273"/>
                  </a:lnTo>
                  <a:lnTo>
                    <a:pt x="4284" y="12287"/>
                  </a:lnTo>
                  <a:lnTo>
                    <a:pt x="4300" y="12299"/>
                  </a:lnTo>
                  <a:lnTo>
                    <a:pt x="4316" y="12313"/>
                  </a:lnTo>
                  <a:lnTo>
                    <a:pt x="4331" y="12327"/>
                  </a:lnTo>
                  <a:lnTo>
                    <a:pt x="4344" y="12341"/>
                  </a:lnTo>
                  <a:lnTo>
                    <a:pt x="4357" y="12356"/>
                  </a:lnTo>
                  <a:lnTo>
                    <a:pt x="4369" y="12371"/>
                  </a:lnTo>
                  <a:lnTo>
                    <a:pt x="4381" y="12386"/>
                  </a:lnTo>
                  <a:lnTo>
                    <a:pt x="4390" y="12401"/>
                  </a:lnTo>
                  <a:lnTo>
                    <a:pt x="4399" y="12417"/>
                  </a:lnTo>
                  <a:lnTo>
                    <a:pt x="4406" y="12432"/>
                  </a:lnTo>
                  <a:lnTo>
                    <a:pt x="4433" y="12477"/>
                  </a:lnTo>
                  <a:lnTo>
                    <a:pt x="4460" y="12527"/>
                  </a:lnTo>
                  <a:lnTo>
                    <a:pt x="4487" y="12583"/>
                  </a:lnTo>
                  <a:lnTo>
                    <a:pt x="4515" y="12643"/>
                  </a:lnTo>
                  <a:lnTo>
                    <a:pt x="4544" y="12709"/>
                  </a:lnTo>
                  <a:lnTo>
                    <a:pt x="4574" y="12779"/>
                  </a:lnTo>
                  <a:lnTo>
                    <a:pt x="4603" y="12855"/>
                  </a:lnTo>
                  <a:lnTo>
                    <a:pt x="4633" y="12936"/>
                  </a:lnTo>
                  <a:lnTo>
                    <a:pt x="4664" y="13022"/>
                  </a:lnTo>
                  <a:lnTo>
                    <a:pt x="4696" y="13113"/>
                  </a:lnTo>
                  <a:lnTo>
                    <a:pt x="4728" y="13209"/>
                  </a:lnTo>
                  <a:lnTo>
                    <a:pt x="4761" y="13310"/>
                  </a:lnTo>
                  <a:lnTo>
                    <a:pt x="4794" y="13415"/>
                  </a:lnTo>
                  <a:lnTo>
                    <a:pt x="4828" y="13527"/>
                  </a:lnTo>
                  <a:lnTo>
                    <a:pt x="4863" y="13644"/>
                  </a:lnTo>
                  <a:lnTo>
                    <a:pt x="4898" y="13764"/>
                  </a:lnTo>
                  <a:lnTo>
                    <a:pt x="4932" y="13886"/>
                  </a:lnTo>
                  <a:lnTo>
                    <a:pt x="4965" y="14005"/>
                  </a:lnTo>
                  <a:lnTo>
                    <a:pt x="4995" y="14120"/>
                  </a:lnTo>
                  <a:lnTo>
                    <a:pt x="5022" y="14232"/>
                  </a:lnTo>
                  <a:lnTo>
                    <a:pt x="5048" y="14342"/>
                  </a:lnTo>
                  <a:lnTo>
                    <a:pt x="5070" y="14447"/>
                  </a:lnTo>
                  <a:lnTo>
                    <a:pt x="5092" y="14551"/>
                  </a:lnTo>
                  <a:lnTo>
                    <a:pt x="5110" y="14651"/>
                  </a:lnTo>
                  <a:lnTo>
                    <a:pt x="5127" y="14747"/>
                  </a:lnTo>
                  <a:lnTo>
                    <a:pt x="5141" y="14841"/>
                  </a:lnTo>
                  <a:lnTo>
                    <a:pt x="5153" y="14931"/>
                  </a:lnTo>
                  <a:lnTo>
                    <a:pt x="5163" y="15019"/>
                  </a:lnTo>
                  <a:lnTo>
                    <a:pt x="5171" y="15103"/>
                  </a:lnTo>
                  <a:lnTo>
                    <a:pt x="5176" y="15184"/>
                  </a:lnTo>
                  <a:lnTo>
                    <a:pt x="5179" y="15262"/>
                  </a:lnTo>
                  <a:lnTo>
                    <a:pt x="5180" y="15336"/>
                  </a:lnTo>
                  <a:lnTo>
                    <a:pt x="5179" y="15398"/>
                  </a:lnTo>
                  <a:lnTo>
                    <a:pt x="5178" y="15458"/>
                  </a:lnTo>
                  <a:lnTo>
                    <a:pt x="5175" y="15515"/>
                  </a:lnTo>
                  <a:lnTo>
                    <a:pt x="5172" y="15571"/>
                  </a:lnTo>
                  <a:lnTo>
                    <a:pt x="5166" y="15623"/>
                  </a:lnTo>
                  <a:lnTo>
                    <a:pt x="5161" y="15674"/>
                  </a:lnTo>
                  <a:lnTo>
                    <a:pt x="5154" y="15722"/>
                  </a:lnTo>
                  <a:lnTo>
                    <a:pt x="5146" y="15767"/>
                  </a:lnTo>
                  <a:lnTo>
                    <a:pt x="5137" y="15811"/>
                  </a:lnTo>
                  <a:lnTo>
                    <a:pt x="5126" y="15851"/>
                  </a:lnTo>
                  <a:lnTo>
                    <a:pt x="5115" y="15891"/>
                  </a:lnTo>
                  <a:lnTo>
                    <a:pt x="5102" y="15927"/>
                  </a:lnTo>
                  <a:lnTo>
                    <a:pt x="5089" y="15961"/>
                  </a:lnTo>
                  <a:lnTo>
                    <a:pt x="5075" y="15992"/>
                  </a:lnTo>
                  <a:lnTo>
                    <a:pt x="5059" y="16022"/>
                  </a:lnTo>
                  <a:lnTo>
                    <a:pt x="5042" y="16048"/>
                  </a:lnTo>
                  <a:lnTo>
                    <a:pt x="5033" y="16061"/>
                  </a:lnTo>
                  <a:lnTo>
                    <a:pt x="5024" y="16074"/>
                  </a:lnTo>
                  <a:lnTo>
                    <a:pt x="5014" y="16087"/>
                  </a:lnTo>
                  <a:lnTo>
                    <a:pt x="5003" y="16100"/>
                  </a:lnTo>
                  <a:lnTo>
                    <a:pt x="4980" y="16124"/>
                  </a:lnTo>
                  <a:lnTo>
                    <a:pt x="4954" y="16148"/>
                  </a:lnTo>
                  <a:lnTo>
                    <a:pt x="4926" y="16171"/>
                  </a:lnTo>
                  <a:lnTo>
                    <a:pt x="4896" y="16193"/>
                  </a:lnTo>
                  <a:lnTo>
                    <a:pt x="4863" y="16216"/>
                  </a:lnTo>
                  <a:lnTo>
                    <a:pt x="4827" y="16237"/>
                  </a:lnTo>
                  <a:lnTo>
                    <a:pt x="4790" y="16258"/>
                  </a:lnTo>
                  <a:lnTo>
                    <a:pt x="4751" y="16279"/>
                  </a:lnTo>
                  <a:lnTo>
                    <a:pt x="4708" y="16299"/>
                  </a:lnTo>
                  <a:lnTo>
                    <a:pt x="4664" y="16318"/>
                  </a:lnTo>
                  <a:lnTo>
                    <a:pt x="4616" y="16337"/>
                  </a:lnTo>
                  <a:lnTo>
                    <a:pt x="4567" y="16355"/>
                  </a:lnTo>
                  <a:lnTo>
                    <a:pt x="4516" y="16373"/>
                  </a:lnTo>
                  <a:lnTo>
                    <a:pt x="4462" y="16390"/>
                  </a:lnTo>
                  <a:lnTo>
                    <a:pt x="4390" y="16419"/>
                  </a:lnTo>
                  <a:lnTo>
                    <a:pt x="4317" y="16450"/>
                  </a:lnTo>
                  <a:lnTo>
                    <a:pt x="4242" y="16479"/>
                  </a:lnTo>
                  <a:lnTo>
                    <a:pt x="4165" y="16509"/>
                  </a:lnTo>
                  <a:lnTo>
                    <a:pt x="4086" y="16538"/>
                  </a:lnTo>
                  <a:lnTo>
                    <a:pt x="4006" y="16567"/>
                  </a:lnTo>
                  <a:lnTo>
                    <a:pt x="3925" y="16594"/>
                  </a:lnTo>
                  <a:lnTo>
                    <a:pt x="3842" y="16622"/>
                  </a:lnTo>
                  <a:lnTo>
                    <a:pt x="3757" y="16650"/>
                  </a:lnTo>
                  <a:lnTo>
                    <a:pt x="3671" y="16676"/>
                  </a:lnTo>
                  <a:lnTo>
                    <a:pt x="3582" y="16703"/>
                  </a:lnTo>
                  <a:lnTo>
                    <a:pt x="3493" y="16730"/>
                  </a:lnTo>
                  <a:lnTo>
                    <a:pt x="3401" y="16756"/>
                  </a:lnTo>
                  <a:lnTo>
                    <a:pt x="3308" y="16782"/>
                  </a:lnTo>
                  <a:lnTo>
                    <a:pt x="3213" y="16806"/>
                  </a:lnTo>
                  <a:lnTo>
                    <a:pt x="3116" y="16832"/>
                  </a:lnTo>
                  <a:lnTo>
                    <a:pt x="3021" y="16855"/>
                  </a:lnTo>
                  <a:lnTo>
                    <a:pt x="2931" y="16878"/>
                  </a:lnTo>
                  <a:lnTo>
                    <a:pt x="2844" y="16899"/>
                  </a:lnTo>
                  <a:lnTo>
                    <a:pt x="2762" y="16918"/>
                  </a:lnTo>
                  <a:lnTo>
                    <a:pt x="2684" y="16935"/>
                  </a:lnTo>
                  <a:lnTo>
                    <a:pt x="2612" y="16952"/>
                  </a:lnTo>
                  <a:lnTo>
                    <a:pt x="2543" y="16966"/>
                  </a:lnTo>
                  <a:lnTo>
                    <a:pt x="2479" y="16979"/>
                  </a:lnTo>
                  <a:lnTo>
                    <a:pt x="2419" y="16991"/>
                  </a:lnTo>
                  <a:lnTo>
                    <a:pt x="2363" y="17000"/>
                  </a:lnTo>
                  <a:lnTo>
                    <a:pt x="2312" y="17009"/>
                  </a:lnTo>
                  <a:lnTo>
                    <a:pt x="2265" y="17016"/>
                  </a:lnTo>
                  <a:lnTo>
                    <a:pt x="2223" y="17022"/>
                  </a:lnTo>
                  <a:lnTo>
                    <a:pt x="2184" y="17025"/>
                  </a:lnTo>
                  <a:lnTo>
                    <a:pt x="2151" y="17027"/>
                  </a:lnTo>
                  <a:lnTo>
                    <a:pt x="2121" y="17028"/>
                  </a:lnTo>
                  <a:lnTo>
                    <a:pt x="2095" y="17027"/>
                  </a:lnTo>
                  <a:lnTo>
                    <a:pt x="2067" y="17025"/>
                  </a:lnTo>
                  <a:lnTo>
                    <a:pt x="2038" y="17021"/>
                  </a:lnTo>
                  <a:lnTo>
                    <a:pt x="2010" y="17015"/>
                  </a:lnTo>
                  <a:lnTo>
                    <a:pt x="1980" y="17008"/>
                  </a:lnTo>
                  <a:lnTo>
                    <a:pt x="1949" y="16999"/>
                  </a:lnTo>
                  <a:lnTo>
                    <a:pt x="1918" y="16989"/>
                  </a:lnTo>
                  <a:lnTo>
                    <a:pt x="1886" y="16977"/>
                  </a:lnTo>
                  <a:lnTo>
                    <a:pt x="1854" y="16963"/>
                  </a:lnTo>
                  <a:lnTo>
                    <a:pt x="1821" y="16948"/>
                  </a:lnTo>
                  <a:lnTo>
                    <a:pt x="1787" y="16931"/>
                  </a:lnTo>
                  <a:lnTo>
                    <a:pt x="1753" y="16913"/>
                  </a:lnTo>
                  <a:lnTo>
                    <a:pt x="1717" y="16893"/>
                  </a:lnTo>
                  <a:lnTo>
                    <a:pt x="1682" y="16871"/>
                  </a:lnTo>
                  <a:lnTo>
                    <a:pt x="1646" y="16848"/>
                  </a:lnTo>
                  <a:lnTo>
                    <a:pt x="1609" y="16823"/>
                  </a:lnTo>
                  <a:lnTo>
                    <a:pt x="1570" y="16797"/>
                  </a:lnTo>
                  <a:lnTo>
                    <a:pt x="1533" y="16769"/>
                  </a:lnTo>
                  <a:lnTo>
                    <a:pt x="1494" y="16739"/>
                  </a:lnTo>
                  <a:lnTo>
                    <a:pt x="1454" y="16708"/>
                  </a:lnTo>
                  <a:lnTo>
                    <a:pt x="1414" y="16675"/>
                  </a:lnTo>
                  <a:lnTo>
                    <a:pt x="1373" y="16641"/>
                  </a:lnTo>
                  <a:lnTo>
                    <a:pt x="1330" y="16605"/>
                  </a:lnTo>
                  <a:lnTo>
                    <a:pt x="1289" y="16567"/>
                  </a:lnTo>
                  <a:lnTo>
                    <a:pt x="1246" y="16528"/>
                  </a:lnTo>
                  <a:lnTo>
                    <a:pt x="1202" y="16487"/>
                  </a:lnTo>
                  <a:lnTo>
                    <a:pt x="1158" y="16445"/>
                  </a:lnTo>
                  <a:lnTo>
                    <a:pt x="1113" y="16400"/>
                  </a:lnTo>
                  <a:lnTo>
                    <a:pt x="1067" y="16355"/>
                  </a:lnTo>
                  <a:lnTo>
                    <a:pt x="1021" y="16308"/>
                  </a:lnTo>
                  <a:lnTo>
                    <a:pt x="974" y="16258"/>
                  </a:lnTo>
                  <a:lnTo>
                    <a:pt x="927" y="16208"/>
                  </a:lnTo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7802" y="4280495"/>
            <a:ext cx="230842" cy="230842"/>
            <a:chOff x="4234277" y="5806985"/>
            <a:chExt cx="612775" cy="612775"/>
          </a:xfrm>
        </p:grpSpPr>
        <p:sp>
          <p:nvSpPr>
            <p:cNvPr id="26" name="Oval 25"/>
            <p:cNvSpPr/>
            <p:nvPr/>
          </p:nvSpPr>
          <p:spPr bwMode="ltGray">
            <a:xfrm>
              <a:off x="4234277" y="5806985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41"/>
            <p:cNvGrpSpPr>
              <a:grpSpLocks noChangeAspect="1"/>
            </p:cNvGrpSpPr>
            <p:nvPr/>
          </p:nvGrpSpPr>
          <p:grpSpPr bwMode="auto">
            <a:xfrm>
              <a:off x="4343034" y="5972208"/>
              <a:ext cx="395261" cy="282329"/>
              <a:chOff x="-677" y="3195"/>
              <a:chExt cx="483" cy="345"/>
            </a:xfrm>
            <a:solidFill>
              <a:schemeClr val="bg1"/>
            </a:solidFill>
          </p:grpSpPr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-666" y="3384"/>
                <a:ext cx="461" cy="156"/>
              </a:xfrm>
              <a:custGeom>
                <a:avLst/>
                <a:gdLst>
                  <a:gd name="T0" fmla="*/ 1196 w 3230"/>
                  <a:gd name="T1" fmla="*/ 0 h 1091"/>
                  <a:gd name="T2" fmla="*/ 1616 w 3230"/>
                  <a:gd name="T3" fmla="*/ 368 h 1091"/>
                  <a:gd name="T4" fmla="*/ 2034 w 3230"/>
                  <a:gd name="T5" fmla="*/ 0 h 1091"/>
                  <a:gd name="T6" fmla="*/ 3230 w 3230"/>
                  <a:gd name="T7" fmla="*/ 1025 h 1091"/>
                  <a:gd name="T8" fmla="*/ 3203 w 3230"/>
                  <a:gd name="T9" fmla="*/ 1048 h 1091"/>
                  <a:gd name="T10" fmla="*/ 3171 w 3230"/>
                  <a:gd name="T11" fmla="*/ 1066 h 1091"/>
                  <a:gd name="T12" fmla="*/ 3138 w 3230"/>
                  <a:gd name="T13" fmla="*/ 1080 h 1091"/>
                  <a:gd name="T14" fmla="*/ 3102 w 3230"/>
                  <a:gd name="T15" fmla="*/ 1088 h 1091"/>
                  <a:gd name="T16" fmla="*/ 3064 w 3230"/>
                  <a:gd name="T17" fmla="*/ 1091 h 1091"/>
                  <a:gd name="T18" fmla="*/ 166 w 3230"/>
                  <a:gd name="T19" fmla="*/ 1091 h 1091"/>
                  <a:gd name="T20" fmla="*/ 128 w 3230"/>
                  <a:gd name="T21" fmla="*/ 1088 h 1091"/>
                  <a:gd name="T22" fmla="*/ 92 w 3230"/>
                  <a:gd name="T23" fmla="*/ 1080 h 1091"/>
                  <a:gd name="T24" fmla="*/ 58 w 3230"/>
                  <a:gd name="T25" fmla="*/ 1066 h 1091"/>
                  <a:gd name="T26" fmla="*/ 27 w 3230"/>
                  <a:gd name="T27" fmla="*/ 1048 h 1091"/>
                  <a:gd name="T28" fmla="*/ 0 w 3230"/>
                  <a:gd name="T29" fmla="*/ 1025 h 1091"/>
                  <a:gd name="T30" fmla="*/ 1196 w 3230"/>
                  <a:gd name="T31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30" h="1091">
                    <a:moveTo>
                      <a:pt x="1196" y="0"/>
                    </a:moveTo>
                    <a:lnTo>
                      <a:pt x="1616" y="368"/>
                    </a:lnTo>
                    <a:lnTo>
                      <a:pt x="2034" y="0"/>
                    </a:lnTo>
                    <a:lnTo>
                      <a:pt x="3230" y="1025"/>
                    </a:lnTo>
                    <a:lnTo>
                      <a:pt x="3203" y="1048"/>
                    </a:lnTo>
                    <a:lnTo>
                      <a:pt x="3171" y="1066"/>
                    </a:lnTo>
                    <a:lnTo>
                      <a:pt x="3138" y="1080"/>
                    </a:lnTo>
                    <a:lnTo>
                      <a:pt x="3102" y="1088"/>
                    </a:lnTo>
                    <a:lnTo>
                      <a:pt x="3064" y="1091"/>
                    </a:lnTo>
                    <a:lnTo>
                      <a:pt x="166" y="1091"/>
                    </a:lnTo>
                    <a:lnTo>
                      <a:pt x="128" y="1088"/>
                    </a:lnTo>
                    <a:lnTo>
                      <a:pt x="92" y="1080"/>
                    </a:lnTo>
                    <a:lnTo>
                      <a:pt x="58" y="1066"/>
                    </a:lnTo>
                    <a:lnTo>
                      <a:pt x="27" y="1048"/>
                    </a:lnTo>
                    <a:lnTo>
                      <a:pt x="0" y="1025"/>
                    </a:lnTo>
                    <a:lnTo>
                      <a:pt x="11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-666" y="3195"/>
                <a:ext cx="461" cy="207"/>
              </a:xfrm>
              <a:custGeom>
                <a:avLst/>
                <a:gdLst>
                  <a:gd name="T0" fmla="*/ 166 w 3230"/>
                  <a:gd name="T1" fmla="*/ 0 h 1449"/>
                  <a:gd name="T2" fmla="*/ 3064 w 3230"/>
                  <a:gd name="T3" fmla="*/ 0 h 1449"/>
                  <a:gd name="T4" fmla="*/ 3102 w 3230"/>
                  <a:gd name="T5" fmla="*/ 3 h 1449"/>
                  <a:gd name="T6" fmla="*/ 3138 w 3230"/>
                  <a:gd name="T7" fmla="*/ 11 h 1449"/>
                  <a:gd name="T8" fmla="*/ 3172 w 3230"/>
                  <a:gd name="T9" fmla="*/ 25 h 1449"/>
                  <a:gd name="T10" fmla="*/ 3203 w 3230"/>
                  <a:gd name="T11" fmla="*/ 43 h 1449"/>
                  <a:gd name="T12" fmla="*/ 3230 w 3230"/>
                  <a:gd name="T13" fmla="*/ 66 h 1449"/>
                  <a:gd name="T14" fmla="*/ 1616 w 3230"/>
                  <a:gd name="T15" fmla="*/ 1449 h 1449"/>
                  <a:gd name="T16" fmla="*/ 0 w 3230"/>
                  <a:gd name="T17" fmla="*/ 66 h 1449"/>
                  <a:gd name="T18" fmla="*/ 27 w 3230"/>
                  <a:gd name="T19" fmla="*/ 43 h 1449"/>
                  <a:gd name="T20" fmla="*/ 59 w 3230"/>
                  <a:gd name="T21" fmla="*/ 25 h 1449"/>
                  <a:gd name="T22" fmla="*/ 92 w 3230"/>
                  <a:gd name="T23" fmla="*/ 11 h 1449"/>
                  <a:gd name="T24" fmla="*/ 128 w 3230"/>
                  <a:gd name="T25" fmla="*/ 3 h 1449"/>
                  <a:gd name="T26" fmla="*/ 166 w 3230"/>
                  <a:gd name="T27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0" h="1449">
                    <a:moveTo>
                      <a:pt x="166" y="0"/>
                    </a:moveTo>
                    <a:lnTo>
                      <a:pt x="3064" y="0"/>
                    </a:lnTo>
                    <a:lnTo>
                      <a:pt x="3102" y="3"/>
                    </a:lnTo>
                    <a:lnTo>
                      <a:pt x="3138" y="11"/>
                    </a:lnTo>
                    <a:lnTo>
                      <a:pt x="3172" y="25"/>
                    </a:lnTo>
                    <a:lnTo>
                      <a:pt x="3203" y="43"/>
                    </a:lnTo>
                    <a:lnTo>
                      <a:pt x="3230" y="66"/>
                    </a:lnTo>
                    <a:lnTo>
                      <a:pt x="1616" y="1449"/>
                    </a:lnTo>
                    <a:lnTo>
                      <a:pt x="0" y="66"/>
                    </a:lnTo>
                    <a:lnTo>
                      <a:pt x="27" y="43"/>
                    </a:lnTo>
                    <a:lnTo>
                      <a:pt x="59" y="25"/>
                    </a:lnTo>
                    <a:lnTo>
                      <a:pt x="92" y="11"/>
                    </a:lnTo>
                    <a:lnTo>
                      <a:pt x="128" y="3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45"/>
              <p:cNvSpPr>
                <a:spLocks/>
              </p:cNvSpPr>
              <p:nvPr/>
            </p:nvSpPr>
            <p:spPr bwMode="auto">
              <a:xfrm>
                <a:off x="-677" y="3225"/>
                <a:ext cx="167" cy="287"/>
              </a:xfrm>
              <a:custGeom>
                <a:avLst/>
                <a:gdLst>
                  <a:gd name="T0" fmla="*/ 0 w 1168"/>
                  <a:gd name="T1" fmla="*/ 0 h 2007"/>
                  <a:gd name="T2" fmla="*/ 1168 w 1168"/>
                  <a:gd name="T3" fmla="*/ 1014 h 2007"/>
                  <a:gd name="T4" fmla="*/ 0 w 1168"/>
                  <a:gd name="T5" fmla="*/ 2007 h 2007"/>
                  <a:gd name="T6" fmla="*/ 0 w 1168"/>
                  <a:gd name="T7" fmla="*/ 0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8" h="2007">
                    <a:moveTo>
                      <a:pt x="0" y="0"/>
                    </a:moveTo>
                    <a:lnTo>
                      <a:pt x="1168" y="1014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46"/>
              <p:cNvSpPr>
                <a:spLocks/>
              </p:cNvSpPr>
              <p:nvPr/>
            </p:nvSpPr>
            <p:spPr bwMode="auto">
              <a:xfrm>
                <a:off x="-361" y="3225"/>
                <a:ext cx="167" cy="287"/>
              </a:xfrm>
              <a:custGeom>
                <a:avLst/>
                <a:gdLst>
                  <a:gd name="T0" fmla="*/ 1169 w 1169"/>
                  <a:gd name="T1" fmla="*/ 0 h 2008"/>
                  <a:gd name="T2" fmla="*/ 1169 w 1169"/>
                  <a:gd name="T3" fmla="*/ 2008 h 2008"/>
                  <a:gd name="T4" fmla="*/ 0 w 1169"/>
                  <a:gd name="T5" fmla="*/ 1015 h 2008"/>
                  <a:gd name="T6" fmla="*/ 1169 w 1169"/>
                  <a:gd name="T7" fmla="*/ 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9" h="2008">
                    <a:moveTo>
                      <a:pt x="1169" y="0"/>
                    </a:moveTo>
                    <a:lnTo>
                      <a:pt x="1169" y="2008"/>
                    </a:lnTo>
                    <a:lnTo>
                      <a:pt x="0" y="1015"/>
                    </a:lnTo>
                    <a:lnTo>
                      <a:pt x="1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760410" y="2711022"/>
            <a:ext cx="228233" cy="228233"/>
            <a:chOff x="2049085" y="5295224"/>
            <a:chExt cx="612000" cy="612000"/>
          </a:xfrm>
        </p:grpSpPr>
        <p:sp>
          <p:nvSpPr>
            <p:cNvPr id="33" name="Oval 32"/>
            <p:cNvSpPr/>
            <p:nvPr/>
          </p:nvSpPr>
          <p:spPr bwMode="ltGray">
            <a:xfrm>
              <a:off x="2049085" y="5295224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Freeform 235"/>
            <p:cNvSpPr>
              <a:spLocks/>
            </p:cNvSpPr>
            <p:nvPr/>
          </p:nvSpPr>
          <p:spPr bwMode="auto">
            <a:xfrm rot="4848033" flipH="1">
              <a:off x="2201685" y="5367667"/>
              <a:ext cx="332229" cy="439206"/>
            </a:xfrm>
            <a:custGeom>
              <a:avLst/>
              <a:gdLst>
                <a:gd name="T0" fmla="*/ 1672939 w 12900"/>
                <a:gd name="T1" fmla="*/ 46628719 h 17028"/>
                <a:gd name="T2" fmla="*/ 586120 w 12900"/>
                <a:gd name="T3" fmla="*/ 44850311 h 17028"/>
                <a:gd name="T4" fmla="*/ 44176 w 12900"/>
                <a:gd name="T5" fmla="*/ 43411659 h 17028"/>
                <a:gd name="T6" fmla="*/ 26484 w 12900"/>
                <a:gd name="T7" fmla="*/ 42253628 h 17028"/>
                <a:gd name="T8" fmla="*/ 533098 w 12900"/>
                <a:gd name="T9" fmla="*/ 39308275 h 17028"/>
                <a:gd name="T10" fmla="*/ 1672939 w 12900"/>
                <a:gd name="T11" fmla="*/ 35630361 h 17028"/>
                <a:gd name="T12" fmla="*/ 3451868 w 12900"/>
                <a:gd name="T13" fmla="*/ 31219778 h 17028"/>
                <a:gd name="T14" fmla="*/ 5743272 w 12900"/>
                <a:gd name="T15" fmla="*/ 26504869 h 17028"/>
                <a:gd name="T16" fmla="*/ 8482408 w 12900"/>
                <a:gd name="T17" fmla="*/ 21784097 h 17028"/>
                <a:gd name="T18" fmla="*/ 11657388 w 12900"/>
                <a:gd name="T19" fmla="*/ 17054465 h 17028"/>
                <a:gd name="T20" fmla="*/ 14932554 w 12900"/>
                <a:gd name="T21" fmla="*/ 12682306 h 17028"/>
                <a:gd name="T22" fmla="*/ 18113449 w 12900"/>
                <a:gd name="T23" fmla="*/ 8844813 h 17028"/>
                <a:gd name="T24" fmla="*/ 21211853 w 12900"/>
                <a:gd name="T25" fmla="*/ 5530243 h 17028"/>
                <a:gd name="T26" fmla="*/ 24133607 w 12900"/>
                <a:gd name="T27" fmla="*/ 2830127 h 17028"/>
                <a:gd name="T28" fmla="*/ 26628253 w 12900"/>
                <a:gd name="T29" fmla="*/ 1019215 h 17028"/>
                <a:gd name="T30" fmla="*/ 28669314 w 12900"/>
                <a:gd name="T31" fmla="*/ 112238 h 17028"/>
                <a:gd name="T32" fmla="*/ 29921060 w 12900"/>
                <a:gd name="T33" fmla="*/ 35438 h 17028"/>
                <a:gd name="T34" fmla="*/ 31570391 w 12900"/>
                <a:gd name="T35" fmla="*/ 463789 h 17028"/>
                <a:gd name="T36" fmla="*/ 34863246 w 12900"/>
                <a:gd name="T37" fmla="*/ 1707533 h 17028"/>
                <a:gd name="T38" fmla="*/ 36486093 w 12900"/>
                <a:gd name="T39" fmla="*/ 2629241 h 17028"/>
                <a:gd name="T40" fmla="*/ 37652417 w 12900"/>
                <a:gd name="T41" fmla="*/ 3645467 h 17028"/>
                <a:gd name="T42" fmla="*/ 37941027 w 12900"/>
                <a:gd name="T43" fmla="*/ 4171326 h 17028"/>
                <a:gd name="T44" fmla="*/ 37976357 w 12900"/>
                <a:gd name="T45" fmla="*/ 4697131 h 17028"/>
                <a:gd name="T46" fmla="*/ 37637656 w 12900"/>
                <a:gd name="T47" fmla="*/ 5692702 h 17028"/>
                <a:gd name="T48" fmla="*/ 36565599 w 12900"/>
                <a:gd name="T49" fmla="*/ 7666074 h 17028"/>
                <a:gd name="T50" fmla="*/ 33947270 w 12900"/>
                <a:gd name="T51" fmla="*/ 11509491 h 17028"/>
                <a:gd name="T52" fmla="*/ 32468728 w 12900"/>
                <a:gd name="T53" fmla="*/ 13273116 h 17028"/>
                <a:gd name="T54" fmla="*/ 31134491 w 12900"/>
                <a:gd name="T55" fmla="*/ 14611382 h 17028"/>
                <a:gd name="T56" fmla="*/ 29903368 w 12900"/>
                <a:gd name="T57" fmla="*/ 15589181 h 17028"/>
                <a:gd name="T58" fmla="*/ 28813619 w 12900"/>
                <a:gd name="T59" fmla="*/ 16153467 h 17028"/>
                <a:gd name="T60" fmla="*/ 27927106 w 12900"/>
                <a:gd name="T61" fmla="*/ 16318861 h 17028"/>
                <a:gd name="T62" fmla="*/ 26822595 w 12900"/>
                <a:gd name="T63" fmla="*/ 16165261 h 17028"/>
                <a:gd name="T64" fmla="*/ 26416164 w 12900"/>
                <a:gd name="T65" fmla="*/ 15934862 h 17028"/>
                <a:gd name="T66" fmla="*/ 25726985 w 12900"/>
                <a:gd name="T67" fmla="*/ 15122457 h 17028"/>
                <a:gd name="T68" fmla="*/ 23953917 w 12900"/>
                <a:gd name="T69" fmla="*/ 13234743 h 17028"/>
                <a:gd name="T70" fmla="*/ 23582817 w 12900"/>
                <a:gd name="T71" fmla="*/ 12980646 h 17028"/>
                <a:gd name="T72" fmla="*/ 21506378 w 12900"/>
                <a:gd name="T73" fmla="*/ 15290841 h 17028"/>
                <a:gd name="T74" fmla="*/ 15068013 w 12900"/>
                <a:gd name="T75" fmla="*/ 23583214 h 17028"/>
                <a:gd name="T76" fmla="*/ 9248163 w 12900"/>
                <a:gd name="T77" fmla="*/ 31984896 h 17028"/>
                <a:gd name="T78" fmla="*/ 8326272 w 12900"/>
                <a:gd name="T79" fmla="*/ 34490049 h 17028"/>
                <a:gd name="T80" fmla="*/ 8815194 w 12900"/>
                <a:gd name="T81" fmla="*/ 34953838 h 17028"/>
                <a:gd name="T82" fmla="*/ 9784192 w 12900"/>
                <a:gd name="T83" fmla="*/ 35361535 h 17028"/>
                <a:gd name="T84" fmla="*/ 11404108 w 12900"/>
                <a:gd name="T85" fmla="*/ 35760318 h 17028"/>
                <a:gd name="T86" fmla="*/ 12320083 w 12900"/>
                <a:gd name="T87" fmla="*/ 36108934 h 17028"/>
                <a:gd name="T88" fmla="*/ 12832558 w 12900"/>
                <a:gd name="T89" fmla="*/ 36501847 h 17028"/>
                <a:gd name="T90" fmla="*/ 13383348 w 12900"/>
                <a:gd name="T91" fmla="*/ 37544651 h 17028"/>
                <a:gd name="T92" fmla="*/ 14322880 w 12900"/>
                <a:gd name="T93" fmla="*/ 40306782 h 17028"/>
                <a:gd name="T94" fmla="*/ 15100412 w 12900"/>
                <a:gd name="T95" fmla="*/ 43565259 h 17028"/>
                <a:gd name="T96" fmla="*/ 15241786 w 12900"/>
                <a:gd name="T97" fmla="*/ 45834088 h 17028"/>
                <a:gd name="T98" fmla="*/ 14988506 w 12900"/>
                <a:gd name="T99" fmla="*/ 47151643 h 17028"/>
                <a:gd name="T100" fmla="*/ 14508431 w 12900"/>
                <a:gd name="T101" fmla="*/ 47772021 h 17028"/>
                <a:gd name="T102" fmla="*/ 13300857 w 12900"/>
                <a:gd name="T103" fmla="*/ 48368755 h 17028"/>
                <a:gd name="T104" fmla="*/ 11065406 w 12900"/>
                <a:gd name="T105" fmla="*/ 49187084 h 17028"/>
                <a:gd name="T106" fmla="*/ 8376364 w 12900"/>
                <a:gd name="T107" fmla="*/ 49922688 h 17028"/>
                <a:gd name="T108" fmla="*/ 6547342 w 12900"/>
                <a:gd name="T109" fmla="*/ 50286034 h 17028"/>
                <a:gd name="T110" fmla="*/ 5649059 w 12900"/>
                <a:gd name="T111" fmla="*/ 50188526 h 17028"/>
                <a:gd name="T112" fmla="*/ 4624109 w 12900"/>
                <a:gd name="T113" fmla="*/ 49621359 h 17028"/>
                <a:gd name="T114" fmla="*/ 3410622 w 12900"/>
                <a:gd name="T115" fmla="*/ 48581490 h 170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900"/>
                <a:gd name="T175" fmla="*/ 0 h 17028"/>
                <a:gd name="T176" fmla="*/ 12900 w 12900"/>
                <a:gd name="T177" fmla="*/ 17028 h 170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900" h="17028">
                  <a:moveTo>
                    <a:pt x="927" y="16208"/>
                  </a:moveTo>
                  <a:lnTo>
                    <a:pt x="887" y="16168"/>
                  </a:lnTo>
                  <a:lnTo>
                    <a:pt x="845" y="16125"/>
                  </a:lnTo>
                  <a:lnTo>
                    <a:pt x="806" y="16080"/>
                  </a:lnTo>
                  <a:lnTo>
                    <a:pt x="765" y="16035"/>
                  </a:lnTo>
                  <a:lnTo>
                    <a:pt x="726" y="15988"/>
                  </a:lnTo>
                  <a:lnTo>
                    <a:pt x="685" y="15940"/>
                  </a:lnTo>
                  <a:lnTo>
                    <a:pt x="646" y="15889"/>
                  </a:lnTo>
                  <a:lnTo>
                    <a:pt x="608" y="15837"/>
                  </a:lnTo>
                  <a:lnTo>
                    <a:pt x="568" y="15784"/>
                  </a:lnTo>
                  <a:lnTo>
                    <a:pt x="529" y="15729"/>
                  </a:lnTo>
                  <a:lnTo>
                    <a:pt x="490" y="15673"/>
                  </a:lnTo>
                  <a:lnTo>
                    <a:pt x="452" y="15615"/>
                  </a:lnTo>
                  <a:lnTo>
                    <a:pt x="414" y="15555"/>
                  </a:lnTo>
                  <a:lnTo>
                    <a:pt x="376" y="15494"/>
                  </a:lnTo>
                  <a:lnTo>
                    <a:pt x="338" y="15431"/>
                  </a:lnTo>
                  <a:lnTo>
                    <a:pt x="301" y="15367"/>
                  </a:lnTo>
                  <a:lnTo>
                    <a:pt x="264" y="15303"/>
                  </a:lnTo>
                  <a:lnTo>
                    <a:pt x="230" y="15242"/>
                  </a:lnTo>
                  <a:lnTo>
                    <a:pt x="199" y="15182"/>
                  </a:lnTo>
                  <a:lnTo>
                    <a:pt x="169" y="15123"/>
                  </a:lnTo>
                  <a:lnTo>
                    <a:pt x="143" y="15067"/>
                  </a:lnTo>
                  <a:lnTo>
                    <a:pt x="118" y="15011"/>
                  </a:lnTo>
                  <a:lnTo>
                    <a:pt x="96" y="14958"/>
                  </a:lnTo>
                  <a:lnTo>
                    <a:pt x="76" y="14906"/>
                  </a:lnTo>
                  <a:lnTo>
                    <a:pt x="57" y="14857"/>
                  </a:lnTo>
                  <a:lnTo>
                    <a:pt x="43" y="14808"/>
                  </a:lnTo>
                  <a:lnTo>
                    <a:pt x="30" y="14762"/>
                  </a:lnTo>
                  <a:lnTo>
                    <a:pt x="19" y="14716"/>
                  </a:lnTo>
                  <a:lnTo>
                    <a:pt x="15" y="14695"/>
                  </a:lnTo>
                  <a:lnTo>
                    <a:pt x="11" y="14673"/>
                  </a:lnTo>
                  <a:lnTo>
                    <a:pt x="7" y="14652"/>
                  </a:lnTo>
                  <a:lnTo>
                    <a:pt x="4" y="14632"/>
                  </a:lnTo>
                  <a:lnTo>
                    <a:pt x="2" y="14612"/>
                  </a:lnTo>
                  <a:lnTo>
                    <a:pt x="1" y="14591"/>
                  </a:lnTo>
                  <a:lnTo>
                    <a:pt x="0" y="14572"/>
                  </a:lnTo>
                  <a:lnTo>
                    <a:pt x="0" y="14554"/>
                  </a:lnTo>
                  <a:lnTo>
                    <a:pt x="1" y="14473"/>
                  </a:lnTo>
                  <a:lnTo>
                    <a:pt x="4" y="14389"/>
                  </a:lnTo>
                  <a:lnTo>
                    <a:pt x="9" y="14303"/>
                  </a:lnTo>
                  <a:lnTo>
                    <a:pt x="17" y="14215"/>
                  </a:lnTo>
                  <a:lnTo>
                    <a:pt x="27" y="14123"/>
                  </a:lnTo>
                  <a:lnTo>
                    <a:pt x="38" y="14031"/>
                  </a:lnTo>
                  <a:lnTo>
                    <a:pt x="52" y="13935"/>
                  </a:lnTo>
                  <a:lnTo>
                    <a:pt x="68" y="13835"/>
                  </a:lnTo>
                  <a:lnTo>
                    <a:pt x="86" y="13735"/>
                  </a:lnTo>
                  <a:lnTo>
                    <a:pt x="106" y="13632"/>
                  </a:lnTo>
                  <a:lnTo>
                    <a:pt x="130" y="13525"/>
                  </a:lnTo>
                  <a:lnTo>
                    <a:pt x="154" y="13417"/>
                  </a:lnTo>
                  <a:lnTo>
                    <a:pt x="181" y="13306"/>
                  </a:lnTo>
                  <a:lnTo>
                    <a:pt x="210" y="13193"/>
                  </a:lnTo>
                  <a:lnTo>
                    <a:pt x="241" y="13076"/>
                  </a:lnTo>
                  <a:lnTo>
                    <a:pt x="275" y="12958"/>
                  </a:lnTo>
                  <a:lnTo>
                    <a:pt x="310" y="12838"/>
                  </a:lnTo>
                  <a:lnTo>
                    <a:pt x="347" y="12714"/>
                  </a:lnTo>
                  <a:lnTo>
                    <a:pt x="388" y="12588"/>
                  </a:lnTo>
                  <a:lnTo>
                    <a:pt x="430" y="12460"/>
                  </a:lnTo>
                  <a:lnTo>
                    <a:pt x="473" y="12329"/>
                  </a:lnTo>
                  <a:lnTo>
                    <a:pt x="520" y="12196"/>
                  </a:lnTo>
                  <a:lnTo>
                    <a:pt x="568" y="12061"/>
                  </a:lnTo>
                  <a:lnTo>
                    <a:pt x="619" y="11922"/>
                  </a:lnTo>
                  <a:lnTo>
                    <a:pt x="672" y="11781"/>
                  </a:lnTo>
                  <a:lnTo>
                    <a:pt x="727" y="11638"/>
                  </a:lnTo>
                  <a:lnTo>
                    <a:pt x="783" y="11492"/>
                  </a:lnTo>
                  <a:lnTo>
                    <a:pt x="843" y="11345"/>
                  </a:lnTo>
                  <a:lnTo>
                    <a:pt x="905" y="11194"/>
                  </a:lnTo>
                  <a:lnTo>
                    <a:pt x="968" y="11041"/>
                  </a:lnTo>
                  <a:lnTo>
                    <a:pt x="1034" y="10886"/>
                  </a:lnTo>
                  <a:lnTo>
                    <a:pt x="1102" y="10728"/>
                  </a:lnTo>
                  <a:lnTo>
                    <a:pt x="1172" y="10568"/>
                  </a:lnTo>
                  <a:lnTo>
                    <a:pt x="1243" y="10408"/>
                  </a:lnTo>
                  <a:lnTo>
                    <a:pt x="1315" y="10249"/>
                  </a:lnTo>
                  <a:lnTo>
                    <a:pt x="1389" y="10090"/>
                  </a:lnTo>
                  <a:lnTo>
                    <a:pt x="1465" y="9931"/>
                  </a:lnTo>
                  <a:lnTo>
                    <a:pt x="1543" y="9771"/>
                  </a:lnTo>
                  <a:lnTo>
                    <a:pt x="1620" y="9611"/>
                  </a:lnTo>
                  <a:lnTo>
                    <a:pt x="1701" y="9451"/>
                  </a:lnTo>
                  <a:lnTo>
                    <a:pt x="1782" y="9292"/>
                  </a:lnTo>
                  <a:lnTo>
                    <a:pt x="1866" y="9132"/>
                  </a:lnTo>
                  <a:lnTo>
                    <a:pt x="1950" y="8972"/>
                  </a:lnTo>
                  <a:lnTo>
                    <a:pt x="2036" y="8812"/>
                  </a:lnTo>
                  <a:lnTo>
                    <a:pt x="2124" y="8653"/>
                  </a:lnTo>
                  <a:lnTo>
                    <a:pt x="2213" y="8494"/>
                  </a:lnTo>
                  <a:lnTo>
                    <a:pt x="2304" y="8334"/>
                  </a:lnTo>
                  <a:lnTo>
                    <a:pt x="2397" y="8174"/>
                  </a:lnTo>
                  <a:lnTo>
                    <a:pt x="2489" y="8014"/>
                  </a:lnTo>
                  <a:lnTo>
                    <a:pt x="2585" y="7854"/>
                  </a:lnTo>
                  <a:lnTo>
                    <a:pt x="2681" y="7694"/>
                  </a:lnTo>
                  <a:lnTo>
                    <a:pt x="2779" y="7534"/>
                  </a:lnTo>
                  <a:lnTo>
                    <a:pt x="2880" y="7374"/>
                  </a:lnTo>
                  <a:lnTo>
                    <a:pt x="2981" y="7215"/>
                  </a:lnTo>
                  <a:lnTo>
                    <a:pt x="3083" y="7055"/>
                  </a:lnTo>
                  <a:lnTo>
                    <a:pt x="3188" y="6894"/>
                  </a:lnTo>
                  <a:lnTo>
                    <a:pt x="3293" y="6734"/>
                  </a:lnTo>
                  <a:lnTo>
                    <a:pt x="3400" y="6574"/>
                  </a:lnTo>
                  <a:lnTo>
                    <a:pt x="3509" y="6414"/>
                  </a:lnTo>
                  <a:lnTo>
                    <a:pt x="3619" y="6253"/>
                  </a:lnTo>
                  <a:lnTo>
                    <a:pt x="3730" y="6093"/>
                  </a:lnTo>
                  <a:lnTo>
                    <a:pt x="3844" y="5933"/>
                  </a:lnTo>
                  <a:lnTo>
                    <a:pt x="3958" y="5773"/>
                  </a:lnTo>
                  <a:lnTo>
                    <a:pt x="4075" y="5612"/>
                  </a:lnTo>
                  <a:lnTo>
                    <a:pt x="4187" y="5459"/>
                  </a:lnTo>
                  <a:lnTo>
                    <a:pt x="4299" y="5306"/>
                  </a:lnTo>
                  <a:lnTo>
                    <a:pt x="4409" y="5157"/>
                  </a:lnTo>
                  <a:lnTo>
                    <a:pt x="4520" y="5008"/>
                  </a:lnTo>
                  <a:lnTo>
                    <a:pt x="4631" y="4862"/>
                  </a:lnTo>
                  <a:lnTo>
                    <a:pt x="4741" y="4717"/>
                  </a:lnTo>
                  <a:lnTo>
                    <a:pt x="4852" y="4574"/>
                  </a:lnTo>
                  <a:lnTo>
                    <a:pt x="4962" y="4432"/>
                  </a:lnTo>
                  <a:lnTo>
                    <a:pt x="5070" y="4293"/>
                  </a:lnTo>
                  <a:lnTo>
                    <a:pt x="5180" y="4155"/>
                  </a:lnTo>
                  <a:lnTo>
                    <a:pt x="5289" y="4019"/>
                  </a:lnTo>
                  <a:lnTo>
                    <a:pt x="5398" y="3884"/>
                  </a:lnTo>
                  <a:lnTo>
                    <a:pt x="5506" y="3752"/>
                  </a:lnTo>
                  <a:lnTo>
                    <a:pt x="5614" y="3621"/>
                  </a:lnTo>
                  <a:lnTo>
                    <a:pt x="5722" y="3492"/>
                  </a:lnTo>
                  <a:lnTo>
                    <a:pt x="5830" y="3365"/>
                  </a:lnTo>
                  <a:lnTo>
                    <a:pt x="5937" y="3239"/>
                  </a:lnTo>
                  <a:lnTo>
                    <a:pt x="6044" y="3116"/>
                  </a:lnTo>
                  <a:lnTo>
                    <a:pt x="6150" y="2994"/>
                  </a:lnTo>
                  <a:lnTo>
                    <a:pt x="6257" y="2874"/>
                  </a:lnTo>
                  <a:lnTo>
                    <a:pt x="6363" y="2755"/>
                  </a:lnTo>
                  <a:lnTo>
                    <a:pt x="6469" y="2638"/>
                  </a:lnTo>
                  <a:lnTo>
                    <a:pt x="6575" y="2524"/>
                  </a:lnTo>
                  <a:lnTo>
                    <a:pt x="6679" y="2410"/>
                  </a:lnTo>
                  <a:lnTo>
                    <a:pt x="6785" y="2299"/>
                  </a:lnTo>
                  <a:lnTo>
                    <a:pt x="6889" y="2189"/>
                  </a:lnTo>
                  <a:lnTo>
                    <a:pt x="6994" y="2082"/>
                  </a:lnTo>
                  <a:lnTo>
                    <a:pt x="7097" y="1975"/>
                  </a:lnTo>
                  <a:lnTo>
                    <a:pt x="7202" y="1872"/>
                  </a:lnTo>
                  <a:lnTo>
                    <a:pt x="7305" y="1768"/>
                  </a:lnTo>
                  <a:lnTo>
                    <a:pt x="7408" y="1668"/>
                  </a:lnTo>
                  <a:lnTo>
                    <a:pt x="7511" y="1569"/>
                  </a:lnTo>
                  <a:lnTo>
                    <a:pt x="7613" y="1472"/>
                  </a:lnTo>
                  <a:lnTo>
                    <a:pt x="7714" y="1379"/>
                  </a:lnTo>
                  <a:lnTo>
                    <a:pt x="7814" y="1289"/>
                  </a:lnTo>
                  <a:lnTo>
                    <a:pt x="7911" y="1201"/>
                  </a:lnTo>
                  <a:lnTo>
                    <a:pt x="8007" y="1118"/>
                  </a:lnTo>
                  <a:lnTo>
                    <a:pt x="8101" y="1036"/>
                  </a:lnTo>
                  <a:lnTo>
                    <a:pt x="8194" y="958"/>
                  </a:lnTo>
                  <a:lnTo>
                    <a:pt x="8286" y="884"/>
                  </a:lnTo>
                  <a:lnTo>
                    <a:pt x="8375" y="811"/>
                  </a:lnTo>
                  <a:lnTo>
                    <a:pt x="8464" y="743"/>
                  </a:lnTo>
                  <a:lnTo>
                    <a:pt x="8551" y="677"/>
                  </a:lnTo>
                  <a:lnTo>
                    <a:pt x="8637" y="614"/>
                  </a:lnTo>
                  <a:lnTo>
                    <a:pt x="8721" y="554"/>
                  </a:lnTo>
                  <a:lnTo>
                    <a:pt x="8803" y="498"/>
                  </a:lnTo>
                  <a:lnTo>
                    <a:pt x="8883" y="443"/>
                  </a:lnTo>
                  <a:lnTo>
                    <a:pt x="8963" y="393"/>
                  </a:lnTo>
                  <a:lnTo>
                    <a:pt x="9041" y="345"/>
                  </a:lnTo>
                  <a:lnTo>
                    <a:pt x="9116" y="300"/>
                  </a:lnTo>
                  <a:lnTo>
                    <a:pt x="9191" y="260"/>
                  </a:lnTo>
                  <a:lnTo>
                    <a:pt x="9265" y="222"/>
                  </a:lnTo>
                  <a:lnTo>
                    <a:pt x="9336" y="185"/>
                  </a:lnTo>
                  <a:lnTo>
                    <a:pt x="9405" y="153"/>
                  </a:lnTo>
                  <a:lnTo>
                    <a:pt x="9475" y="125"/>
                  </a:lnTo>
                  <a:lnTo>
                    <a:pt x="9542" y="98"/>
                  </a:lnTo>
                  <a:lnTo>
                    <a:pt x="9607" y="76"/>
                  </a:lnTo>
                  <a:lnTo>
                    <a:pt x="9671" y="55"/>
                  </a:lnTo>
                  <a:lnTo>
                    <a:pt x="9734" y="38"/>
                  </a:lnTo>
                  <a:lnTo>
                    <a:pt x="9794" y="24"/>
                  </a:lnTo>
                  <a:lnTo>
                    <a:pt x="9853" y="14"/>
                  </a:lnTo>
                  <a:lnTo>
                    <a:pt x="9912" y="6"/>
                  </a:lnTo>
                  <a:lnTo>
                    <a:pt x="9968" y="1"/>
                  </a:lnTo>
                  <a:lnTo>
                    <a:pt x="10023" y="0"/>
                  </a:lnTo>
                  <a:lnTo>
                    <a:pt x="10047" y="0"/>
                  </a:lnTo>
                  <a:lnTo>
                    <a:pt x="10073" y="2"/>
                  </a:lnTo>
                  <a:lnTo>
                    <a:pt x="10099" y="4"/>
                  </a:lnTo>
                  <a:lnTo>
                    <a:pt x="10129" y="7"/>
                  </a:lnTo>
                  <a:lnTo>
                    <a:pt x="10159" y="12"/>
                  </a:lnTo>
                  <a:lnTo>
                    <a:pt x="10192" y="17"/>
                  </a:lnTo>
                  <a:lnTo>
                    <a:pt x="10226" y="23"/>
                  </a:lnTo>
                  <a:lnTo>
                    <a:pt x="10263" y="31"/>
                  </a:lnTo>
                  <a:lnTo>
                    <a:pt x="10300" y="39"/>
                  </a:lnTo>
                  <a:lnTo>
                    <a:pt x="10339" y="48"/>
                  </a:lnTo>
                  <a:lnTo>
                    <a:pt x="10381" y="58"/>
                  </a:lnTo>
                  <a:lnTo>
                    <a:pt x="10423" y="69"/>
                  </a:lnTo>
                  <a:lnTo>
                    <a:pt x="10515" y="95"/>
                  </a:lnTo>
                  <a:lnTo>
                    <a:pt x="10613" y="124"/>
                  </a:lnTo>
                  <a:lnTo>
                    <a:pt x="10719" y="157"/>
                  </a:lnTo>
                  <a:lnTo>
                    <a:pt x="10831" y="194"/>
                  </a:lnTo>
                  <a:lnTo>
                    <a:pt x="10949" y="234"/>
                  </a:lnTo>
                  <a:lnTo>
                    <a:pt x="11076" y="278"/>
                  </a:lnTo>
                  <a:lnTo>
                    <a:pt x="11209" y="327"/>
                  </a:lnTo>
                  <a:lnTo>
                    <a:pt x="11349" y="378"/>
                  </a:lnTo>
                  <a:lnTo>
                    <a:pt x="11496" y="435"/>
                  </a:lnTo>
                  <a:lnTo>
                    <a:pt x="11651" y="494"/>
                  </a:lnTo>
                  <a:lnTo>
                    <a:pt x="11714" y="521"/>
                  </a:lnTo>
                  <a:lnTo>
                    <a:pt x="11776" y="549"/>
                  </a:lnTo>
                  <a:lnTo>
                    <a:pt x="11837" y="578"/>
                  </a:lnTo>
                  <a:lnTo>
                    <a:pt x="11897" y="606"/>
                  </a:lnTo>
                  <a:lnTo>
                    <a:pt x="11957" y="636"/>
                  </a:lnTo>
                  <a:lnTo>
                    <a:pt x="12014" y="666"/>
                  </a:lnTo>
                  <a:lnTo>
                    <a:pt x="12071" y="696"/>
                  </a:lnTo>
                  <a:lnTo>
                    <a:pt x="12127" y="727"/>
                  </a:lnTo>
                  <a:lnTo>
                    <a:pt x="12182" y="759"/>
                  </a:lnTo>
                  <a:lnTo>
                    <a:pt x="12235" y="791"/>
                  </a:lnTo>
                  <a:lnTo>
                    <a:pt x="12287" y="823"/>
                  </a:lnTo>
                  <a:lnTo>
                    <a:pt x="12338" y="857"/>
                  </a:lnTo>
                  <a:lnTo>
                    <a:pt x="12388" y="890"/>
                  </a:lnTo>
                  <a:lnTo>
                    <a:pt x="12437" y="924"/>
                  </a:lnTo>
                  <a:lnTo>
                    <a:pt x="12485" y="959"/>
                  </a:lnTo>
                  <a:lnTo>
                    <a:pt x="12531" y="994"/>
                  </a:lnTo>
                  <a:lnTo>
                    <a:pt x="12576" y="1030"/>
                  </a:lnTo>
                  <a:lnTo>
                    <a:pt x="12618" y="1065"/>
                  </a:lnTo>
                  <a:lnTo>
                    <a:pt x="12657" y="1099"/>
                  </a:lnTo>
                  <a:lnTo>
                    <a:pt x="12693" y="1133"/>
                  </a:lnTo>
                  <a:lnTo>
                    <a:pt x="12726" y="1167"/>
                  </a:lnTo>
                  <a:lnTo>
                    <a:pt x="12756" y="1201"/>
                  </a:lnTo>
                  <a:lnTo>
                    <a:pt x="12784" y="1234"/>
                  </a:lnTo>
                  <a:lnTo>
                    <a:pt x="12808" y="1267"/>
                  </a:lnTo>
                  <a:lnTo>
                    <a:pt x="12819" y="1284"/>
                  </a:lnTo>
                  <a:lnTo>
                    <a:pt x="12830" y="1300"/>
                  </a:lnTo>
                  <a:lnTo>
                    <a:pt x="12839" y="1316"/>
                  </a:lnTo>
                  <a:lnTo>
                    <a:pt x="12848" y="1332"/>
                  </a:lnTo>
                  <a:lnTo>
                    <a:pt x="12856" y="1349"/>
                  </a:lnTo>
                  <a:lnTo>
                    <a:pt x="12864" y="1365"/>
                  </a:lnTo>
                  <a:lnTo>
                    <a:pt x="12871" y="1381"/>
                  </a:lnTo>
                  <a:lnTo>
                    <a:pt x="12877" y="1396"/>
                  </a:lnTo>
                  <a:lnTo>
                    <a:pt x="12882" y="1412"/>
                  </a:lnTo>
                  <a:lnTo>
                    <a:pt x="12887" y="1428"/>
                  </a:lnTo>
                  <a:lnTo>
                    <a:pt x="12892" y="1443"/>
                  </a:lnTo>
                  <a:lnTo>
                    <a:pt x="12895" y="1459"/>
                  </a:lnTo>
                  <a:lnTo>
                    <a:pt x="12897" y="1474"/>
                  </a:lnTo>
                  <a:lnTo>
                    <a:pt x="12899" y="1489"/>
                  </a:lnTo>
                  <a:lnTo>
                    <a:pt x="12900" y="1505"/>
                  </a:lnTo>
                  <a:lnTo>
                    <a:pt x="12900" y="1520"/>
                  </a:lnTo>
                  <a:lnTo>
                    <a:pt x="12899" y="1541"/>
                  </a:lnTo>
                  <a:lnTo>
                    <a:pt x="12897" y="1566"/>
                  </a:lnTo>
                  <a:lnTo>
                    <a:pt x="12894" y="1590"/>
                  </a:lnTo>
                  <a:lnTo>
                    <a:pt x="12888" y="1617"/>
                  </a:lnTo>
                  <a:lnTo>
                    <a:pt x="12882" y="1646"/>
                  </a:lnTo>
                  <a:lnTo>
                    <a:pt x="12875" y="1676"/>
                  </a:lnTo>
                  <a:lnTo>
                    <a:pt x="12865" y="1707"/>
                  </a:lnTo>
                  <a:lnTo>
                    <a:pt x="12854" y="1740"/>
                  </a:lnTo>
                  <a:lnTo>
                    <a:pt x="12842" y="1774"/>
                  </a:lnTo>
                  <a:lnTo>
                    <a:pt x="12829" y="1810"/>
                  </a:lnTo>
                  <a:lnTo>
                    <a:pt x="12813" y="1847"/>
                  </a:lnTo>
                  <a:lnTo>
                    <a:pt x="12797" y="1887"/>
                  </a:lnTo>
                  <a:lnTo>
                    <a:pt x="12779" y="1927"/>
                  </a:lnTo>
                  <a:lnTo>
                    <a:pt x="12759" y="1970"/>
                  </a:lnTo>
                  <a:lnTo>
                    <a:pt x="12738" y="2014"/>
                  </a:lnTo>
                  <a:lnTo>
                    <a:pt x="12717" y="2058"/>
                  </a:lnTo>
                  <a:lnTo>
                    <a:pt x="12692" y="2105"/>
                  </a:lnTo>
                  <a:lnTo>
                    <a:pt x="12668" y="2153"/>
                  </a:lnTo>
                  <a:lnTo>
                    <a:pt x="12641" y="2203"/>
                  </a:lnTo>
                  <a:lnTo>
                    <a:pt x="12613" y="2254"/>
                  </a:lnTo>
                  <a:lnTo>
                    <a:pt x="12553" y="2362"/>
                  </a:lnTo>
                  <a:lnTo>
                    <a:pt x="12486" y="2475"/>
                  </a:lnTo>
                  <a:lnTo>
                    <a:pt x="12415" y="2595"/>
                  </a:lnTo>
                  <a:lnTo>
                    <a:pt x="12338" y="2720"/>
                  </a:lnTo>
                  <a:lnTo>
                    <a:pt x="12255" y="2852"/>
                  </a:lnTo>
                  <a:lnTo>
                    <a:pt x="12167" y="2990"/>
                  </a:lnTo>
                  <a:lnTo>
                    <a:pt x="12075" y="3130"/>
                  </a:lnTo>
                  <a:lnTo>
                    <a:pt x="11983" y="3266"/>
                  </a:lnTo>
                  <a:lnTo>
                    <a:pt x="11892" y="3398"/>
                  </a:lnTo>
                  <a:lnTo>
                    <a:pt x="11800" y="3528"/>
                  </a:lnTo>
                  <a:lnTo>
                    <a:pt x="11708" y="3654"/>
                  </a:lnTo>
                  <a:lnTo>
                    <a:pt x="11618" y="3777"/>
                  </a:lnTo>
                  <a:lnTo>
                    <a:pt x="11526" y="3896"/>
                  </a:lnTo>
                  <a:lnTo>
                    <a:pt x="11434" y="4012"/>
                  </a:lnTo>
                  <a:lnTo>
                    <a:pt x="11388" y="4069"/>
                  </a:lnTo>
                  <a:lnTo>
                    <a:pt x="11343" y="4125"/>
                  </a:lnTo>
                  <a:lnTo>
                    <a:pt x="11297" y="4181"/>
                  </a:lnTo>
                  <a:lnTo>
                    <a:pt x="11252" y="4235"/>
                  </a:lnTo>
                  <a:lnTo>
                    <a:pt x="11206" y="4288"/>
                  </a:lnTo>
                  <a:lnTo>
                    <a:pt x="11160" y="4341"/>
                  </a:lnTo>
                  <a:lnTo>
                    <a:pt x="11114" y="4393"/>
                  </a:lnTo>
                  <a:lnTo>
                    <a:pt x="11069" y="4443"/>
                  </a:lnTo>
                  <a:lnTo>
                    <a:pt x="11024" y="4493"/>
                  </a:lnTo>
                  <a:lnTo>
                    <a:pt x="10978" y="4543"/>
                  </a:lnTo>
                  <a:lnTo>
                    <a:pt x="10932" y="4591"/>
                  </a:lnTo>
                  <a:lnTo>
                    <a:pt x="10886" y="4639"/>
                  </a:lnTo>
                  <a:lnTo>
                    <a:pt x="10841" y="4685"/>
                  </a:lnTo>
                  <a:lnTo>
                    <a:pt x="10796" y="4731"/>
                  </a:lnTo>
                  <a:lnTo>
                    <a:pt x="10750" y="4777"/>
                  </a:lnTo>
                  <a:lnTo>
                    <a:pt x="10705" y="4820"/>
                  </a:lnTo>
                  <a:lnTo>
                    <a:pt x="10659" y="4864"/>
                  </a:lnTo>
                  <a:lnTo>
                    <a:pt x="10614" y="4906"/>
                  </a:lnTo>
                  <a:lnTo>
                    <a:pt x="10571" y="4946"/>
                  </a:lnTo>
                  <a:lnTo>
                    <a:pt x="10526" y="4986"/>
                  </a:lnTo>
                  <a:lnTo>
                    <a:pt x="10483" y="5023"/>
                  </a:lnTo>
                  <a:lnTo>
                    <a:pt x="10439" y="5060"/>
                  </a:lnTo>
                  <a:lnTo>
                    <a:pt x="10398" y="5094"/>
                  </a:lnTo>
                  <a:lnTo>
                    <a:pt x="10355" y="5128"/>
                  </a:lnTo>
                  <a:lnTo>
                    <a:pt x="10314" y="5160"/>
                  </a:lnTo>
                  <a:lnTo>
                    <a:pt x="10273" y="5191"/>
                  </a:lnTo>
                  <a:lnTo>
                    <a:pt x="10233" y="5221"/>
                  </a:lnTo>
                  <a:lnTo>
                    <a:pt x="10192" y="5249"/>
                  </a:lnTo>
                  <a:lnTo>
                    <a:pt x="10153" y="5277"/>
                  </a:lnTo>
                  <a:lnTo>
                    <a:pt x="10113" y="5301"/>
                  </a:lnTo>
                  <a:lnTo>
                    <a:pt x="10075" y="5326"/>
                  </a:lnTo>
                  <a:lnTo>
                    <a:pt x="10038" y="5348"/>
                  </a:lnTo>
                  <a:lnTo>
                    <a:pt x="9999" y="5369"/>
                  </a:lnTo>
                  <a:lnTo>
                    <a:pt x="9962" y="5390"/>
                  </a:lnTo>
                  <a:lnTo>
                    <a:pt x="9926" y="5408"/>
                  </a:lnTo>
                  <a:lnTo>
                    <a:pt x="9889" y="5425"/>
                  </a:lnTo>
                  <a:lnTo>
                    <a:pt x="9853" y="5441"/>
                  </a:lnTo>
                  <a:lnTo>
                    <a:pt x="9818" y="5455"/>
                  </a:lnTo>
                  <a:lnTo>
                    <a:pt x="9783" y="5468"/>
                  </a:lnTo>
                  <a:lnTo>
                    <a:pt x="9749" y="5480"/>
                  </a:lnTo>
                  <a:lnTo>
                    <a:pt x="9715" y="5490"/>
                  </a:lnTo>
                  <a:lnTo>
                    <a:pt x="9681" y="5499"/>
                  </a:lnTo>
                  <a:lnTo>
                    <a:pt x="9648" y="5507"/>
                  </a:lnTo>
                  <a:lnTo>
                    <a:pt x="9616" y="5512"/>
                  </a:lnTo>
                  <a:lnTo>
                    <a:pt x="9584" y="5517"/>
                  </a:lnTo>
                  <a:lnTo>
                    <a:pt x="9552" y="5521"/>
                  </a:lnTo>
                  <a:lnTo>
                    <a:pt x="9522" y="5523"/>
                  </a:lnTo>
                  <a:lnTo>
                    <a:pt x="9492" y="5524"/>
                  </a:lnTo>
                  <a:lnTo>
                    <a:pt x="9482" y="5524"/>
                  </a:lnTo>
                  <a:lnTo>
                    <a:pt x="9474" y="5524"/>
                  </a:lnTo>
                  <a:lnTo>
                    <a:pt x="9421" y="5523"/>
                  </a:lnTo>
                  <a:lnTo>
                    <a:pt x="9372" y="5521"/>
                  </a:lnTo>
                  <a:lnTo>
                    <a:pt x="9324" y="5517"/>
                  </a:lnTo>
                  <a:lnTo>
                    <a:pt x="9280" y="5512"/>
                  </a:lnTo>
                  <a:lnTo>
                    <a:pt x="9237" y="5506"/>
                  </a:lnTo>
                  <a:lnTo>
                    <a:pt x="9197" y="5498"/>
                  </a:lnTo>
                  <a:lnTo>
                    <a:pt x="9159" y="5489"/>
                  </a:lnTo>
                  <a:lnTo>
                    <a:pt x="9124" y="5478"/>
                  </a:lnTo>
                  <a:lnTo>
                    <a:pt x="9107" y="5472"/>
                  </a:lnTo>
                  <a:lnTo>
                    <a:pt x="9090" y="5465"/>
                  </a:lnTo>
                  <a:lnTo>
                    <a:pt x="9075" y="5459"/>
                  </a:lnTo>
                  <a:lnTo>
                    <a:pt x="9059" y="5452"/>
                  </a:lnTo>
                  <a:lnTo>
                    <a:pt x="9045" y="5445"/>
                  </a:lnTo>
                  <a:lnTo>
                    <a:pt x="9031" y="5438"/>
                  </a:lnTo>
                  <a:lnTo>
                    <a:pt x="9017" y="5429"/>
                  </a:lnTo>
                  <a:lnTo>
                    <a:pt x="9004" y="5422"/>
                  </a:lnTo>
                  <a:lnTo>
                    <a:pt x="8993" y="5413"/>
                  </a:lnTo>
                  <a:lnTo>
                    <a:pt x="8981" y="5403"/>
                  </a:lnTo>
                  <a:lnTo>
                    <a:pt x="8969" y="5394"/>
                  </a:lnTo>
                  <a:lnTo>
                    <a:pt x="8960" y="5384"/>
                  </a:lnTo>
                  <a:lnTo>
                    <a:pt x="8949" y="5375"/>
                  </a:lnTo>
                  <a:lnTo>
                    <a:pt x="8941" y="5364"/>
                  </a:lnTo>
                  <a:lnTo>
                    <a:pt x="8932" y="5353"/>
                  </a:lnTo>
                  <a:lnTo>
                    <a:pt x="8923" y="5343"/>
                  </a:lnTo>
                  <a:lnTo>
                    <a:pt x="8905" y="5318"/>
                  </a:lnTo>
                  <a:lnTo>
                    <a:pt x="8877" y="5283"/>
                  </a:lnTo>
                  <a:lnTo>
                    <a:pt x="8839" y="5238"/>
                  </a:lnTo>
                  <a:lnTo>
                    <a:pt x="8792" y="5184"/>
                  </a:lnTo>
                  <a:lnTo>
                    <a:pt x="8735" y="5119"/>
                  </a:lnTo>
                  <a:lnTo>
                    <a:pt x="8669" y="5043"/>
                  </a:lnTo>
                  <a:lnTo>
                    <a:pt x="8592" y="4959"/>
                  </a:lnTo>
                  <a:lnTo>
                    <a:pt x="8506" y="4863"/>
                  </a:lnTo>
                  <a:lnTo>
                    <a:pt x="8419" y="4769"/>
                  </a:lnTo>
                  <a:lnTo>
                    <a:pt x="8340" y="4685"/>
                  </a:lnTo>
                  <a:lnTo>
                    <a:pt x="8271" y="4612"/>
                  </a:lnTo>
                  <a:lnTo>
                    <a:pt x="8209" y="4551"/>
                  </a:lnTo>
                  <a:lnTo>
                    <a:pt x="8182" y="4524"/>
                  </a:lnTo>
                  <a:lnTo>
                    <a:pt x="8157" y="4501"/>
                  </a:lnTo>
                  <a:lnTo>
                    <a:pt x="8133" y="4480"/>
                  </a:lnTo>
                  <a:lnTo>
                    <a:pt x="8113" y="4462"/>
                  </a:lnTo>
                  <a:lnTo>
                    <a:pt x="8094" y="4446"/>
                  </a:lnTo>
                  <a:lnTo>
                    <a:pt x="8078" y="4434"/>
                  </a:lnTo>
                  <a:lnTo>
                    <a:pt x="8063" y="4425"/>
                  </a:lnTo>
                  <a:lnTo>
                    <a:pt x="8051" y="4418"/>
                  </a:lnTo>
                  <a:lnTo>
                    <a:pt x="8044" y="4412"/>
                  </a:lnTo>
                  <a:lnTo>
                    <a:pt x="8036" y="4406"/>
                  </a:lnTo>
                  <a:lnTo>
                    <a:pt x="8027" y="4401"/>
                  </a:lnTo>
                  <a:lnTo>
                    <a:pt x="8017" y="4397"/>
                  </a:lnTo>
                  <a:lnTo>
                    <a:pt x="8007" y="4394"/>
                  </a:lnTo>
                  <a:lnTo>
                    <a:pt x="7996" y="4392"/>
                  </a:lnTo>
                  <a:lnTo>
                    <a:pt x="7984" y="4391"/>
                  </a:lnTo>
                  <a:lnTo>
                    <a:pt x="7971" y="4391"/>
                  </a:lnTo>
                  <a:lnTo>
                    <a:pt x="7949" y="4409"/>
                  </a:lnTo>
                  <a:lnTo>
                    <a:pt x="7899" y="4462"/>
                  </a:lnTo>
                  <a:lnTo>
                    <a:pt x="7823" y="4547"/>
                  </a:lnTo>
                  <a:lnTo>
                    <a:pt x="7724" y="4665"/>
                  </a:lnTo>
                  <a:lnTo>
                    <a:pt x="7602" y="4810"/>
                  </a:lnTo>
                  <a:lnTo>
                    <a:pt x="7462" y="4981"/>
                  </a:lnTo>
                  <a:lnTo>
                    <a:pt x="7302" y="5176"/>
                  </a:lnTo>
                  <a:lnTo>
                    <a:pt x="7127" y="5394"/>
                  </a:lnTo>
                  <a:lnTo>
                    <a:pt x="6936" y="5632"/>
                  </a:lnTo>
                  <a:lnTo>
                    <a:pt x="6734" y="5886"/>
                  </a:lnTo>
                  <a:lnTo>
                    <a:pt x="6520" y="6156"/>
                  </a:lnTo>
                  <a:lnTo>
                    <a:pt x="6298" y="6441"/>
                  </a:lnTo>
                  <a:lnTo>
                    <a:pt x="6068" y="6735"/>
                  </a:lnTo>
                  <a:lnTo>
                    <a:pt x="5834" y="7039"/>
                  </a:lnTo>
                  <a:lnTo>
                    <a:pt x="5595" y="7350"/>
                  </a:lnTo>
                  <a:lnTo>
                    <a:pt x="5355" y="7665"/>
                  </a:lnTo>
                  <a:lnTo>
                    <a:pt x="5116" y="7983"/>
                  </a:lnTo>
                  <a:lnTo>
                    <a:pt x="4879" y="8302"/>
                  </a:lnTo>
                  <a:lnTo>
                    <a:pt x="4645" y="8618"/>
                  </a:lnTo>
                  <a:lnTo>
                    <a:pt x="4417" y="8931"/>
                  </a:lnTo>
                  <a:lnTo>
                    <a:pt x="4197" y="9238"/>
                  </a:lnTo>
                  <a:lnTo>
                    <a:pt x="3986" y="9536"/>
                  </a:lnTo>
                  <a:lnTo>
                    <a:pt x="3787" y="9824"/>
                  </a:lnTo>
                  <a:lnTo>
                    <a:pt x="3601" y="10099"/>
                  </a:lnTo>
                  <a:lnTo>
                    <a:pt x="3430" y="10359"/>
                  </a:lnTo>
                  <a:lnTo>
                    <a:pt x="3275" y="10603"/>
                  </a:lnTo>
                  <a:lnTo>
                    <a:pt x="3140" y="10827"/>
                  </a:lnTo>
                  <a:lnTo>
                    <a:pt x="3024" y="11031"/>
                  </a:lnTo>
                  <a:lnTo>
                    <a:pt x="2932" y="11210"/>
                  </a:lnTo>
                  <a:lnTo>
                    <a:pt x="2864" y="11364"/>
                  </a:lnTo>
                  <a:lnTo>
                    <a:pt x="2821" y="11491"/>
                  </a:lnTo>
                  <a:lnTo>
                    <a:pt x="2807" y="11587"/>
                  </a:lnTo>
                  <a:lnTo>
                    <a:pt x="2807" y="11605"/>
                  </a:lnTo>
                  <a:lnTo>
                    <a:pt x="2810" y="11622"/>
                  </a:lnTo>
                  <a:lnTo>
                    <a:pt x="2813" y="11641"/>
                  </a:lnTo>
                  <a:lnTo>
                    <a:pt x="2820" y="11658"/>
                  </a:lnTo>
                  <a:lnTo>
                    <a:pt x="2827" y="11675"/>
                  </a:lnTo>
                  <a:lnTo>
                    <a:pt x="2836" y="11691"/>
                  </a:lnTo>
                  <a:lnTo>
                    <a:pt x="2846" y="11708"/>
                  </a:lnTo>
                  <a:lnTo>
                    <a:pt x="2859" y="11724"/>
                  </a:lnTo>
                  <a:lnTo>
                    <a:pt x="2873" y="11740"/>
                  </a:lnTo>
                  <a:lnTo>
                    <a:pt x="2889" y="11756"/>
                  </a:lnTo>
                  <a:lnTo>
                    <a:pt x="2906" y="11772"/>
                  </a:lnTo>
                  <a:lnTo>
                    <a:pt x="2925" y="11788"/>
                  </a:lnTo>
                  <a:lnTo>
                    <a:pt x="2947" y="11803"/>
                  </a:lnTo>
                  <a:lnTo>
                    <a:pt x="2968" y="11818"/>
                  </a:lnTo>
                  <a:lnTo>
                    <a:pt x="2993" y="11832"/>
                  </a:lnTo>
                  <a:lnTo>
                    <a:pt x="3018" y="11847"/>
                  </a:lnTo>
                  <a:lnTo>
                    <a:pt x="3045" y="11862"/>
                  </a:lnTo>
                  <a:lnTo>
                    <a:pt x="3075" y="11876"/>
                  </a:lnTo>
                  <a:lnTo>
                    <a:pt x="3104" y="11890"/>
                  </a:lnTo>
                  <a:lnTo>
                    <a:pt x="3136" y="11904"/>
                  </a:lnTo>
                  <a:lnTo>
                    <a:pt x="3171" y="11918"/>
                  </a:lnTo>
                  <a:lnTo>
                    <a:pt x="3206" y="11932"/>
                  </a:lnTo>
                  <a:lnTo>
                    <a:pt x="3243" y="11944"/>
                  </a:lnTo>
                  <a:lnTo>
                    <a:pt x="3281" y="11957"/>
                  </a:lnTo>
                  <a:lnTo>
                    <a:pt x="3322" y="11970"/>
                  </a:lnTo>
                  <a:lnTo>
                    <a:pt x="3365" y="11983"/>
                  </a:lnTo>
                  <a:lnTo>
                    <a:pt x="3408" y="11996"/>
                  </a:lnTo>
                  <a:lnTo>
                    <a:pt x="3453" y="12007"/>
                  </a:lnTo>
                  <a:lnTo>
                    <a:pt x="3500" y="12020"/>
                  </a:lnTo>
                  <a:lnTo>
                    <a:pt x="3549" y="12032"/>
                  </a:lnTo>
                  <a:lnTo>
                    <a:pt x="3599" y="12042"/>
                  </a:lnTo>
                  <a:lnTo>
                    <a:pt x="3651" y="12054"/>
                  </a:lnTo>
                  <a:lnTo>
                    <a:pt x="3729" y="12070"/>
                  </a:lnTo>
                  <a:lnTo>
                    <a:pt x="3803" y="12087"/>
                  </a:lnTo>
                  <a:lnTo>
                    <a:pt x="3872" y="12105"/>
                  </a:lnTo>
                  <a:lnTo>
                    <a:pt x="3938" y="12125"/>
                  </a:lnTo>
                  <a:lnTo>
                    <a:pt x="3969" y="12134"/>
                  </a:lnTo>
                  <a:lnTo>
                    <a:pt x="4000" y="12145"/>
                  </a:lnTo>
                  <a:lnTo>
                    <a:pt x="4029" y="12155"/>
                  </a:lnTo>
                  <a:lnTo>
                    <a:pt x="4058" y="12166"/>
                  </a:lnTo>
                  <a:lnTo>
                    <a:pt x="4084" y="12177"/>
                  </a:lnTo>
                  <a:lnTo>
                    <a:pt x="4111" y="12187"/>
                  </a:lnTo>
                  <a:lnTo>
                    <a:pt x="4135" y="12199"/>
                  </a:lnTo>
                  <a:lnTo>
                    <a:pt x="4160" y="12211"/>
                  </a:lnTo>
                  <a:lnTo>
                    <a:pt x="4183" y="12223"/>
                  </a:lnTo>
                  <a:lnTo>
                    <a:pt x="4205" y="12235"/>
                  </a:lnTo>
                  <a:lnTo>
                    <a:pt x="4226" y="12247"/>
                  </a:lnTo>
                  <a:lnTo>
                    <a:pt x="4246" y="12260"/>
                  </a:lnTo>
                  <a:lnTo>
                    <a:pt x="4265" y="12273"/>
                  </a:lnTo>
                  <a:lnTo>
                    <a:pt x="4284" y="12287"/>
                  </a:lnTo>
                  <a:lnTo>
                    <a:pt x="4300" y="12299"/>
                  </a:lnTo>
                  <a:lnTo>
                    <a:pt x="4316" y="12313"/>
                  </a:lnTo>
                  <a:lnTo>
                    <a:pt x="4331" y="12327"/>
                  </a:lnTo>
                  <a:lnTo>
                    <a:pt x="4344" y="12341"/>
                  </a:lnTo>
                  <a:lnTo>
                    <a:pt x="4357" y="12356"/>
                  </a:lnTo>
                  <a:lnTo>
                    <a:pt x="4369" y="12371"/>
                  </a:lnTo>
                  <a:lnTo>
                    <a:pt x="4381" y="12386"/>
                  </a:lnTo>
                  <a:lnTo>
                    <a:pt x="4390" y="12401"/>
                  </a:lnTo>
                  <a:lnTo>
                    <a:pt x="4399" y="12417"/>
                  </a:lnTo>
                  <a:lnTo>
                    <a:pt x="4406" y="12432"/>
                  </a:lnTo>
                  <a:lnTo>
                    <a:pt x="4433" y="12477"/>
                  </a:lnTo>
                  <a:lnTo>
                    <a:pt x="4460" y="12527"/>
                  </a:lnTo>
                  <a:lnTo>
                    <a:pt x="4487" y="12583"/>
                  </a:lnTo>
                  <a:lnTo>
                    <a:pt x="4515" y="12643"/>
                  </a:lnTo>
                  <a:lnTo>
                    <a:pt x="4544" y="12709"/>
                  </a:lnTo>
                  <a:lnTo>
                    <a:pt x="4574" y="12779"/>
                  </a:lnTo>
                  <a:lnTo>
                    <a:pt x="4603" y="12855"/>
                  </a:lnTo>
                  <a:lnTo>
                    <a:pt x="4633" y="12936"/>
                  </a:lnTo>
                  <a:lnTo>
                    <a:pt x="4664" y="13022"/>
                  </a:lnTo>
                  <a:lnTo>
                    <a:pt x="4696" y="13113"/>
                  </a:lnTo>
                  <a:lnTo>
                    <a:pt x="4728" y="13209"/>
                  </a:lnTo>
                  <a:lnTo>
                    <a:pt x="4761" y="13310"/>
                  </a:lnTo>
                  <a:lnTo>
                    <a:pt x="4794" y="13415"/>
                  </a:lnTo>
                  <a:lnTo>
                    <a:pt x="4828" y="13527"/>
                  </a:lnTo>
                  <a:lnTo>
                    <a:pt x="4863" y="13644"/>
                  </a:lnTo>
                  <a:lnTo>
                    <a:pt x="4898" y="13764"/>
                  </a:lnTo>
                  <a:lnTo>
                    <a:pt x="4932" y="13886"/>
                  </a:lnTo>
                  <a:lnTo>
                    <a:pt x="4965" y="14005"/>
                  </a:lnTo>
                  <a:lnTo>
                    <a:pt x="4995" y="14120"/>
                  </a:lnTo>
                  <a:lnTo>
                    <a:pt x="5022" y="14232"/>
                  </a:lnTo>
                  <a:lnTo>
                    <a:pt x="5048" y="14342"/>
                  </a:lnTo>
                  <a:lnTo>
                    <a:pt x="5070" y="14447"/>
                  </a:lnTo>
                  <a:lnTo>
                    <a:pt x="5092" y="14551"/>
                  </a:lnTo>
                  <a:lnTo>
                    <a:pt x="5110" y="14651"/>
                  </a:lnTo>
                  <a:lnTo>
                    <a:pt x="5127" y="14747"/>
                  </a:lnTo>
                  <a:lnTo>
                    <a:pt x="5141" y="14841"/>
                  </a:lnTo>
                  <a:lnTo>
                    <a:pt x="5153" y="14931"/>
                  </a:lnTo>
                  <a:lnTo>
                    <a:pt x="5163" y="15019"/>
                  </a:lnTo>
                  <a:lnTo>
                    <a:pt x="5171" y="15103"/>
                  </a:lnTo>
                  <a:lnTo>
                    <a:pt x="5176" y="15184"/>
                  </a:lnTo>
                  <a:lnTo>
                    <a:pt x="5179" y="15262"/>
                  </a:lnTo>
                  <a:lnTo>
                    <a:pt x="5180" y="15336"/>
                  </a:lnTo>
                  <a:lnTo>
                    <a:pt x="5179" y="15398"/>
                  </a:lnTo>
                  <a:lnTo>
                    <a:pt x="5178" y="15458"/>
                  </a:lnTo>
                  <a:lnTo>
                    <a:pt x="5175" y="15515"/>
                  </a:lnTo>
                  <a:lnTo>
                    <a:pt x="5172" y="15571"/>
                  </a:lnTo>
                  <a:lnTo>
                    <a:pt x="5166" y="15623"/>
                  </a:lnTo>
                  <a:lnTo>
                    <a:pt x="5161" y="15674"/>
                  </a:lnTo>
                  <a:lnTo>
                    <a:pt x="5154" y="15722"/>
                  </a:lnTo>
                  <a:lnTo>
                    <a:pt x="5146" y="15767"/>
                  </a:lnTo>
                  <a:lnTo>
                    <a:pt x="5137" y="15811"/>
                  </a:lnTo>
                  <a:lnTo>
                    <a:pt x="5126" y="15851"/>
                  </a:lnTo>
                  <a:lnTo>
                    <a:pt x="5115" y="15891"/>
                  </a:lnTo>
                  <a:lnTo>
                    <a:pt x="5102" y="15927"/>
                  </a:lnTo>
                  <a:lnTo>
                    <a:pt x="5089" y="15961"/>
                  </a:lnTo>
                  <a:lnTo>
                    <a:pt x="5075" y="15992"/>
                  </a:lnTo>
                  <a:lnTo>
                    <a:pt x="5059" y="16022"/>
                  </a:lnTo>
                  <a:lnTo>
                    <a:pt x="5042" y="16048"/>
                  </a:lnTo>
                  <a:lnTo>
                    <a:pt x="5033" y="16061"/>
                  </a:lnTo>
                  <a:lnTo>
                    <a:pt x="5024" y="16074"/>
                  </a:lnTo>
                  <a:lnTo>
                    <a:pt x="5014" y="16087"/>
                  </a:lnTo>
                  <a:lnTo>
                    <a:pt x="5003" y="16100"/>
                  </a:lnTo>
                  <a:lnTo>
                    <a:pt x="4980" y="16124"/>
                  </a:lnTo>
                  <a:lnTo>
                    <a:pt x="4954" y="16148"/>
                  </a:lnTo>
                  <a:lnTo>
                    <a:pt x="4926" y="16171"/>
                  </a:lnTo>
                  <a:lnTo>
                    <a:pt x="4896" y="16193"/>
                  </a:lnTo>
                  <a:lnTo>
                    <a:pt x="4863" y="16216"/>
                  </a:lnTo>
                  <a:lnTo>
                    <a:pt x="4827" y="16237"/>
                  </a:lnTo>
                  <a:lnTo>
                    <a:pt x="4790" y="16258"/>
                  </a:lnTo>
                  <a:lnTo>
                    <a:pt x="4751" y="16279"/>
                  </a:lnTo>
                  <a:lnTo>
                    <a:pt x="4708" y="16299"/>
                  </a:lnTo>
                  <a:lnTo>
                    <a:pt x="4664" y="16318"/>
                  </a:lnTo>
                  <a:lnTo>
                    <a:pt x="4616" y="16337"/>
                  </a:lnTo>
                  <a:lnTo>
                    <a:pt x="4567" y="16355"/>
                  </a:lnTo>
                  <a:lnTo>
                    <a:pt x="4516" y="16373"/>
                  </a:lnTo>
                  <a:lnTo>
                    <a:pt x="4462" y="16390"/>
                  </a:lnTo>
                  <a:lnTo>
                    <a:pt x="4390" y="16419"/>
                  </a:lnTo>
                  <a:lnTo>
                    <a:pt x="4317" y="16450"/>
                  </a:lnTo>
                  <a:lnTo>
                    <a:pt x="4242" y="16479"/>
                  </a:lnTo>
                  <a:lnTo>
                    <a:pt x="4165" y="16509"/>
                  </a:lnTo>
                  <a:lnTo>
                    <a:pt x="4086" y="16538"/>
                  </a:lnTo>
                  <a:lnTo>
                    <a:pt x="4006" y="16567"/>
                  </a:lnTo>
                  <a:lnTo>
                    <a:pt x="3925" y="16594"/>
                  </a:lnTo>
                  <a:lnTo>
                    <a:pt x="3842" y="16622"/>
                  </a:lnTo>
                  <a:lnTo>
                    <a:pt x="3757" y="16650"/>
                  </a:lnTo>
                  <a:lnTo>
                    <a:pt x="3671" y="16676"/>
                  </a:lnTo>
                  <a:lnTo>
                    <a:pt x="3582" y="16703"/>
                  </a:lnTo>
                  <a:lnTo>
                    <a:pt x="3493" y="16730"/>
                  </a:lnTo>
                  <a:lnTo>
                    <a:pt x="3401" y="16756"/>
                  </a:lnTo>
                  <a:lnTo>
                    <a:pt x="3308" y="16782"/>
                  </a:lnTo>
                  <a:lnTo>
                    <a:pt x="3213" y="16806"/>
                  </a:lnTo>
                  <a:lnTo>
                    <a:pt x="3116" y="16832"/>
                  </a:lnTo>
                  <a:lnTo>
                    <a:pt x="3021" y="16855"/>
                  </a:lnTo>
                  <a:lnTo>
                    <a:pt x="2931" y="16878"/>
                  </a:lnTo>
                  <a:lnTo>
                    <a:pt x="2844" y="16899"/>
                  </a:lnTo>
                  <a:lnTo>
                    <a:pt x="2762" y="16918"/>
                  </a:lnTo>
                  <a:lnTo>
                    <a:pt x="2684" y="16935"/>
                  </a:lnTo>
                  <a:lnTo>
                    <a:pt x="2612" y="16952"/>
                  </a:lnTo>
                  <a:lnTo>
                    <a:pt x="2543" y="16966"/>
                  </a:lnTo>
                  <a:lnTo>
                    <a:pt x="2479" y="16979"/>
                  </a:lnTo>
                  <a:lnTo>
                    <a:pt x="2419" y="16991"/>
                  </a:lnTo>
                  <a:lnTo>
                    <a:pt x="2363" y="17000"/>
                  </a:lnTo>
                  <a:lnTo>
                    <a:pt x="2312" y="17009"/>
                  </a:lnTo>
                  <a:lnTo>
                    <a:pt x="2265" y="17016"/>
                  </a:lnTo>
                  <a:lnTo>
                    <a:pt x="2223" y="17022"/>
                  </a:lnTo>
                  <a:lnTo>
                    <a:pt x="2184" y="17025"/>
                  </a:lnTo>
                  <a:lnTo>
                    <a:pt x="2151" y="17027"/>
                  </a:lnTo>
                  <a:lnTo>
                    <a:pt x="2121" y="17028"/>
                  </a:lnTo>
                  <a:lnTo>
                    <a:pt x="2095" y="17027"/>
                  </a:lnTo>
                  <a:lnTo>
                    <a:pt x="2067" y="17025"/>
                  </a:lnTo>
                  <a:lnTo>
                    <a:pt x="2038" y="17021"/>
                  </a:lnTo>
                  <a:lnTo>
                    <a:pt x="2010" y="17015"/>
                  </a:lnTo>
                  <a:lnTo>
                    <a:pt x="1980" y="17008"/>
                  </a:lnTo>
                  <a:lnTo>
                    <a:pt x="1949" y="16999"/>
                  </a:lnTo>
                  <a:lnTo>
                    <a:pt x="1918" y="16989"/>
                  </a:lnTo>
                  <a:lnTo>
                    <a:pt x="1886" y="16977"/>
                  </a:lnTo>
                  <a:lnTo>
                    <a:pt x="1854" y="16963"/>
                  </a:lnTo>
                  <a:lnTo>
                    <a:pt x="1821" y="16948"/>
                  </a:lnTo>
                  <a:lnTo>
                    <a:pt x="1787" y="16931"/>
                  </a:lnTo>
                  <a:lnTo>
                    <a:pt x="1753" y="16913"/>
                  </a:lnTo>
                  <a:lnTo>
                    <a:pt x="1717" y="16893"/>
                  </a:lnTo>
                  <a:lnTo>
                    <a:pt x="1682" y="16871"/>
                  </a:lnTo>
                  <a:lnTo>
                    <a:pt x="1646" y="16848"/>
                  </a:lnTo>
                  <a:lnTo>
                    <a:pt x="1609" y="16823"/>
                  </a:lnTo>
                  <a:lnTo>
                    <a:pt x="1570" y="16797"/>
                  </a:lnTo>
                  <a:lnTo>
                    <a:pt x="1533" y="16769"/>
                  </a:lnTo>
                  <a:lnTo>
                    <a:pt x="1494" y="16739"/>
                  </a:lnTo>
                  <a:lnTo>
                    <a:pt x="1454" y="16708"/>
                  </a:lnTo>
                  <a:lnTo>
                    <a:pt x="1414" y="16675"/>
                  </a:lnTo>
                  <a:lnTo>
                    <a:pt x="1373" y="16641"/>
                  </a:lnTo>
                  <a:lnTo>
                    <a:pt x="1330" y="16605"/>
                  </a:lnTo>
                  <a:lnTo>
                    <a:pt x="1289" y="16567"/>
                  </a:lnTo>
                  <a:lnTo>
                    <a:pt x="1246" y="16528"/>
                  </a:lnTo>
                  <a:lnTo>
                    <a:pt x="1202" y="16487"/>
                  </a:lnTo>
                  <a:lnTo>
                    <a:pt x="1158" y="16445"/>
                  </a:lnTo>
                  <a:lnTo>
                    <a:pt x="1113" y="16400"/>
                  </a:lnTo>
                  <a:lnTo>
                    <a:pt x="1067" y="16355"/>
                  </a:lnTo>
                  <a:lnTo>
                    <a:pt x="1021" y="16308"/>
                  </a:lnTo>
                  <a:lnTo>
                    <a:pt x="974" y="16258"/>
                  </a:lnTo>
                  <a:lnTo>
                    <a:pt x="927" y="16208"/>
                  </a:lnTo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57802" y="3027982"/>
            <a:ext cx="230842" cy="230842"/>
            <a:chOff x="4234277" y="5806985"/>
            <a:chExt cx="612775" cy="612775"/>
          </a:xfrm>
        </p:grpSpPr>
        <p:sp>
          <p:nvSpPr>
            <p:cNvPr id="36" name="Oval 35"/>
            <p:cNvSpPr/>
            <p:nvPr/>
          </p:nvSpPr>
          <p:spPr bwMode="ltGray">
            <a:xfrm>
              <a:off x="4234277" y="5806985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37" name="Group 41"/>
            <p:cNvGrpSpPr>
              <a:grpSpLocks noChangeAspect="1"/>
            </p:cNvGrpSpPr>
            <p:nvPr/>
          </p:nvGrpSpPr>
          <p:grpSpPr bwMode="auto">
            <a:xfrm>
              <a:off x="4343034" y="5972208"/>
              <a:ext cx="395261" cy="282329"/>
              <a:chOff x="-677" y="3195"/>
              <a:chExt cx="483" cy="345"/>
            </a:xfrm>
            <a:solidFill>
              <a:schemeClr val="bg1"/>
            </a:solidFill>
          </p:grpSpPr>
          <p:sp>
            <p:nvSpPr>
              <p:cNvPr id="38" name="Freeform 43"/>
              <p:cNvSpPr>
                <a:spLocks/>
              </p:cNvSpPr>
              <p:nvPr/>
            </p:nvSpPr>
            <p:spPr bwMode="auto">
              <a:xfrm>
                <a:off x="-666" y="3384"/>
                <a:ext cx="461" cy="156"/>
              </a:xfrm>
              <a:custGeom>
                <a:avLst/>
                <a:gdLst>
                  <a:gd name="T0" fmla="*/ 1196 w 3230"/>
                  <a:gd name="T1" fmla="*/ 0 h 1091"/>
                  <a:gd name="T2" fmla="*/ 1616 w 3230"/>
                  <a:gd name="T3" fmla="*/ 368 h 1091"/>
                  <a:gd name="T4" fmla="*/ 2034 w 3230"/>
                  <a:gd name="T5" fmla="*/ 0 h 1091"/>
                  <a:gd name="T6" fmla="*/ 3230 w 3230"/>
                  <a:gd name="T7" fmla="*/ 1025 h 1091"/>
                  <a:gd name="T8" fmla="*/ 3203 w 3230"/>
                  <a:gd name="T9" fmla="*/ 1048 h 1091"/>
                  <a:gd name="T10" fmla="*/ 3171 w 3230"/>
                  <a:gd name="T11" fmla="*/ 1066 h 1091"/>
                  <a:gd name="T12" fmla="*/ 3138 w 3230"/>
                  <a:gd name="T13" fmla="*/ 1080 h 1091"/>
                  <a:gd name="T14" fmla="*/ 3102 w 3230"/>
                  <a:gd name="T15" fmla="*/ 1088 h 1091"/>
                  <a:gd name="T16" fmla="*/ 3064 w 3230"/>
                  <a:gd name="T17" fmla="*/ 1091 h 1091"/>
                  <a:gd name="T18" fmla="*/ 166 w 3230"/>
                  <a:gd name="T19" fmla="*/ 1091 h 1091"/>
                  <a:gd name="T20" fmla="*/ 128 w 3230"/>
                  <a:gd name="T21" fmla="*/ 1088 h 1091"/>
                  <a:gd name="T22" fmla="*/ 92 w 3230"/>
                  <a:gd name="T23" fmla="*/ 1080 h 1091"/>
                  <a:gd name="T24" fmla="*/ 58 w 3230"/>
                  <a:gd name="T25" fmla="*/ 1066 h 1091"/>
                  <a:gd name="T26" fmla="*/ 27 w 3230"/>
                  <a:gd name="T27" fmla="*/ 1048 h 1091"/>
                  <a:gd name="T28" fmla="*/ 0 w 3230"/>
                  <a:gd name="T29" fmla="*/ 1025 h 1091"/>
                  <a:gd name="T30" fmla="*/ 1196 w 3230"/>
                  <a:gd name="T31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30" h="1091">
                    <a:moveTo>
                      <a:pt x="1196" y="0"/>
                    </a:moveTo>
                    <a:lnTo>
                      <a:pt x="1616" y="368"/>
                    </a:lnTo>
                    <a:lnTo>
                      <a:pt x="2034" y="0"/>
                    </a:lnTo>
                    <a:lnTo>
                      <a:pt x="3230" y="1025"/>
                    </a:lnTo>
                    <a:lnTo>
                      <a:pt x="3203" y="1048"/>
                    </a:lnTo>
                    <a:lnTo>
                      <a:pt x="3171" y="1066"/>
                    </a:lnTo>
                    <a:lnTo>
                      <a:pt x="3138" y="1080"/>
                    </a:lnTo>
                    <a:lnTo>
                      <a:pt x="3102" y="1088"/>
                    </a:lnTo>
                    <a:lnTo>
                      <a:pt x="3064" y="1091"/>
                    </a:lnTo>
                    <a:lnTo>
                      <a:pt x="166" y="1091"/>
                    </a:lnTo>
                    <a:lnTo>
                      <a:pt x="128" y="1088"/>
                    </a:lnTo>
                    <a:lnTo>
                      <a:pt x="92" y="1080"/>
                    </a:lnTo>
                    <a:lnTo>
                      <a:pt x="58" y="1066"/>
                    </a:lnTo>
                    <a:lnTo>
                      <a:pt x="27" y="1048"/>
                    </a:lnTo>
                    <a:lnTo>
                      <a:pt x="0" y="1025"/>
                    </a:lnTo>
                    <a:lnTo>
                      <a:pt x="11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44"/>
              <p:cNvSpPr>
                <a:spLocks/>
              </p:cNvSpPr>
              <p:nvPr/>
            </p:nvSpPr>
            <p:spPr bwMode="auto">
              <a:xfrm>
                <a:off x="-666" y="3195"/>
                <a:ext cx="461" cy="207"/>
              </a:xfrm>
              <a:custGeom>
                <a:avLst/>
                <a:gdLst>
                  <a:gd name="T0" fmla="*/ 166 w 3230"/>
                  <a:gd name="T1" fmla="*/ 0 h 1449"/>
                  <a:gd name="T2" fmla="*/ 3064 w 3230"/>
                  <a:gd name="T3" fmla="*/ 0 h 1449"/>
                  <a:gd name="T4" fmla="*/ 3102 w 3230"/>
                  <a:gd name="T5" fmla="*/ 3 h 1449"/>
                  <a:gd name="T6" fmla="*/ 3138 w 3230"/>
                  <a:gd name="T7" fmla="*/ 11 h 1449"/>
                  <a:gd name="T8" fmla="*/ 3172 w 3230"/>
                  <a:gd name="T9" fmla="*/ 25 h 1449"/>
                  <a:gd name="T10" fmla="*/ 3203 w 3230"/>
                  <a:gd name="T11" fmla="*/ 43 h 1449"/>
                  <a:gd name="T12" fmla="*/ 3230 w 3230"/>
                  <a:gd name="T13" fmla="*/ 66 h 1449"/>
                  <a:gd name="T14" fmla="*/ 1616 w 3230"/>
                  <a:gd name="T15" fmla="*/ 1449 h 1449"/>
                  <a:gd name="T16" fmla="*/ 0 w 3230"/>
                  <a:gd name="T17" fmla="*/ 66 h 1449"/>
                  <a:gd name="T18" fmla="*/ 27 w 3230"/>
                  <a:gd name="T19" fmla="*/ 43 h 1449"/>
                  <a:gd name="T20" fmla="*/ 59 w 3230"/>
                  <a:gd name="T21" fmla="*/ 25 h 1449"/>
                  <a:gd name="T22" fmla="*/ 92 w 3230"/>
                  <a:gd name="T23" fmla="*/ 11 h 1449"/>
                  <a:gd name="T24" fmla="*/ 128 w 3230"/>
                  <a:gd name="T25" fmla="*/ 3 h 1449"/>
                  <a:gd name="T26" fmla="*/ 166 w 3230"/>
                  <a:gd name="T27" fmla="*/ 0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0" h="1449">
                    <a:moveTo>
                      <a:pt x="166" y="0"/>
                    </a:moveTo>
                    <a:lnTo>
                      <a:pt x="3064" y="0"/>
                    </a:lnTo>
                    <a:lnTo>
                      <a:pt x="3102" y="3"/>
                    </a:lnTo>
                    <a:lnTo>
                      <a:pt x="3138" y="11"/>
                    </a:lnTo>
                    <a:lnTo>
                      <a:pt x="3172" y="25"/>
                    </a:lnTo>
                    <a:lnTo>
                      <a:pt x="3203" y="43"/>
                    </a:lnTo>
                    <a:lnTo>
                      <a:pt x="3230" y="66"/>
                    </a:lnTo>
                    <a:lnTo>
                      <a:pt x="1616" y="1449"/>
                    </a:lnTo>
                    <a:lnTo>
                      <a:pt x="0" y="66"/>
                    </a:lnTo>
                    <a:lnTo>
                      <a:pt x="27" y="43"/>
                    </a:lnTo>
                    <a:lnTo>
                      <a:pt x="59" y="25"/>
                    </a:lnTo>
                    <a:lnTo>
                      <a:pt x="92" y="11"/>
                    </a:lnTo>
                    <a:lnTo>
                      <a:pt x="128" y="3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-677" y="3225"/>
                <a:ext cx="167" cy="287"/>
              </a:xfrm>
              <a:custGeom>
                <a:avLst/>
                <a:gdLst>
                  <a:gd name="T0" fmla="*/ 0 w 1168"/>
                  <a:gd name="T1" fmla="*/ 0 h 2007"/>
                  <a:gd name="T2" fmla="*/ 1168 w 1168"/>
                  <a:gd name="T3" fmla="*/ 1014 h 2007"/>
                  <a:gd name="T4" fmla="*/ 0 w 1168"/>
                  <a:gd name="T5" fmla="*/ 2007 h 2007"/>
                  <a:gd name="T6" fmla="*/ 0 w 1168"/>
                  <a:gd name="T7" fmla="*/ 0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8" h="2007">
                    <a:moveTo>
                      <a:pt x="0" y="0"/>
                    </a:moveTo>
                    <a:lnTo>
                      <a:pt x="1168" y="1014"/>
                    </a:lnTo>
                    <a:lnTo>
                      <a:pt x="0" y="20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-361" y="3225"/>
                <a:ext cx="167" cy="287"/>
              </a:xfrm>
              <a:custGeom>
                <a:avLst/>
                <a:gdLst>
                  <a:gd name="T0" fmla="*/ 1169 w 1169"/>
                  <a:gd name="T1" fmla="*/ 0 h 2008"/>
                  <a:gd name="T2" fmla="*/ 1169 w 1169"/>
                  <a:gd name="T3" fmla="*/ 2008 h 2008"/>
                  <a:gd name="T4" fmla="*/ 0 w 1169"/>
                  <a:gd name="T5" fmla="*/ 1015 h 2008"/>
                  <a:gd name="T6" fmla="*/ 1169 w 1169"/>
                  <a:gd name="T7" fmla="*/ 0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9" h="2008">
                    <a:moveTo>
                      <a:pt x="1169" y="0"/>
                    </a:moveTo>
                    <a:lnTo>
                      <a:pt x="1169" y="2008"/>
                    </a:lnTo>
                    <a:lnTo>
                      <a:pt x="0" y="1015"/>
                    </a:lnTo>
                    <a:lnTo>
                      <a:pt x="1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258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0351" y="2745370"/>
            <a:ext cx="8080248" cy="533400"/>
            <a:chOff x="531876" y="2389749"/>
            <a:chExt cx="8080248" cy="533400"/>
          </a:xfrm>
        </p:grpSpPr>
        <p:sp>
          <p:nvSpPr>
            <p:cNvPr id="9" name="Oval 8"/>
            <p:cNvSpPr/>
            <p:nvPr/>
          </p:nvSpPr>
          <p:spPr bwMode="ltGray">
            <a:xfrm>
              <a:off x="531876" y="2389749"/>
              <a:ext cx="533400" cy="533400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i="1" dirty="0" smtClean="0">
                  <a:solidFill>
                    <a:schemeClr val="bg1"/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217676" y="2505560"/>
              <a:ext cx="7394448" cy="24622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/>
              <a:r>
                <a:rPr lang="pl-PL" sz="1600" i="1" dirty="0" smtClean="0"/>
                <a:t>Obowiązek centralizacji rozliczeń VAT przez jednostki samorządu terytorialnego</a:t>
              </a:r>
              <a:endParaRPr lang="pl-PL" sz="1600" i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33399" y="2456264"/>
            <a:ext cx="8077200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399" y="3478250"/>
            <a:ext cx="8077200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30351" y="1719179"/>
            <a:ext cx="8080248" cy="533400"/>
            <a:chOff x="533400" y="1752600"/>
            <a:chExt cx="8080248" cy="533400"/>
          </a:xfrm>
        </p:grpSpPr>
        <p:sp>
          <p:nvSpPr>
            <p:cNvPr id="4" name="Oval 3"/>
            <p:cNvSpPr/>
            <p:nvPr/>
          </p:nvSpPr>
          <p:spPr bwMode="ltGray">
            <a:xfrm>
              <a:off x="533400" y="1752600"/>
              <a:ext cx="533400" cy="533400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i="1" dirty="0" smtClean="0">
                  <a:solidFill>
                    <a:schemeClr val="bg1"/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219200" y="1896190"/>
              <a:ext cx="7394448" cy="24622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/>
              <a:r>
                <a:rPr lang="pl-PL" sz="1600" i="1" dirty="0" smtClean="0"/>
                <a:t>Wprowadzenie</a:t>
              </a:r>
              <a:endParaRPr lang="pl-PL" sz="1600" i="1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533399" y="4439514"/>
            <a:ext cx="8077200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30351" y="4619757"/>
            <a:ext cx="8080248" cy="536857"/>
            <a:chOff x="453771" y="4000082"/>
            <a:chExt cx="8080248" cy="536857"/>
          </a:xfrm>
        </p:grpSpPr>
        <p:sp>
          <p:nvSpPr>
            <p:cNvPr id="28" name="Oval 27"/>
            <p:cNvSpPr/>
            <p:nvPr/>
          </p:nvSpPr>
          <p:spPr bwMode="ltGray">
            <a:xfrm>
              <a:off x="453771" y="4003539"/>
              <a:ext cx="533400" cy="533400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i="1" dirty="0">
                  <a:solidFill>
                    <a:schemeClr val="bg1"/>
                  </a:solidFill>
                  <a:latin typeface="Georgia" pitchFamily="18" charset="0"/>
                </a:rPr>
                <a:t>4</a:t>
              </a:r>
              <a:endParaRPr lang="pl-PL" sz="2400" b="1" i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1139571" y="4000082"/>
              <a:ext cx="7394448" cy="49244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/>
              <a:r>
                <a:rPr lang="pl-PL" sz="1600" i="1" dirty="0" smtClean="0"/>
                <a:t>Nowelizacja </a:t>
              </a:r>
              <a:r>
                <a:rPr lang="pl-PL" sz="1600" i="1" dirty="0"/>
                <a:t>przepisów o VAT – wprowadzenie obowiązku </a:t>
              </a:r>
              <a:r>
                <a:rPr lang="pl-PL" sz="1600" i="1" dirty="0" smtClean="0"/>
                <a:t>ustalania tzw. </a:t>
              </a:r>
              <a:r>
                <a:rPr lang="pl-PL" sz="1600" i="1" dirty="0" err="1"/>
                <a:t>prewspółczynnika</a:t>
              </a:r>
              <a:endParaRPr lang="pl-PL" sz="1600" i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C0488-217C-405E-84A7-2C6B75A710C1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1875" y="3742537"/>
            <a:ext cx="8080248" cy="533400"/>
            <a:chOff x="533400" y="3276599"/>
            <a:chExt cx="8080248" cy="533400"/>
          </a:xfrm>
        </p:grpSpPr>
        <p:sp>
          <p:nvSpPr>
            <p:cNvPr id="20" name="Oval 19"/>
            <p:cNvSpPr/>
            <p:nvPr/>
          </p:nvSpPr>
          <p:spPr bwMode="ltGray">
            <a:xfrm>
              <a:off x="533400" y="3276599"/>
              <a:ext cx="533400" cy="533400"/>
            </a:xfrm>
            <a:prstGeom prst="ellips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b="1" i="1" dirty="0" smtClean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219200" y="3420188"/>
              <a:ext cx="7394448" cy="24622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Tx/>
                <a:buFontTx/>
                <a:buNone/>
                <a:tabLst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432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728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indent="0"/>
              <a:r>
                <a:rPr lang="pl-PL" sz="1600" i="1" dirty="0" smtClean="0"/>
                <a:t>Główne założenia projektu ustawy centralizacyjnej</a:t>
              </a:r>
              <a:endParaRPr lang="pl-PL" sz="1600" i="1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33399" y="5464750"/>
            <a:ext cx="8077200" cy="0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ltGray">
          <a:xfrm>
            <a:off x="3276601" y="1839488"/>
            <a:ext cx="5334000" cy="4637512"/>
          </a:xfrm>
          <a:prstGeom prst="rect">
            <a:avLst/>
          </a:prstGeom>
          <a:solidFill>
            <a:srgbClr val="EAE8E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" y="0"/>
            <a:ext cx="29844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	</a:t>
            </a:r>
            <a:endParaRPr lang="pl-PL" dirty="0"/>
          </a:p>
        </p:txBody>
      </p:sp>
      <p:grpSp>
        <p:nvGrpSpPr>
          <p:cNvPr id="5" name="Group 4"/>
          <p:cNvGrpSpPr/>
          <p:nvPr/>
        </p:nvGrpSpPr>
        <p:grpSpPr>
          <a:xfrm>
            <a:off x="3483272" y="2000157"/>
            <a:ext cx="4924306" cy="1222170"/>
            <a:chOff x="3276600" y="1773977"/>
            <a:chExt cx="5334000" cy="1222170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3276600" y="1773977"/>
              <a:ext cx="5334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indent="-273050" algn="l" rtl="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tx1"/>
                </a:buClr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273050" indent="-273050" algn="l" rtl="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•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2pPr>
              <a:lvl3pPr marL="547688" indent="-273050" algn="l" rtl="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-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3pPr>
              <a:lvl4pPr marL="822325" indent="-273050" algn="l" rtl="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◦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4pPr>
              <a:lvl5pPr marL="1096963" indent="-273050" algn="l" rtl="0" eaLnBrk="0" fontAlgn="base" hangingPunct="0">
                <a:spcBef>
                  <a:spcPct val="0"/>
                </a:spcBef>
                <a:spcAft>
                  <a:spcPts val="900"/>
                </a:spcAft>
                <a:buClr>
                  <a:schemeClr val="tx1"/>
                </a:buClr>
                <a:buFont typeface="Georgia" pitchFamily="18" charset="0"/>
                <a:buChar char="›"/>
                <a:defRPr sz="2000" kern="120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5pPr>
              <a:lvl6pPr marL="274320" marR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chemeClr val="tx1"/>
                </a:buClr>
                <a:buSzPct val="100000"/>
                <a:buFont typeface="+mj-lt"/>
                <a:buAutoNum type="arabicPeriod"/>
                <a:tabLst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6pPr>
              <a:lvl7pPr marL="54864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alpha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7pPr>
              <a:lvl8pPr marL="82296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SzPct val="100000"/>
                <a:buFont typeface="+mj-lt"/>
                <a:buAutoNum type="romanLcPeriod"/>
                <a:defRPr sz="2000" kern="1200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8pPr>
              <a:lvl9pPr marL="0" indent="-27432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itchFamily="34" charset="0"/>
                <a:buNone/>
                <a:defRPr sz="2000" b="1" kern="1200" baseline="0">
                  <a:solidFill>
                    <a:schemeClr val="tx2"/>
                  </a:solidFill>
                  <a:latin typeface="Georgia" pitchFamily="18" charset="0"/>
                  <a:ea typeface="+mn-ea"/>
                  <a:cs typeface="+mn-cs"/>
                </a:defRPr>
              </a:lvl9pPr>
            </a:lstStyle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pl-PL" sz="1400" dirty="0"/>
                <a:t>Jednym z największych wyzwań, przed jakim stoją obecnie wszystkie jednostki samorządu terytorialnego w Polsce, jest </a:t>
              </a:r>
              <a:r>
                <a:rPr lang="pl-PL" sz="1400" b="1" dirty="0"/>
                <a:t>przeprowadzenie procesu centralizacji rozliczeń VAT pomiędzy daną JST, a </a:t>
              </a:r>
              <a:r>
                <a:rPr lang="pl-PL" sz="1400" b="1" dirty="0" smtClean="0"/>
                <a:t>jej </a:t>
              </a:r>
              <a:r>
                <a:rPr lang="pl-PL" sz="1400" b="1" dirty="0"/>
                <a:t>jednostkami organizacyjnymi</a:t>
              </a:r>
              <a:r>
                <a:rPr lang="pl-PL" sz="1400" dirty="0"/>
                <a:t>. 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276600" y="2996147"/>
              <a:ext cx="5334000" cy="0"/>
            </a:xfrm>
            <a:prstGeom prst="line">
              <a:avLst/>
            </a:prstGeom>
            <a:ln cap="rnd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33400" y="6477000"/>
            <a:ext cx="2590800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83272" y="3884011"/>
            <a:ext cx="4924306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481447" y="3316663"/>
            <a:ext cx="49243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pl-PL" sz="1400" dirty="0"/>
              <a:t>Zgodnie z obecnymi zapowiedziami Ministerstwa Finansów, centralizacja będzie obowiązkowa od 1 stycznia 2017 r.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81447" y="4927658"/>
            <a:ext cx="4924306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1446" y="3978346"/>
            <a:ext cx="492430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pl-PL" sz="1400" dirty="0"/>
              <a:t>Ramy prawne dla niektórych aspektów procesu centralizacji będzie przewidywała </a:t>
            </a:r>
            <a:r>
              <a:rPr lang="pl-PL" sz="1400" b="1" dirty="0"/>
              <a:t>projektowana ustawa centralizacyjna</a:t>
            </a:r>
            <a:r>
              <a:rPr lang="pl-PL" sz="1400" dirty="0"/>
              <a:t>, przygotowywana przez Ministerstwo Finansów.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481446" y="5060448"/>
            <a:ext cx="492430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pl-PL" sz="1400" dirty="0"/>
              <a:t>Jednocześnie wraz z początkiem 2016 r. przedstawiciele jednostek samorządu terytorialnego stanęli przed koniecznością </a:t>
            </a:r>
            <a:r>
              <a:rPr lang="pl-PL" sz="1400" b="1" dirty="0"/>
              <a:t>dostosowania się do najnowszych zmian w ustawie o VAT, jeśli chodzi o zakres prawa do odliczenia</a:t>
            </a:r>
            <a:r>
              <a:rPr lang="pl-PL" sz="1400" dirty="0"/>
              <a:t> – obowiązek stosowania tzw. </a:t>
            </a:r>
            <a:r>
              <a:rPr lang="pl-PL" sz="1400" dirty="0" err="1"/>
              <a:t>prewspółczynnika</a:t>
            </a:r>
            <a:r>
              <a:rPr lang="pl-PL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5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5" y="0"/>
            <a:ext cx="2987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85800"/>
            <a:ext cx="5334000" cy="914400"/>
          </a:xfrm>
        </p:spPr>
        <p:txBody>
          <a:bodyPr/>
          <a:lstStyle/>
          <a:p>
            <a:r>
              <a:rPr lang="pl-PL" dirty="0"/>
              <a:t>2. Obowiązek centralizacji rozliczeń VAT przez jednostki samorządu terytorialnego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661AB6-BD47-4266-B2F7-61FA71EDE00D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92911" y="2869248"/>
            <a:ext cx="4923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/>
              <a:t>Dodatkowo w uchwale z dnia 26 października 2015 r. (sygn. akt I FSK 1725/14) Naczelny Sąd Administracyjny stanął na stanowisku, iż </a:t>
            </a:r>
            <a:r>
              <a:rPr lang="pl-PL" sz="1400" b="1" dirty="0"/>
              <a:t>z zakresu podatników VAT powinny być wykluczone także gminne zakłady budżetowe. 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92912" y="4026322"/>
            <a:ext cx="4923535" cy="173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a typeface="Calibri" panose="020F0502020204030204" pitchFamily="34" charset="0"/>
              </a:rPr>
              <a:t>Po stronie jednostek samorządu terytorialnego powstaną istotne zmiany w metodologii rozliczania podatku VAT:</a:t>
            </a:r>
          </a:p>
          <a:p>
            <a:pPr marL="625475" indent="-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a typeface="Calibri" panose="020F0502020204030204" pitchFamily="34" charset="0"/>
              </a:rPr>
              <a:t>systemy księgowe;</a:t>
            </a:r>
          </a:p>
          <a:p>
            <a:pPr marL="625475" indent="-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a typeface="Calibri" panose="020F0502020204030204" pitchFamily="34" charset="0"/>
              </a:rPr>
              <a:t>zasady wystawiania faktur;</a:t>
            </a:r>
          </a:p>
          <a:p>
            <a:pPr marL="625475" indent="-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>
                <a:ea typeface="Calibri" panose="020F0502020204030204" pitchFamily="34" charset="0"/>
              </a:rPr>
              <a:t>zakres odpowiedzialności osób podpisujących deklaracje podatkowe.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2912" y="2740109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2911" y="1902626"/>
            <a:ext cx="4923535" cy="7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a typeface="Calibri" panose="020F0502020204030204" pitchFamily="34" charset="0"/>
              </a:rPr>
              <a:t>W świetle wyroku TSUE z dnia 29 września 2015 r. w sprawie C-276/14 Gmina Wrocław gminne </a:t>
            </a:r>
            <a:r>
              <a:rPr lang="pl-PL" sz="1400" b="1" dirty="0">
                <a:ea typeface="Calibri" panose="020F0502020204030204" pitchFamily="34" charset="0"/>
              </a:rPr>
              <a:t>jednostki budżetowe nie są odrębnymi  podatnikami VAT.</a:t>
            </a:r>
            <a:r>
              <a:rPr lang="pl-PL" sz="1400" dirty="0">
                <a:ea typeface="Calibri" panose="020F0502020204030204" pitchFamily="34" charset="0"/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399" y="3862370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5" y="0"/>
            <a:ext cx="2987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85800"/>
            <a:ext cx="5334000" cy="914400"/>
          </a:xfrm>
        </p:spPr>
        <p:txBody>
          <a:bodyPr/>
          <a:lstStyle/>
          <a:p>
            <a:r>
              <a:rPr lang="pl-PL" dirty="0"/>
              <a:t>2. Obowiązek centralizacji rozliczeń VAT przez jednostki samorządu </a:t>
            </a:r>
            <a:r>
              <a:rPr lang="pl-PL" dirty="0" smtClean="0"/>
              <a:t>terytorialnego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661AB6-BD47-4266-B2F7-61FA71EDE00D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92911" y="2661839"/>
            <a:ext cx="492353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3050">
              <a:buFont typeface="Wingdings" panose="05000000000000000000" pitchFamily="2" charset="2"/>
              <a:buChar char="Ø"/>
            </a:pPr>
            <a:r>
              <a:rPr lang="pl-PL" sz="1400" dirty="0" smtClean="0"/>
              <a:t>opracowanie procedur podatkowych pozwalających na składanie jednej skonsolidowanej deklaracji w sposób usystematyzowany i bezpieczny </a:t>
            </a:r>
            <a:r>
              <a:rPr lang="pl-PL" sz="1400" b="1" dirty="0" smtClean="0"/>
              <a:t>(redukcja ryzyka odpowiedzialności karno-skarbowej przedstawicieli Urzędu </a:t>
            </a:r>
            <a:r>
              <a:rPr lang="pl-PL" sz="1400" b="1" dirty="0" smtClean="0"/>
              <a:t>Gminy </a:t>
            </a:r>
            <a:r>
              <a:rPr lang="pl-PL" sz="1400" b="1" dirty="0" smtClean="0"/>
              <a:t>za potencjalne błędy popełniane na poziomie jednostek)</a:t>
            </a:r>
            <a:endParaRPr lang="pl-PL" sz="1400" b="1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02464" y="4295134"/>
            <a:ext cx="4923535" cy="47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ea typeface="Calibri" panose="020F0502020204030204" pitchFamily="34" charset="0"/>
              </a:rPr>
              <a:t>szkolenia podatkowe dla pracowników jednostek organizacyjnych oraz służb finansowych danej JST</a:t>
            </a:r>
            <a:endParaRPr lang="pl-PL" sz="1400" dirty="0">
              <a:ea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92911" y="2554914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2911" y="1599320"/>
            <a:ext cx="4923535" cy="22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smtClean="0">
                <a:ea typeface="Calibri" panose="020F0502020204030204" pitchFamily="34" charset="0"/>
              </a:rPr>
              <a:t>Centralizacja VAT – jak zaplanować proces?</a:t>
            </a:r>
            <a:endParaRPr lang="pl-PL" sz="1400" b="1" dirty="0">
              <a:ea typeface="Calibri" panose="020F050202020403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33399" y="4090444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92911" y="1990641"/>
            <a:ext cx="49235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66700" indent="-266700">
              <a:buFont typeface="Wingdings" panose="05000000000000000000" pitchFamily="2" charset="2"/>
              <a:buChar char="Ø"/>
            </a:pPr>
            <a:r>
              <a:rPr lang="pl-PL" sz="1400" dirty="0" smtClean="0"/>
              <a:t>weryfikacja dotychczasowych rozliczeń poszczególnych jednostek organizacyjnych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650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5" y="0"/>
            <a:ext cx="2987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Główne założenia projektu ustawy centralizacyjnej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661AB6-BD47-4266-B2F7-61FA71EDE00D}" type="slidenum">
              <a:rPr lang="pl-PL" smtClean="0"/>
              <a:pPr/>
              <a:t>6</a:t>
            </a:fld>
            <a:endParaRPr lang="pl-P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3400" y="2629819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3400" y="1631281"/>
            <a:ext cx="4923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4638" lvl="2" indent="0">
              <a:spcAft>
                <a:spcPts val="1200"/>
              </a:spcAft>
              <a:buNone/>
            </a:pPr>
            <a:r>
              <a:rPr lang="pl-PL" sz="1400" dirty="0"/>
              <a:t>W Ministerstwie Finansów toczą się obecnie prace nad projektem </a:t>
            </a:r>
            <a:r>
              <a:rPr lang="pl-PL" sz="1400" dirty="0" smtClean="0"/>
              <a:t>tzw. ustawy centralizacyjnej – </a:t>
            </a:r>
            <a:r>
              <a:rPr lang="pl-PL" sz="1400" b="1" dirty="0"/>
              <a:t>projekt </a:t>
            </a:r>
            <a:r>
              <a:rPr lang="pl-PL" sz="1400" b="1" dirty="0" smtClean="0"/>
              <a:t>znajduje się na etapie prac rządowych </a:t>
            </a:r>
            <a:r>
              <a:rPr lang="pl-PL" sz="1400" dirty="0"/>
              <a:t>(planowany termin wejścia w życie: 1 </a:t>
            </a:r>
            <a:r>
              <a:rPr lang="pl-PL" sz="1400" dirty="0" smtClean="0"/>
              <a:t>maja </a:t>
            </a:r>
            <a:r>
              <a:rPr lang="pl-PL" sz="1400" dirty="0"/>
              <a:t>2016 r.).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5036" y="3640232"/>
            <a:ext cx="49235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4638" lvl="2" indent="0">
              <a:spcAft>
                <a:spcPts val="1200"/>
              </a:spcAft>
              <a:buNone/>
            </a:pPr>
            <a:r>
              <a:rPr lang="pl-PL" sz="1400" dirty="0" smtClean="0"/>
              <a:t>Projekt zakłada też </a:t>
            </a:r>
            <a:r>
              <a:rPr lang="pl-PL" sz="1400" b="1" dirty="0"/>
              <a:t>sukcesję praw i obowiązków jednostki samorządu terytorialnego</a:t>
            </a:r>
            <a:r>
              <a:rPr lang="pl-PL" sz="1400" dirty="0"/>
              <a:t>, która z dniem podjęcia wspólnego rozliczania wstępuje we wszystkie przewidziane w przepisach prawa podatkowego prawa i obowiązki swojej jednostki organizacyjnej.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81042" y="5991698"/>
            <a:ext cx="52863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4638" lvl="2" indent="0">
              <a:spcAft>
                <a:spcPts val="0"/>
              </a:spcAft>
              <a:buNone/>
            </a:pPr>
            <a:r>
              <a:rPr lang="pl-PL" sz="1400" b="1" dirty="0"/>
              <a:t>Przewidywany termin </a:t>
            </a:r>
            <a:r>
              <a:rPr lang="pl-PL" sz="1400" b="1" dirty="0" smtClean="0"/>
              <a:t>obowiązku centralizacji:</a:t>
            </a:r>
          </a:p>
          <a:p>
            <a:pPr marL="274638" lvl="2" indent="0">
              <a:spcAft>
                <a:spcPts val="0"/>
              </a:spcAft>
              <a:buNone/>
            </a:pPr>
            <a:r>
              <a:rPr lang="pl-PL" sz="1400" b="1" u="sng" dirty="0" smtClean="0"/>
              <a:t>1 </a:t>
            </a:r>
            <a:r>
              <a:rPr lang="pl-PL" sz="1400" b="1" u="sng" dirty="0"/>
              <a:t>stycznia 2017 r.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2912" y="4809863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44677" y="4923687"/>
            <a:ext cx="4923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4638" lvl="2" indent="0">
              <a:spcAft>
                <a:spcPts val="1200"/>
              </a:spcAft>
              <a:buNone/>
            </a:pPr>
            <a:r>
              <a:rPr lang="pl-PL" sz="1400" dirty="0"/>
              <a:t>JST będą miały obowiązek poinformowania Urzędu Skarbowego o wybranym terminie centralizacji oraz złożenia oświadczeń w zakresie kwalifikowalności VAT </a:t>
            </a:r>
            <a:r>
              <a:rPr lang="pl-PL" sz="1400" dirty="0" smtClean="0"/>
              <a:t>w stosunku do umów </a:t>
            </a:r>
            <a:r>
              <a:rPr lang="pl-PL" sz="1400" dirty="0"/>
              <a:t>o </a:t>
            </a:r>
            <a:r>
              <a:rPr lang="pl-PL" sz="1400" dirty="0" smtClean="0"/>
              <a:t>dofinansowanie.</a:t>
            </a:r>
            <a:endParaRPr lang="pl-PL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92912" y="5903046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" y="2749464"/>
            <a:ext cx="4923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74638" lvl="2" indent="0">
              <a:spcAft>
                <a:spcPts val="1200"/>
              </a:spcAft>
              <a:buNone/>
            </a:pPr>
            <a:r>
              <a:rPr lang="pl-PL" sz="1400" dirty="0"/>
              <a:t>Projekt </a:t>
            </a:r>
            <a:r>
              <a:rPr lang="pl-PL" sz="1400" dirty="0" smtClean="0"/>
              <a:t>ma zagwarantować </a:t>
            </a:r>
            <a:r>
              <a:rPr lang="pl-PL" sz="1400" dirty="0"/>
              <a:t>samorządom brak konieczności zwrotu środków w przypadku korzystania przez nie z programów finansowanych ze środków </a:t>
            </a:r>
            <a:r>
              <a:rPr lang="pl-PL" sz="1400" dirty="0" smtClean="0"/>
              <a:t>europejskich. </a:t>
            </a:r>
            <a:endParaRPr lang="pl-PL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99253" y="3534571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Główne założenia projektu ustawy centralizacyjnej</a:t>
            </a:r>
            <a:endParaRPr lang="pl-P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0"/>
            <a:ext cx="1527175" cy="152400"/>
          </a:xfrm>
          <a:prstGeom prst="rect">
            <a:avLst/>
          </a:prstGeom>
        </p:spPr>
        <p:txBody>
          <a:bodyPr/>
          <a:lstStyle/>
          <a:p>
            <a:fld id="{B4661AB6-BD47-4266-B2F7-61FA71EDE00D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477000"/>
            <a:ext cx="2590800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dirty="0" err="1" smtClean="0">
                <a:latin typeface="Arial" pitchFamily="34" charset="0"/>
                <a:cs typeface="Arial" pitchFamily="34" charset="0"/>
              </a:rPr>
              <a:t>PwC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84340" y="3859048"/>
            <a:ext cx="533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>
                <a:solidFill>
                  <a:srgbClr val="000000"/>
                </a:solidFill>
              </a:rPr>
              <a:t>W projekcie ustawy centralizacyjnej nie określono zasad przekazywania środków finansowych pomiędzy budżetem JST, a poszczególnymi jednostkami budżetowymi, nie przewidziano też zmian przepisów w zakresie zasad rachunkowości </a:t>
            </a:r>
            <a:r>
              <a:rPr lang="pl-PL" sz="1400" dirty="0" smtClean="0">
                <a:solidFill>
                  <a:srgbClr val="000000"/>
                </a:solidFill>
              </a:rPr>
              <a:t>budżetowej.</a:t>
            </a:r>
            <a:endParaRPr lang="pl-PL" sz="16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76600" y="4932368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/>
              <a:t>Brak uregulowania zasad odpowiedzialności za sporządzanie „cząstkowych” deklaracji VAT-7 oraz prowadzenie „cząstkowych” rejestrów VAT.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276600" y="1898138"/>
            <a:ext cx="5334000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0" lvl="2">
              <a:buNone/>
            </a:pPr>
            <a:r>
              <a:rPr lang="pl-PL" sz="1400" dirty="0" smtClean="0"/>
              <a:t>Ograniczenie prawa JST do złożenia korekty deklaracji VAT – uzależnienie jej warunków od tego, czy dana </a:t>
            </a:r>
            <a:r>
              <a:rPr lang="pl-PL" sz="1400" dirty="0"/>
              <a:t>korekta rozliczeń jest związana z wyrokiem TSUE.</a:t>
            </a:r>
          </a:p>
          <a:p>
            <a:endParaRPr lang="pl-PL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79775" y="2659654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4340" y="4833418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6600" y="3759688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84340" y="2781600"/>
            <a:ext cx="533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/>
              <a:t>W przypadku korekty związanej z wyrokiem TSUE, wymagane będzie m.in. złożenie dodatkowych oświadczeń oraz uwzględnienie rozliczeń </a:t>
            </a:r>
            <a:r>
              <a:rPr lang="pl-PL" sz="1400" b="1" u="sng" dirty="0"/>
              <a:t>wszystkich jednostek </a:t>
            </a:r>
            <a:r>
              <a:rPr lang="pl-PL" sz="1400" dirty="0"/>
              <a:t>i złożenia korekt </a:t>
            </a:r>
            <a:r>
              <a:rPr lang="pl-PL" sz="1400" b="1" u="sng" dirty="0"/>
              <a:t>za wszystkie okresy rozliczeniowe.</a:t>
            </a:r>
          </a:p>
        </p:txBody>
      </p:sp>
    </p:spTree>
    <p:extLst>
      <p:ext uri="{BB962C8B-B14F-4D97-AF65-F5344CB8AC3E}">
        <p14:creationId xmlns:p14="http://schemas.microsoft.com/office/powerpoint/2010/main" val="13828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85800"/>
            <a:ext cx="5334000" cy="914400"/>
          </a:xfrm>
        </p:spPr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/>
              <a:t>Nowelizacja przepisów o VAT </a:t>
            </a:r>
            <a:r>
              <a:rPr lang="pl-PL" dirty="0" smtClean="0"/>
              <a:t>– </a:t>
            </a:r>
            <a:r>
              <a:rPr lang="pl-PL" dirty="0" err="1" smtClean="0"/>
              <a:t>prewspółczynnik</a:t>
            </a:r>
            <a:r>
              <a:rPr lang="pl-PL" dirty="0" smtClean="0"/>
              <a:t> VAT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4661AB6-BD47-4266-B2F7-61FA71EDE00D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92912" y="2942757"/>
            <a:ext cx="49235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W </a:t>
            </a:r>
            <a:r>
              <a:rPr lang="pl-PL" sz="1400" dirty="0"/>
              <a:t>przypadku nabycia towarów i </a:t>
            </a:r>
            <a:r>
              <a:rPr lang="pl-PL" sz="1400" dirty="0" smtClean="0"/>
              <a:t>usług </a:t>
            </a:r>
            <a:r>
              <a:rPr lang="pl-PL" sz="1400" dirty="0"/>
              <a:t>wykorzystywanych </a:t>
            </a:r>
            <a:r>
              <a:rPr lang="pl-PL" sz="1400" b="1" dirty="0"/>
              <a:t>zarówno do celów wykonywanej przez podatnika działalności gospodarczej, jak i do celów </a:t>
            </a:r>
            <a:r>
              <a:rPr lang="pl-PL" sz="1400" b="1" dirty="0" smtClean="0"/>
              <a:t>innych, </a:t>
            </a:r>
            <a:r>
              <a:rPr lang="pl-PL" sz="1400" dirty="0" smtClean="0"/>
              <a:t>gdy nie istnieje możliwość ich bezpośredniej alokacji, istnieje obowiązek stosowania tzw. </a:t>
            </a:r>
            <a:r>
              <a:rPr lang="pl-PL" sz="1400" dirty="0" err="1" smtClean="0"/>
              <a:t>prewspółczynnika</a:t>
            </a:r>
            <a:r>
              <a:rPr lang="pl-PL" sz="1400" dirty="0" smtClean="0"/>
              <a:t>.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92911" y="5083615"/>
            <a:ext cx="4923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/>
              <a:t>Dodatkowe wskazania co do sposobu ustalania </a:t>
            </a:r>
            <a:r>
              <a:rPr lang="pl-PL" sz="1400" dirty="0" err="1"/>
              <a:t>prewspółczynnika</a:t>
            </a:r>
            <a:r>
              <a:rPr lang="pl-PL" sz="1400" dirty="0"/>
              <a:t> </a:t>
            </a:r>
            <a:r>
              <a:rPr lang="pl-PL" sz="1400" dirty="0" smtClean="0"/>
              <a:t>przez JST (</a:t>
            </a:r>
            <a:r>
              <a:rPr lang="pl-PL" sz="1400" b="1" u="sng" dirty="0" smtClean="0"/>
              <a:t>fakultatywne</a:t>
            </a:r>
            <a:r>
              <a:rPr lang="pl-PL" sz="1400" dirty="0" smtClean="0"/>
              <a:t>) </a:t>
            </a:r>
            <a:r>
              <a:rPr lang="pl-PL" sz="1400" dirty="0"/>
              <a:t>zostały przedstawione w rozporządzeniu wykonawczym Ministerstwa Finansów. 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92911" y="4193015"/>
            <a:ext cx="4923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Ustawa o VAT przewiduje przykładowe metody ustalania </a:t>
            </a:r>
            <a:r>
              <a:rPr lang="pl-PL" sz="1400" dirty="0" err="1" smtClean="0"/>
              <a:t>prewspółczynnika</a:t>
            </a:r>
            <a:r>
              <a:rPr lang="pl-PL" sz="1400" dirty="0" smtClean="0"/>
              <a:t>: klucz osobowy, godzinowy, przychodowy i powierzchniowy.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33399" y="2821137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92912" y="1858674"/>
            <a:ext cx="4923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3050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7688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325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6963" indent="-27305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/>
            <a:r>
              <a:rPr lang="pl-PL" sz="1400" dirty="0"/>
              <a:t>W dniu 1 stycznia 2016 r. weszła w życie nowelizacja przepisów ustawy o VAT o zasadniczym znaczeniu dla podmiotów, </a:t>
            </a:r>
            <a:r>
              <a:rPr lang="pl-PL" sz="1400" b="1" dirty="0"/>
              <a:t>które prowadzą działalność </a:t>
            </a:r>
            <a:r>
              <a:rPr lang="pl-PL" sz="1400" b="1" dirty="0" smtClean="0"/>
              <a:t>mieszaną</a:t>
            </a:r>
            <a:r>
              <a:rPr lang="pl-PL" sz="1400" dirty="0" smtClean="0"/>
              <a:t> (tj</a:t>
            </a:r>
            <a:r>
              <a:rPr lang="pl-PL" sz="1400" dirty="0"/>
              <a:t>. </a:t>
            </a:r>
            <a:r>
              <a:rPr lang="pl-PL" sz="1400" dirty="0" smtClean="0"/>
              <a:t>zarówno działalność gospodarczą, </a:t>
            </a:r>
            <a:r>
              <a:rPr lang="pl-PL" sz="1400" dirty="0"/>
              <a:t>jak i </a:t>
            </a:r>
            <a:r>
              <a:rPr lang="pl-PL" sz="1400" dirty="0" smtClean="0"/>
              <a:t>niepodlegającą opodatkowaniu VAT).</a:t>
            </a:r>
            <a:endParaRPr lang="pl-PL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3399" y="4105440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2911" y="4949905"/>
            <a:ext cx="5334000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325" y="3175"/>
            <a:ext cx="2987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017486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33400" y="2848660"/>
            <a:ext cx="8077200" cy="215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/>
            <a:r>
              <a:rPr lang="pl-PL" sz="1600" b="1" i="1" dirty="0">
                <a:solidFill>
                  <a:schemeClr val="tx2"/>
                </a:solidFill>
              </a:rPr>
              <a:t>Metody ustalania </a:t>
            </a:r>
            <a:r>
              <a:rPr lang="pl-PL" sz="1600" b="1" i="1" dirty="0" err="1" smtClean="0">
                <a:solidFill>
                  <a:schemeClr val="tx2"/>
                </a:solidFill>
              </a:rPr>
              <a:t>prewspółczynnika</a:t>
            </a:r>
            <a:r>
              <a:rPr lang="pl-PL" sz="1600" b="1" i="1" dirty="0" smtClean="0">
                <a:solidFill>
                  <a:schemeClr val="tx2"/>
                </a:solidFill>
              </a:rPr>
              <a:t> przez JST </a:t>
            </a:r>
            <a:r>
              <a:rPr lang="pl-PL" sz="1600" b="1" i="1" dirty="0">
                <a:solidFill>
                  <a:schemeClr val="tx2"/>
                </a:solidFill>
              </a:rPr>
              <a:t>wg r</a:t>
            </a:r>
            <a:r>
              <a:rPr lang="pl-PL" sz="1600" b="1" i="1" dirty="0" smtClean="0">
                <a:solidFill>
                  <a:schemeClr val="tx2"/>
                </a:solidFill>
              </a:rPr>
              <a:t>ozporządzenia </a:t>
            </a:r>
            <a:r>
              <a:rPr lang="pl-PL" sz="1600" b="1" i="1" dirty="0">
                <a:solidFill>
                  <a:schemeClr val="tx2"/>
                </a:solidFill>
              </a:rPr>
              <a:t>MF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02030" y="3411428"/>
            <a:ext cx="8077200" cy="124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363537" lvl="0" indent="0">
              <a:buClr>
                <a:srgbClr val="000000"/>
              </a:buClr>
            </a:pPr>
            <a:r>
              <a:rPr lang="pl-PL" sz="1400" dirty="0">
                <a:solidFill>
                  <a:srgbClr val="000000"/>
                </a:solidFill>
              </a:rPr>
              <a:t>Proporcja winna być ustalana </a:t>
            </a:r>
            <a:r>
              <a:rPr lang="pl-PL" sz="1400" b="1" u="sng" dirty="0">
                <a:solidFill>
                  <a:srgbClr val="000000"/>
                </a:solidFill>
              </a:rPr>
              <a:t>odrębnie</a:t>
            </a:r>
            <a:r>
              <a:rPr lang="pl-PL" sz="1400" dirty="0">
                <a:solidFill>
                  <a:srgbClr val="000000"/>
                </a:solidFill>
              </a:rPr>
              <a:t> dla każdej z jednostek organizacyjnych, utworzonych w celu realizacji zadań JST, tj. osobno dla urzędu, poszczególnych jednostek budżetowych i zakładów budżetowych danej JST</a:t>
            </a:r>
            <a:r>
              <a:rPr lang="pl-PL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08709" y="2246089"/>
            <a:ext cx="750916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4. Nowelizacja przepisów o VAT – </a:t>
            </a:r>
            <a:r>
              <a:rPr lang="pl-PL" dirty="0" err="1" smtClean="0"/>
              <a:t>prewspółczynnik</a:t>
            </a:r>
            <a:r>
              <a:rPr lang="pl-PL" dirty="0" smtClean="0"/>
              <a:t> VAT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5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4186EA-B0B2-4E41-A351-6242F0C72D9D}" vid="{E142F899-578D-4885-93C2-118BB84F8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11221</TotalTime>
  <Words>789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PwC</vt:lpstr>
      <vt:lpstr>think-cell Slide</vt:lpstr>
      <vt:lpstr>  ZWIĄZEK GMIN WIEJSKICH RZECZYPOSPOLITEJ POLSKIEJ – XXX Zgromadzenie Ogólne   Centralizacja rozliczeń VAT  oraz zmiany w zakresie sposobu odliczania podatku VAT od 2016 r.                     </vt:lpstr>
      <vt:lpstr>Agenda</vt:lpstr>
      <vt:lpstr>Wprowadzenie </vt:lpstr>
      <vt:lpstr>2. Obowiązek centralizacji rozliczeń VAT przez jednostki samorządu terytorialnego</vt:lpstr>
      <vt:lpstr>2. Obowiązek centralizacji rozliczeń VAT przez jednostki samorządu terytorialnego </vt:lpstr>
      <vt:lpstr>3. Główne założenia projektu ustawy centralizacyjnej</vt:lpstr>
      <vt:lpstr>3. Główne założenia projektu ustawy centralizacyjnej</vt:lpstr>
      <vt:lpstr>4. Nowelizacja przepisów o VAT – prewspółczynnik VAT </vt:lpstr>
      <vt:lpstr>PowerPoint Presentation</vt:lpstr>
      <vt:lpstr>4. Nowelizacja przepisów o VAT – prewspółczynnik VAT </vt:lpstr>
      <vt:lpstr>Dziękujemy za uwagę!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PwC</dc:creator>
  <cp:lastModifiedBy>Wojciech Gede</cp:lastModifiedBy>
  <cp:revision>319</cp:revision>
  <cp:lastPrinted>2015-12-22T11:19:34Z</cp:lastPrinted>
  <dcterms:created xsi:type="dcterms:W3CDTF">2015-09-15T11:50:18Z</dcterms:created>
  <dcterms:modified xsi:type="dcterms:W3CDTF">2016-04-17T21:39:26Z</dcterms:modified>
</cp:coreProperties>
</file>