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81" r:id="rId6"/>
    <p:sldId id="328" r:id="rId7"/>
    <p:sldId id="351" r:id="rId8"/>
    <p:sldId id="356" r:id="rId9"/>
    <p:sldId id="357" r:id="rId10"/>
    <p:sldId id="358" r:id="rId11"/>
    <p:sldId id="349" r:id="rId12"/>
    <p:sldId id="350" r:id="rId13"/>
    <p:sldId id="353" r:id="rId14"/>
    <p:sldId id="355" r:id="rId15"/>
    <p:sldId id="340" r:id="rId16"/>
    <p:sldId id="333" r:id="rId17"/>
    <p:sldId id="344" r:id="rId18"/>
    <p:sldId id="341" r:id="rId19"/>
    <p:sldId id="354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>
          <p15:clr>
            <a:srgbClr val="A4A3A4"/>
          </p15:clr>
        </p15:guide>
        <p15:guide id="2" pos="741">
          <p15:clr>
            <a:srgbClr val="A4A3A4"/>
          </p15:clr>
        </p15:guide>
        <p15:guide id="3" pos="5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B71"/>
    <a:srgbClr val="CCCCCC"/>
    <a:srgbClr val="E31E36"/>
    <a:srgbClr val="B72033"/>
    <a:srgbClr val="DA0029"/>
    <a:srgbClr val="767E84"/>
    <a:srgbClr val="595959"/>
    <a:srgbClr val="DA2038"/>
    <a:srgbClr val="63595A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8046" autoAdjust="0"/>
  </p:normalViewPr>
  <p:slideViewPr>
    <p:cSldViewPr snapToGrid="0" snapToObjects="1">
      <p:cViewPr varScale="1">
        <p:scale>
          <a:sx n="86" d="100"/>
          <a:sy n="86" d="100"/>
        </p:scale>
        <p:origin x="942" y="84"/>
      </p:cViewPr>
      <p:guideLst>
        <p:guide orient="horz" pos="2078"/>
        <p:guide pos="741"/>
        <p:guide pos="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91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7742695637899"/>
          <c:y val="9.2813472114209539E-2"/>
          <c:w val="0.48315895463225927"/>
          <c:h val="0.88326731057660257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"/>
          <c:dPt>
            <c:idx val="3"/>
            <c:bubble3D val="0"/>
            <c:spPr>
              <a:solidFill>
                <a:srgbClr val="CCCCCC"/>
              </a:solidFill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7.6080406292660191E-2"/>
                  <c:y val="2.4300685340517769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Funkcjonowanie LGD
</a:t>
                    </a:r>
                    <a:r>
                      <a:rPr lang="pl-PL" dirty="0" smtClean="0"/>
                      <a:t>142,4 mln zł</a:t>
                    </a:r>
                    <a:r>
                      <a:rPr lang="pl-PL" dirty="0"/>
                      <a:t>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555246773745869E-2"/>
                  <c:y val="-2.1690298300188867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Odnowa i rozwój wsi
</a:t>
                    </a:r>
                    <a:r>
                      <a:rPr lang="pl-PL" dirty="0" smtClean="0"/>
                      <a:t>529,2 mln zł</a:t>
                    </a:r>
                    <a:r>
                      <a:rPr lang="pl-PL" dirty="0"/>
                      <a:t>
</a:t>
                    </a:r>
                    <a:r>
                      <a:rPr lang="pl-PL" dirty="0" smtClean="0"/>
                      <a:t>14%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81033020952388E-2"/>
                  <c:y val="-0.34853093579880012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solidFill>
                          <a:srgbClr val="636B71"/>
                        </a:solidFill>
                      </a:defRPr>
                    </a:pPr>
                    <a:r>
                      <a:rPr lang="pl-PL" dirty="0">
                        <a:solidFill>
                          <a:srgbClr val="636B71"/>
                        </a:solidFill>
                      </a:rPr>
                      <a:t>Podstawowe usługi  dla gospodarki i ludności wiejskiej
</a:t>
                    </a:r>
                    <a:r>
                      <a:rPr lang="pl-PL" dirty="0" smtClean="0">
                        <a:solidFill>
                          <a:srgbClr val="636B71"/>
                        </a:solidFill>
                      </a:rPr>
                      <a:t>2</a:t>
                    </a:r>
                    <a:r>
                      <a:rPr lang="pl-PL" baseline="0" dirty="0" smtClean="0">
                        <a:solidFill>
                          <a:srgbClr val="636B71"/>
                        </a:solidFill>
                      </a:rPr>
                      <a:t> 958,5</a:t>
                    </a:r>
                    <a:r>
                      <a:rPr lang="pl-PL" dirty="0" smtClean="0">
                        <a:solidFill>
                          <a:srgbClr val="636B71"/>
                        </a:solidFill>
                      </a:rPr>
                      <a:t> mln zł</a:t>
                    </a:r>
                    <a:r>
                      <a:rPr lang="pl-PL" dirty="0">
                        <a:solidFill>
                          <a:srgbClr val="636B71"/>
                        </a:solidFill>
                      </a:rPr>
                      <a:t>
</a:t>
                    </a:r>
                    <a:r>
                      <a:rPr lang="pl-PL" dirty="0" smtClean="0">
                        <a:solidFill>
                          <a:srgbClr val="636B71"/>
                        </a:solidFill>
                      </a:rPr>
                      <a:t>76%</a:t>
                    </a:r>
                    <a:endParaRPr lang="pl-PL" dirty="0">
                      <a:solidFill>
                        <a:srgbClr val="636B71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58588181196537"/>
                  <c:y val="-0.15961876631763136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Wdrażanie </a:t>
                    </a:r>
                    <a:r>
                      <a:rPr lang="pl-PL" dirty="0"/>
                      <a:t>lokalnych strategii rozwoju
</a:t>
                    </a:r>
                    <a:r>
                      <a:rPr lang="pl-PL" dirty="0" smtClean="0"/>
                      <a:t>242,6 mln zł</a:t>
                    </a:r>
                    <a:r>
                      <a:rPr lang="pl-PL" dirty="0"/>
                      <a:t>
</a:t>
                    </a:r>
                    <a:r>
                      <a:rPr lang="pl-PL" dirty="0" smtClean="0"/>
                      <a:t>6%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262195361515076E-2"/>
                  <c:y val="-8.3171531288190201E-2"/>
                </c:manualLayout>
              </c:layout>
              <c:tx>
                <c:rich>
                  <a:bodyPr/>
                  <a:lstStyle/>
                  <a:p>
                    <a:r>
                      <a:rPr lang="pl-PL" dirty="0"/>
                      <a:t>Wdrażanie projektów współpracy
</a:t>
                    </a:r>
                    <a:r>
                      <a:rPr lang="pl-PL" dirty="0" smtClean="0"/>
                      <a:t>10,6 mln zł</a:t>
                    </a:r>
                    <a:endParaRPr lang="pl-PL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chemeClr val="bg1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dk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Funkcjonowanie LGD</c:v>
                </c:pt>
                <c:pt idx="1">
                  <c:v>Odnowa i rozwój wsi</c:v>
                </c:pt>
                <c:pt idx="2">
                  <c:v>Podstawowe usługi  dla gospodarki i ludności wiejskiej</c:v>
                </c:pt>
                <c:pt idx="3">
                  <c:v>Wdrażanie lokalnych strategii rozwoju</c:v>
                </c:pt>
                <c:pt idx="4">
                  <c:v>Wdrażanie projektów współpracy</c:v>
                </c:pt>
              </c:strCache>
            </c:strRef>
          </c:cat>
          <c:val>
            <c:numRef>
              <c:f>Arkusz1!$B$2:$B$6</c:f>
              <c:numCache>
                <c:formatCode>#,##0.0\ "zł"</c:formatCode>
                <c:ptCount val="5"/>
                <c:pt idx="0">
                  <c:v>142.35763648000002</c:v>
                </c:pt>
                <c:pt idx="1">
                  <c:v>529.16442993999999</c:v>
                </c:pt>
                <c:pt idx="2">
                  <c:v>2958.54579294</c:v>
                </c:pt>
                <c:pt idx="3">
                  <c:v>242.56797148000001</c:v>
                </c:pt>
                <c:pt idx="4">
                  <c:v>10.627566459999999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solidFill>
                <a:srgbClr val="CF002B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5627-C9E8-F543-AAF8-3B96EBD99C52}" type="datetimeFigureOut">
              <a:rPr lang="pl-PL" smtClean="0">
                <a:solidFill>
                  <a:srgbClr val="646363"/>
                </a:solidFill>
              </a:rPr>
              <a:t>15.04.2016</a:t>
            </a:fld>
            <a:endParaRPr lang="en-GB">
              <a:solidFill>
                <a:srgbClr val="646363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solidFill>
                <a:srgbClr val="646363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6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484C6-6DA1-314F-A99D-811EF6A771E4}" type="slidenum">
              <a:rPr lang="en-GB" smtClean="0">
                <a:solidFill>
                  <a:srgbClr val="646363"/>
                </a:solidFill>
              </a:rPr>
              <a:t>‹#›</a:t>
            </a:fld>
            <a:endParaRPr lang="en-GB">
              <a:solidFill>
                <a:srgbClr val="64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2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CF002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46363"/>
                </a:solidFill>
              </a:defRPr>
            </a:lvl1pPr>
          </a:lstStyle>
          <a:p>
            <a:fld id="{E001AC84-496A-B04F-9FEF-0D417D510E78}" type="datetimeFigureOut">
              <a:rPr lang="pl-PL" smtClean="0"/>
              <a:pPr/>
              <a:t>15.04.2016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46363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46363"/>
                </a:solidFill>
              </a:defRPr>
            </a:lvl1pPr>
          </a:lstStyle>
          <a:p>
            <a:fld id="{BD694230-D688-2347-9DA1-0EEEDD5BFB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49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84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3215571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75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1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204/204/204</a:t>
            </a:r>
            <a:endParaRPr lang="pl-PL" sz="1000" dirty="0"/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218/32/56</a:t>
            </a:r>
            <a:endParaRPr lang="pl-PL" sz="1000" dirty="0"/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118/126/132</a:t>
            </a:r>
            <a:endParaRPr lang="pl-PL" sz="1000" dirty="0"/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183/32/51</a:t>
            </a:r>
            <a:endParaRPr lang="pl-PL" sz="1000" dirty="0"/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227/30/54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3911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5" r:id="rId3"/>
    <p:sldLayoutId id="2147483690" r:id="rId4"/>
    <p:sldLayoutId id="2147483649" r:id="rId5"/>
    <p:sldLayoutId id="2147483670" r:id="rId6"/>
    <p:sldLayoutId id="2147483672" r:id="rId7"/>
    <p:sldLayoutId id="2147483671" r:id="rId8"/>
    <p:sldLayoutId id="2147483655" r:id="rId9"/>
    <p:sldLayoutId id="2147483677" r:id="rId10"/>
    <p:sldLayoutId id="2147483685" r:id="rId11"/>
    <p:sldLayoutId id="2147483683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7647" y="3121905"/>
            <a:ext cx="5760000" cy="1470025"/>
          </a:xfrm>
        </p:spPr>
        <p:txBody>
          <a:bodyPr/>
          <a:lstStyle/>
          <a:p>
            <a:r>
              <a:rPr lang="pl-PL" dirty="0"/>
              <a:t>Finansowanie obszarów wiejskich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7649" y="4738322"/>
            <a:ext cx="7219785" cy="1167178"/>
          </a:xfrm>
        </p:spPr>
        <p:txBody>
          <a:bodyPr/>
          <a:lstStyle/>
          <a:p>
            <a:r>
              <a:rPr lang="pl-PL" dirty="0" smtClean="0"/>
              <a:t>XXX Zgromadzenie Ogólne Związku Gmin Wiejskich RP</a:t>
            </a:r>
            <a:endParaRPr lang="pl-PL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Warszawa, </a:t>
            </a:r>
            <a:r>
              <a:rPr lang="pl-PL" dirty="0" smtClean="0"/>
              <a:t>19 kwietnia</a:t>
            </a:r>
            <a:r>
              <a:rPr lang="pl-PL" dirty="0" smtClean="0"/>
              <a:t> </a:t>
            </a:r>
            <a:r>
              <a:rPr lang="pl-PL" dirty="0" smtClean="0"/>
              <a:t>2016 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2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Instrumenty </a:t>
            </a:r>
            <a:r>
              <a:rPr lang="pl-PL" dirty="0"/>
              <a:t>finansowe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115616" y="1124744"/>
            <a:ext cx="6477098" cy="5472608"/>
            <a:chOff x="1115616" y="1124744"/>
            <a:chExt cx="6477098" cy="5472608"/>
          </a:xfrm>
        </p:grpSpPr>
        <p:grpSp>
          <p:nvGrpSpPr>
            <p:cNvPr id="6" name="Grupa 5"/>
            <p:cNvGrpSpPr/>
            <p:nvPr/>
          </p:nvGrpSpPr>
          <p:grpSpPr>
            <a:xfrm>
              <a:off x="5854579" y="2485388"/>
              <a:ext cx="1738135" cy="1749151"/>
              <a:chOff x="5863855" y="2737999"/>
              <a:chExt cx="1662153" cy="1656344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5863855" y="2737999"/>
                <a:ext cx="1619736" cy="165634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5876338" y="3278933"/>
                <a:ext cx="1649670" cy="641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900" dirty="0">
                    <a:solidFill>
                      <a:prstClr val="white"/>
                    </a:solidFill>
                  </a:rPr>
                  <a:t>Obligacje </a:t>
                </a:r>
                <a:r>
                  <a:rPr lang="pl-PL" sz="1900" dirty="0" smtClean="0">
                    <a:solidFill>
                      <a:prstClr val="white"/>
                    </a:solidFill>
                  </a:rPr>
                  <a:t>przychodowe</a:t>
                </a:r>
                <a:endParaRPr lang="pl-PL" sz="19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upa 6"/>
            <p:cNvGrpSpPr/>
            <p:nvPr/>
          </p:nvGrpSpPr>
          <p:grpSpPr>
            <a:xfrm>
              <a:off x="4935151" y="4848201"/>
              <a:ext cx="1725081" cy="1749151"/>
              <a:chOff x="4941734" y="4737932"/>
              <a:chExt cx="1649670" cy="1656344"/>
            </a:xfrm>
          </p:grpSpPr>
          <p:sp>
            <p:nvSpPr>
              <p:cNvPr id="23" name="Elipsa 22"/>
              <p:cNvSpPr/>
              <p:nvPr/>
            </p:nvSpPr>
            <p:spPr>
              <a:xfrm>
                <a:off x="4956701" y="4737932"/>
                <a:ext cx="1619736" cy="165634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4941734" y="5157192"/>
                <a:ext cx="164967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900" dirty="0">
                    <a:solidFill>
                      <a:prstClr val="white"/>
                    </a:solidFill>
                  </a:rPr>
                  <a:t>Kredyt ze środków EBI</a:t>
                </a: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2123728" y="4848201"/>
              <a:ext cx="1725081" cy="1749151"/>
              <a:chOff x="2609055" y="4737713"/>
              <a:chExt cx="1649670" cy="1656344"/>
            </a:xfrm>
          </p:grpSpPr>
          <p:sp>
            <p:nvSpPr>
              <p:cNvPr id="21" name="Elipsa 20"/>
              <p:cNvSpPr/>
              <p:nvPr/>
            </p:nvSpPr>
            <p:spPr>
              <a:xfrm>
                <a:off x="2624022" y="4737713"/>
                <a:ext cx="1619736" cy="1656344"/>
              </a:xfrm>
              <a:prstGeom prst="ellipse">
                <a:avLst/>
              </a:prstGeom>
              <a:solidFill>
                <a:schemeClr val="accent5">
                  <a:lumMod val="9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2609055" y="5227550"/>
                <a:ext cx="164967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900" dirty="0">
                    <a:solidFill>
                      <a:prstClr val="white"/>
                    </a:solidFill>
                  </a:rPr>
                  <a:t>Gwarancje bankowe</a:t>
                </a:r>
              </a:p>
            </p:txBody>
          </p:sp>
        </p:grpSp>
        <p:grpSp>
          <p:nvGrpSpPr>
            <p:cNvPr id="9" name="Grupa 8"/>
            <p:cNvGrpSpPr/>
            <p:nvPr/>
          </p:nvGrpSpPr>
          <p:grpSpPr>
            <a:xfrm>
              <a:off x="1115616" y="2492896"/>
              <a:ext cx="1728191" cy="1749151"/>
              <a:chOff x="1645441" y="2760497"/>
              <a:chExt cx="1652644" cy="1656344"/>
            </a:xfrm>
          </p:grpSpPr>
          <p:sp>
            <p:nvSpPr>
              <p:cNvPr id="19" name="Elipsa 18"/>
              <p:cNvSpPr/>
              <p:nvPr/>
            </p:nvSpPr>
            <p:spPr>
              <a:xfrm>
                <a:off x="1678349" y="2760497"/>
                <a:ext cx="1619736" cy="16563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1645441" y="3227617"/>
                <a:ext cx="16496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000" dirty="0">
                    <a:solidFill>
                      <a:prstClr val="white"/>
                    </a:solidFill>
                  </a:rPr>
                  <a:t>Obligacje komunalne</a:t>
                </a:r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>
              <a:off x="3506665" y="1124744"/>
              <a:ext cx="1769346" cy="1786805"/>
              <a:chOff x="3679147" y="1399828"/>
              <a:chExt cx="1692000" cy="1692000"/>
            </a:xfrm>
          </p:grpSpPr>
          <p:sp>
            <p:nvSpPr>
              <p:cNvPr id="17" name="Elipsa 16"/>
              <p:cNvSpPr/>
              <p:nvPr/>
            </p:nvSpPr>
            <p:spPr>
              <a:xfrm>
                <a:off x="3679147" y="1399828"/>
                <a:ext cx="1692000" cy="16920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Prostokąt 17"/>
              <p:cNvSpPr/>
              <p:nvPr/>
            </p:nvSpPr>
            <p:spPr>
              <a:xfrm>
                <a:off x="3708358" y="1737996"/>
                <a:ext cx="16496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2000" dirty="0">
                    <a:solidFill>
                      <a:prstClr val="white"/>
                    </a:solidFill>
                  </a:rPr>
                  <a:t>Kredyt inwestycyjny </a:t>
                </a:r>
              </a:p>
              <a:p>
                <a:pPr algn="ctr"/>
                <a:r>
                  <a:rPr lang="pl-PL" sz="2000" dirty="0">
                    <a:solidFill>
                      <a:prstClr val="white"/>
                    </a:solidFill>
                  </a:rPr>
                  <a:t>i obrotowy </a:t>
                </a:r>
              </a:p>
            </p:txBody>
          </p:sp>
        </p:grpSp>
        <p:sp>
          <p:nvSpPr>
            <p:cNvPr id="11" name="pole tekstowe 10"/>
            <p:cNvSpPr txBox="1"/>
            <p:nvPr/>
          </p:nvSpPr>
          <p:spPr>
            <a:xfrm>
              <a:off x="3763030" y="3602959"/>
              <a:ext cx="12250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b="1" dirty="0">
                  <a:solidFill>
                    <a:srgbClr val="646363"/>
                  </a:solidFill>
                </a:rPr>
                <a:t>obszary</a:t>
              </a:r>
            </a:p>
            <a:p>
              <a:pPr algn="ctr"/>
              <a:r>
                <a:rPr lang="pl-PL" sz="2400" b="1" dirty="0">
                  <a:solidFill>
                    <a:srgbClr val="646363"/>
                  </a:solidFill>
                </a:rPr>
                <a:t>wiejskie</a:t>
              </a: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 flipV="1">
              <a:off x="3597885" y="4408136"/>
              <a:ext cx="365732" cy="551576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 flipH="1" flipV="1">
              <a:off x="4765320" y="4367342"/>
              <a:ext cx="382744" cy="645834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>
              <a:off x="2909407" y="3477713"/>
              <a:ext cx="688478" cy="275387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 flipH="1">
              <a:off x="5148064" y="3477713"/>
              <a:ext cx="577620" cy="360862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>
              <a:off x="4375535" y="3069024"/>
              <a:ext cx="0" cy="576000"/>
            </a:xfrm>
            <a:prstGeom prst="straightConnector1">
              <a:avLst/>
            </a:prstGeom>
            <a:ln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42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Nowe inicjatywy inwestycyjne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19100" y="1457325"/>
            <a:ext cx="8293093" cy="4873635"/>
            <a:chOff x="116036" y="1800224"/>
            <a:chExt cx="7880676" cy="4775320"/>
          </a:xfrm>
        </p:grpSpPr>
        <p:sp>
          <p:nvSpPr>
            <p:cNvPr id="5" name="Prostokąt 4"/>
            <p:cNvSpPr/>
            <p:nvPr/>
          </p:nvSpPr>
          <p:spPr>
            <a:xfrm>
              <a:off x="116037" y="1800225"/>
              <a:ext cx="3939717" cy="2390775"/>
            </a:xfrm>
            <a:prstGeom prst="rect">
              <a:avLst/>
            </a:prstGeom>
            <a:solidFill>
              <a:srgbClr val="DA002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4055754" y="4184769"/>
              <a:ext cx="3940958" cy="2390775"/>
            </a:xfrm>
            <a:prstGeom prst="rect">
              <a:avLst/>
            </a:prstGeom>
            <a:solidFill>
              <a:srgbClr val="DA002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4055754" y="1800224"/>
              <a:ext cx="3940958" cy="2390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116036" y="4184769"/>
              <a:ext cx="3939718" cy="2390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494047" y="1692888"/>
            <a:ext cx="39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Fundusz Mieszkań na Wynajem</a:t>
            </a:r>
          </a:p>
          <a:p>
            <a:pPr algn="just"/>
            <a:endParaRPr lang="pl-PL" sz="1200" dirty="0" smtClean="0">
              <a:solidFill>
                <a:schemeClr val="bg1"/>
              </a:solidFill>
            </a:endParaRPr>
          </a:p>
          <a:p>
            <a:pPr algn="just"/>
            <a:r>
              <a:rPr lang="pl-PL" sz="1200" dirty="0" smtClean="0">
                <a:solidFill>
                  <a:schemeClr val="bg1"/>
                </a:solidFill>
              </a:rPr>
              <a:t>Celem </a:t>
            </a:r>
            <a:r>
              <a:rPr lang="pl-PL" sz="1200" dirty="0">
                <a:solidFill>
                  <a:schemeClr val="bg1"/>
                </a:solidFill>
              </a:rPr>
              <a:t>Funduszu Mieszkań na Wynajem jest poszerzenie oferty atrakcyjnych jakościowo i cenowo mieszkań do wynajęcia w największych polskich aglomeracjach. 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Pozwoli to na zwiększenie mobilności zawodowej Polaków </a:t>
            </a:r>
            <a:r>
              <a:rPr lang="pl-PL" sz="1200" dirty="0" smtClean="0">
                <a:solidFill>
                  <a:schemeClr val="bg1"/>
                </a:solidFill>
              </a:rPr>
              <a:t>i </a:t>
            </a:r>
            <a:r>
              <a:rPr lang="pl-PL" sz="1200" dirty="0">
                <a:solidFill>
                  <a:schemeClr val="bg1"/>
                </a:solidFill>
              </a:rPr>
              <a:t>stworzy realną alternatywę dla kredytu hipotecznego.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707730" y="1692888"/>
            <a:ext cx="39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srgbClr val="636B71"/>
                </a:solidFill>
              </a:rPr>
              <a:t>Fundusz Inwestycji Samorządowych</a:t>
            </a:r>
          </a:p>
          <a:p>
            <a:endParaRPr lang="pl-PL" sz="1200" dirty="0" smtClean="0">
              <a:solidFill>
                <a:srgbClr val="646363"/>
              </a:solidFill>
            </a:endParaRPr>
          </a:p>
          <a:p>
            <a:pPr algn="just"/>
            <a:r>
              <a:rPr lang="pl-PL" sz="1200" dirty="0" smtClean="0">
                <a:solidFill>
                  <a:srgbClr val="646363"/>
                </a:solidFill>
              </a:rPr>
              <a:t>Celem </a:t>
            </a:r>
            <a:r>
              <a:rPr lang="pl-PL" sz="1200" dirty="0">
                <a:solidFill>
                  <a:srgbClr val="646363"/>
                </a:solidFill>
              </a:rPr>
              <a:t>Funduszu </a:t>
            </a:r>
            <a:r>
              <a:rPr lang="pl-PL" sz="1200" dirty="0" smtClean="0">
                <a:solidFill>
                  <a:srgbClr val="646363"/>
                </a:solidFill>
              </a:rPr>
              <a:t>Inwestycji Samorządowych </a:t>
            </a:r>
            <a:r>
              <a:rPr lang="pl-PL" sz="1200" dirty="0">
                <a:solidFill>
                  <a:srgbClr val="646363"/>
                </a:solidFill>
              </a:rPr>
              <a:t>jest wsparcie finansowania infrastrukturalnych inwestycji potrzebnych w województwach, powiatach i gminach. </a:t>
            </a:r>
          </a:p>
          <a:p>
            <a:pPr algn="just"/>
            <a:endParaRPr lang="pl-PL" sz="1200" dirty="0">
              <a:solidFill>
                <a:srgbClr val="646363"/>
              </a:solidFill>
            </a:endParaRPr>
          </a:p>
          <a:p>
            <a:pPr algn="just"/>
            <a:r>
              <a:rPr lang="pl-PL" sz="1200" dirty="0">
                <a:solidFill>
                  <a:srgbClr val="646363"/>
                </a:solidFill>
              </a:rPr>
              <a:t>Fundusz ma być narzędziem dla samorządów, mającym </a:t>
            </a:r>
            <a:r>
              <a:rPr lang="pl-PL" sz="1200" dirty="0" smtClean="0">
                <a:solidFill>
                  <a:srgbClr val="646363"/>
                </a:solidFill>
              </a:rPr>
              <a:t/>
            </a:r>
            <a:br>
              <a:rPr lang="pl-PL" sz="1200" dirty="0" smtClean="0">
                <a:solidFill>
                  <a:srgbClr val="646363"/>
                </a:solidFill>
              </a:rPr>
            </a:br>
            <a:r>
              <a:rPr lang="pl-PL" sz="1200" dirty="0" smtClean="0">
                <a:solidFill>
                  <a:srgbClr val="646363"/>
                </a:solidFill>
              </a:rPr>
              <a:t>na </a:t>
            </a:r>
            <a:r>
              <a:rPr lang="pl-PL" sz="1200" dirty="0">
                <a:solidFill>
                  <a:srgbClr val="646363"/>
                </a:solidFill>
              </a:rPr>
              <a:t>celu przede wszystkim zapewnienie współfinansowania, niezbędnego dla inwestycji realizowanych w ramach nowej perspektywy finansowej </a:t>
            </a:r>
            <a:r>
              <a:rPr lang="pl-PL" sz="1200" dirty="0" smtClean="0">
                <a:solidFill>
                  <a:srgbClr val="646363"/>
                </a:solidFill>
              </a:rPr>
              <a:t>2014-2020</a:t>
            </a:r>
            <a:r>
              <a:rPr lang="pl-PL" sz="1200" dirty="0">
                <a:solidFill>
                  <a:srgbClr val="646363"/>
                </a:solidFill>
              </a:rPr>
              <a:t>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545670" y="1759503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pl-PL" sz="2000" b="1" dirty="0">
              <a:solidFill>
                <a:srgbClr val="636B7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2760" y="3987576"/>
            <a:ext cx="38385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646363"/>
                </a:solidFill>
              </a:rPr>
              <a:t>Fundusz Municypalny</a:t>
            </a:r>
          </a:p>
          <a:p>
            <a:pPr algn="ctr"/>
            <a:endParaRPr lang="pl-PL" sz="1200" dirty="0" smtClean="0">
              <a:solidFill>
                <a:srgbClr val="646363"/>
              </a:solidFill>
            </a:endParaRPr>
          </a:p>
          <a:p>
            <a:pPr algn="just"/>
            <a:r>
              <a:rPr lang="pl-PL" sz="1200" dirty="0" smtClean="0">
                <a:solidFill>
                  <a:srgbClr val="646363"/>
                </a:solidFill>
              </a:rPr>
              <a:t>Towarzystwo </a:t>
            </a:r>
            <a:r>
              <a:rPr lang="pl-PL" sz="1200" dirty="0">
                <a:solidFill>
                  <a:srgbClr val="646363"/>
                </a:solidFill>
              </a:rPr>
              <a:t>Funduszy Inwestycyjnych BGK jest zaangażowane w realizację inicjatywy, jaką jest utworzenie Funduszu </a:t>
            </a:r>
            <a:r>
              <a:rPr lang="pl-PL" sz="1200" dirty="0" smtClean="0">
                <a:solidFill>
                  <a:srgbClr val="646363"/>
                </a:solidFill>
              </a:rPr>
              <a:t>Municypalnego.</a:t>
            </a:r>
          </a:p>
          <a:p>
            <a:pPr algn="just"/>
            <a:endParaRPr lang="pl-PL" sz="1200" dirty="0">
              <a:solidFill>
                <a:srgbClr val="646363"/>
              </a:solidFill>
            </a:endParaRPr>
          </a:p>
          <a:p>
            <a:pPr algn="just"/>
            <a:r>
              <a:rPr lang="pl-PL" sz="1200" dirty="0">
                <a:solidFill>
                  <a:srgbClr val="646363"/>
                </a:solidFill>
              </a:rPr>
              <a:t>Celem utworzenia funduszu jest umożliwienie efektywnego wykorzystania przez samorząd posiadanych nieruchomości bez wpływu na jego możliwości finansowe</a:t>
            </a:r>
            <a:endParaRPr lang="pl-PL" sz="12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782703" y="3987576"/>
            <a:ext cx="38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Fundusz Ekspansji Zagranicznej</a:t>
            </a:r>
          </a:p>
          <a:p>
            <a:pPr algn="just"/>
            <a:endParaRPr lang="pl-PL" sz="1200" dirty="0" smtClean="0">
              <a:solidFill>
                <a:schemeClr val="bg1"/>
              </a:solidFill>
            </a:endParaRPr>
          </a:p>
          <a:p>
            <a:pPr algn="just"/>
            <a:r>
              <a:rPr lang="pl-PL" sz="1200" dirty="0" smtClean="0">
                <a:solidFill>
                  <a:schemeClr val="bg1"/>
                </a:solidFill>
              </a:rPr>
              <a:t>Fundusz </a:t>
            </a:r>
            <a:r>
              <a:rPr lang="pl-PL" sz="1200" dirty="0">
                <a:solidFill>
                  <a:schemeClr val="bg1"/>
                </a:solidFill>
              </a:rPr>
              <a:t>Ekspansji Zagranicznej ma wypełnić lukę, która ograniczała dotychczas rozwój polskich firm na międzynarodowych rynkach. Jego działania skoncentrują się wokół małych i średnich firm. 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pl-PL" sz="1200" dirty="0">
                <a:solidFill>
                  <a:schemeClr val="bg1"/>
                </a:solidFill>
              </a:rPr>
              <a:t>Polegać będą na zapewnieniu podziału ryzyka inwestycyjnego i współfinansowania w postaci kapitału, </a:t>
            </a:r>
            <a:r>
              <a:rPr lang="pl-PL" sz="1200" dirty="0" err="1">
                <a:solidFill>
                  <a:schemeClr val="bg1"/>
                </a:solidFill>
              </a:rPr>
              <a:t>mezzanine</a:t>
            </a:r>
            <a:r>
              <a:rPr lang="pl-PL" sz="1200" dirty="0">
                <a:solidFill>
                  <a:schemeClr val="bg1"/>
                </a:solidFill>
              </a:rPr>
              <a:t> i pożyczek zabezpieczonych aktywami projektów zagranicznych.</a:t>
            </a:r>
          </a:p>
        </p:txBody>
      </p:sp>
    </p:spTree>
    <p:extLst>
      <p:ext uri="{BB962C8B-B14F-4D97-AF65-F5344CB8AC3E}">
        <p14:creationId xmlns:p14="http://schemas.microsoft.com/office/powerpoint/2010/main" val="5132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Wsparcie przedsiębiorczości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71500" y="2211197"/>
            <a:ext cx="1692000" cy="11751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>
                <a:solidFill>
                  <a:schemeClr val="bg1"/>
                </a:solidFill>
                <a:ea typeface="Calibri"/>
                <a:cs typeface="Times New Roman"/>
              </a:rPr>
              <a:t>Program Operacyjny Polska </a:t>
            </a: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Wschodnia</a:t>
            </a:r>
            <a:endParaRPr lang="pl-PL" sz="1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57200" y="4248150"/>
            <a:ext cx="8382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pl-PL" dirty="0" smtClean="0">
              <a:solidFill>
                <a:srgbClr val="636B71"/>
              </a:solidFill>
            </a:endParaRPr>
          </a:p>
          <a:p>
            <a:pPr algn="just"/>
            <a:r>
              <a:rPr lang="pl-PL" dirty="0" smtClean="0">
                <a:solidFill>
                  <a:srgbClr val="636B71"/>
                </a:solidFill>
              </a:rPr>
              <a:t>Koncentruje </a:t>
            </a:r>
            <a:r>
              <a:rPr lang="pl-PL" dirty="0">
                <a:solidFill>
                  <a:srgbClr val="636B71"/>
                </a:solidFill>
              </a:rPr>
              <a:t>się na dużych projektach, przede wszystkim w sektorach energetycznym, transportu i logistyki, sektorze ropy i gazu, telekomunikacji oraz w obszarze kapitałochłonnych projektów przemysłowych. Fundusz udziela finansowania w formule projektowej (</a:t>
            </a:r>
            <a:r>
              <a:rPr lang="pl-PL" dirty="0" err="1">
                <a:solidFill>
                  <a:srgbClr val="636B71"/>
                </a:solidFill>
              </a:rPr>
              <a:t>project</a:t>
            </a:r>
            <a:r>
              <a:rPr lang="pl-PL" dirty="0">
                <a:solidFill>
                  <a:srgbClr val="636B71"/>
                </a:solidFill>
              </a:rPr>
              <a:t> </a:t>
            </a:r>
            <a:r>
              <a:rPr lang="pl-PL" dirty="0" err="1">
                <a:solidFill>
                  <a:srgbClr val="636B71"/>
                </a:solidFill>
              </a:rPr>
              <a:t>finance</a:t>
            </a:r>
            <a:r>
              <a:rPr lang="pl-PL" dirty="0">
                <a:solidFill>
                  <a:srgbClr val="636B71"/>
                </a:solidFill>
              </a:rPr>
              <a:t>), dostarczając kapitał dla spółek celowych realizujących inwestycje.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5750" y="4163059"/>
            <a:ext cx="3851439" cy="369332"/>
          </a:xfrm>
          <a:prstGeom prst="rect">
            <a:avLst/>
          </a:prstGeom>
          <a:solidFill>
            <a:srgbClr val="E31E36"/>
          </a:solidFill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Fundusz Inwestycji Infrastrukturalnych</a:t>
            </a:r>
          </a:p>
        </p:txBody>
      </p:sp>
      <p:sp>
        <p:nvSpPr>
          <p:cNvPr id="7" name="Podtytuł 3"/>
          <p:cNvSpPr txBox="1">
            <a:spLocks/>
          </p:cNvSpPr>
          <p:nvPr/>
        </p:nvSpPr>
        <p:spPr>
          <a:xfrm>
            <a:off x="2658625" y="2211197"/>
            <a:ext cx="1692000" cy="1175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Kredyt na innowacje technologiczne</a:t>
            </a:r>
          </a:p>
        </p:txBody>
      </p:sp>
      <p:sp>
        <p:nvSpPr>
          <p:cNvPr id="8" name="Podtytuł 3"/>
          <p:cNvSpPr txBox="1">
            <a:spLocks/>
          </p:cNvSpPr>
          <p:nvPr/>
        </p:nvSpPr>
        <p:spPr>
          <a:xfrm>
            <a:off x="4764800" y="2211197"/>
            <a:ext cx="1692000" cy="1175188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Pierwszy Biznes – Wsparcie w starcie</a:t>
            </a:r>
          </a:p>
        </p:txBody>
      </p:sp>
      <p:sp>
        <p:nvSpPr>
          <p:cNvPr id="9" name="Podtytuł 3"/>
          <p:cNvSpPr txBox="1">
            <a:spLocks/>
          </p:cNvSpPr>
          <p:nvPr/>
        </p:nvSpPr>
        <p:spPr>
          <a:xfrm>
            <a:off x="6880500" y="2211198"/>
            <a:ext cx="1692000" cy="11751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pl-PL" sz="1800" dirty="0" smtClean="0">
                <a:solidFill>
                  <a:schemeClr val="bg1"/>
                </a:solidFill>
                <a:ea typeface="Calibri"/>
                <a:cs typeface="Times New Roman"/>
              </a:rPr>
              <a:t>Program finansowania przedsiębiorstw społecznych</a:t>
            </a:r>
            <a:endParaRPr lang="pl-PL" sz="1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6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Rozwój mieszkalnictwa </a:t>
            </a:r>
            <a:br>
              <a:rPr lang="pl-PL" dirty="0"/>
            </a:br>
            <a:r>
              <a:rPr lang="pl-PL" dirty="0"/>
              <a:t>i podnoszenia jakości życia Polaków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85750" y="1764665"/>
            <a:ext cx="8553450" cy="1130936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/>
              <a:t>BGK </a:t>
            </a:r>
            <a:r>
              <a:rPr lang="pl-PL" sz="2000" dirty="0"/>
              <a:t>aktywnie realizuje swoją misję banku rozwoju tworząc także fundusze inwestycyjne, służące wspieraniu przedsiębiorców, samorządów i poprawiające poziom życia Polaków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5" name="Podtytuł 4"/>
          <p:cNvSpPr txBox="1">
            <a:spLocks/>
          </p:cNvSpPr>
          <p:nvPr/>
        </p:nvSpPr>
        <p:spPr>
          <a:xfrm>
            <a:off x="472440" y="3219450"/>
            <a:ext cx="6400800" cy="2476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rgbClr val="636B7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l-PL" sz="1800" dirty="0" smtClean="0"/>
              <a:t>Przykłady programów i inicjatyw: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Program rządowy „Mieszkanie dla młodych”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Fundusz Mieszkań na Wynajem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Fundusz Municypalny i Fundusz Inwestycji Samorządowych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Budownictwo społeczne i socjalne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JESSICA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1800" dirty="0" smtClean="0"/>
              <a:t>Finansowanie budowy szkół, przedszkoli i obiektów użyteczności publicznej</a:t>
            </a:r>
          </a:p>
          <a:p>
            <a:pPr>
              <a:spcBef>
                <a:spcPts val="600"/>
              </a:spcBef>
            </a:pPr>
            <a:endParaRPr lang="pl-PL" sz="1800" dirty="0" smtClean="0"/>
          </a:p>
          <a:p>
            <a:pPr>
              <a:spcBef>
                <a:spcPts val="600"/>
              </a:spcBef>
            </a:pPr>
            <a:endParaRPr lang="pl-PL" sz="1800" dirty="0" smtClean="0"/>
          </a:p>
          <a:p>
            <a:pPr>
              <a:spcBef>
                <a:spcPts val="600"/>
              </a:spcBef>
            </a:pPr>
            <a:endParaRPr lang="pl-PL" sz="1800" dirty="0" smtClean="0"/>
          </a:p>
          <a:p>
            <a:pPr>
              <a:spcBef>
                <a:spcPts val="60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257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System przepływu środków europejskich</a:t>
            </a:r>
            <a:br>
              <a:rPr lang="pl-PL" dirty="0"/>
            </a:br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1437514" y="1857771"/>
            <a:ext cx="6386513" cy="4074699"/>
            <a:chOff x="428624" y="1757504"/>
            <a:chExt cx="5686425" cy="3422095"/>
          </a:xfrm>
        </p:grpSpPr>
        <p:sp>
          <p:nvSpPr>
            <p:cNvPr id="5" name="Prostokąt 4"/>
            <p:cNvSpPr/>
            <p:nvPr/>
          </p:nvSpPr>
          <p:spPr>
            <a:xfrm>
              <a:off x="428624" y="1757504"/>
              <a:ext cx="5686425" cy="24906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43949" y="2112798"/>
              <a:ext cx="2037325" cy="178005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l-PL" dirty="0">
                  <a:solidFill>
                    <a:srgbClr val="636B71"/>
                  </a:solidFill>
                  <a:cs typeface="Times New Roman" pitchFamily="18" charset="0"/>
                </a:rPr>
                <a:t>Od stycznia 2010 r. BGK odpowiada za wypłaty większości przyznanych Polsce środków </a:t>
              </a:r>
              <a:r>
                <a:rPr lang="pl-PL" dirty="0" smtClean="0">
                  <a:solidFill>
                    <a:srgbClr val="636B71"/>
                  </a:solidFill>
                  <a:cs typeface="Times New Roman" pitchFamily="18" charset="0"/>
                </a:rPr>
                <a:t>europejskich</a:t>
              </a:r>
              <a:r>
                <a:rPr lang="pl-PL" dirty="0">
                  <a:solidFill>
                    <a:srgbClr val="636B71"/>
                  </a:solidFill>
                  <a:cs typeface="Times New Roman" pitchFamily="18" charset="0"/>
                </a:rPr>
                <a:t>, pełniąc rolę tzw. </a:t>
              </a:r>
              <a:r>
                <a:rPr lang="pl-PL" i="1" dirty="0">
                  <a:solidFill>
                    <a:srgbClr val="636B71"/>
                  </a:solidFill>
                  <a:cs typeface="Times New Roman" pitchFamily="18" charset="0"/>
                </a:rPr>
                <a:t>Płatnika</a:t>
              </a:r>
            </a:p>
          </p:txBody>
        </p:sp>
        <p:pic>
          <p:nvPicPr>
            <p:cNvPr id="1028" name="Picture 4" descr="C:\Users\kglur\Pictures\flaga.pn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187" y="1989173"/>
              <a:ext cx="2002658" cy="13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rostokąt 6"/>
            <p:cNvSpPr/>
            <p:nvPr/>
          </p:nvSpPr>
          <p:spPr>
            <a:xfrm>
              <a:off x="3504022" y="3518178"/>
              <a:ext cx="1804988" cy="54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rgbClr val="636B71"/>
                  </a:solidFill>
                  <a:cs typeface="Times New Roman" pitchFamily="18" charset="0"/>
                </a:rPr>
                <a:t>do </a:t>
              </a:r>
              <a:r>
                <a:rPr lang="pl-PL" dirty="0" smtClean="0">
                  <a:solidFill>
                    <a:srgbClr val="636B71"/>
                  </a:solidFill>
                  <a:cs typeface="Times New Roman" pitchFamily="18" charset="0"/>
                </a:rPr>
                <a:t>stycznia 2016 r</a:t>
              </a:r>
              <a:r>
                <a:rPr lang="pl-PL" dirty="0">
                  <a:solidFill>
                    <a:srgbClr val="636B71"/>
                  </a:solidFill>
                  <a:cs typeface="Times New Roman" pitchFamily="18" charset="0"/>
                </a:rPr>
                <a:t>. wypłaciliśmy ponad 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43948" y="4459599"/>
              <a:ext cx="2183669" cy="36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dirty="0" smtClean="0">
                  <a:solidFill>
                    <a:srgbClr val="636B71"/>
                  </a:solidFill>
                  <a:cs typeface="Times New Roman" pitchFamily="18" charset="0"/>
                </a:rPr>
                <a:t>Perspektywa 2007-2013</a:t>
              </a:r>
              <a:endParaRPr lang="pl-PL" i="1" dirty="0">
                <a:solidFill>
                  <a:srgbClr val="636B71"/>
                </a:solidFill>
                <a:cs typeface="Times New Roman" pitchFamily="18" charset="0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3271836" y="4466204"/>
              <a:ext cx="2028825" cy="310180"/>
            </a:xfrm>
            <a:prstGeom prst="rect">
              <a:avLst/>
            </a:prstGeom>
            <a:solidFill>
              <a:srgbClr val="E31E36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260 294,8 mln </a:t>
              </a:r>
              <a:r>
                <a:rPr lang="pl-PL" dirty="0">
                  <a:solidFill>
                    <a:schemeClr val="bg1"/>
                  </a:solidFill>
                </a:rPr>
                <a:t>PLN</a:t>
              </a: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734613" y="4819599"/>
              <a:ext cx="2196544" cy="360000"/>
            </a:xfrm>
            <a:prstGeom prst="rect">
              <a:avLst/>
            </a:prstGeom>
            <a:solidFill>
              <a:srgbClr val="CCCCC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dirty="0" smtClean="0">
                  <a:solidFill>
                    <a:srgbClr val="636B71"/>
                  </a:solidFill>
                  <a:cs typeface="Times New Roman" pitchFamily="18" charset="0"/>
                </a:rPr>
                <a:t>Perspektywa 2014-2020</a:t>
              </a:r>
              <a:endParaRPr lang="pl-PL" i="1" dirty="0">
                <a:solidFill>
                  <a:srgbClr val="636B71"/>
                </a:solidFill>
                <a:cs typeface="Times New Roman" pitchFamily="18" charset="0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478852" y="4860910"/>
              <a:ext cx="2028825" cy="310180"/>
            </a:xfrm>
            <a:prstGeom prst="rect">
              <a:avLst/>
            </a:prstGeom>
            <a:solidFill>
              <a:srgbClr val="B72033"/>
            </a:solidFill>
          </p:spPr>
          <p:txBody>
            <a:bodyPr wrap="square" anchor="b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2 089,9 mln </a:t>
              </a:r>
              <a:r>
                <a:rPr lang="pl-PL" dirty="0">
                  <a:solidFill>
                    <a:schemeClr val="bg1"/>
                  </a:solidFill>
                </a:rPr>
                <a:t>PLN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6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ymbol zastępczy zawartości 1"/>
          <p:cNvSpPr>
            <a:spLocks noGrp="1"/>
          </p:cNvSpPr>
          <p:nvPr>
            <p:ph type="subTitle" idx="1"/>
          </p:nvPr>
        </p:nvSpPr>
        <p:spPr>
          <a:xfrm>
            <a:off x="285750" y="2100262"/>
            <a:ext cx="8553450" cy="2657475"/>
          </a:xfrm>
        </p:spPr>
        <p:txBody>
          <a:bodyPr anchor="ctr"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l-PL" sz="4400" dirty="0" smtClean="0"/>
              <a:t>Dziękuję</a:t>
            </a:r>
          </a:p>
          <a:p>
            <a:pPr algn="ctr">
              <a:lnSpc>
                <a:spcPct val="80000"/>
              </a:lnSpc>
              <a:defRPr/>
            </a:pPr>
            <a:endParaRPr lang="pl-PL" dirty="0" smtClean="0"/>
          </a:p>
          <a:p>
            <a:pPr algn="ctr">
              <a:lnSpc>
                <a:spcPct val="80000"/>
              </a:lnSpc>
              <a:defRPr/>
            </a:pPr>
            <a:r>
              <a:rPr lang="pl-PL" sz="2000" b="1" dirty="0" smtClean="0"/>
              <a:t>Paweł </a:t>
            </a:r>
            <a:r>
              <a:rPr lang="pl-PL" sz="2000" b="1" dirty="0"/>
              <a:t>Lisowski</a:t>
            </a:r>
          </a:p>
          <a:p>
            <a:pPr algn="ctr">
              <a:lnSpc>
                <a:spcPct val="80000"/>
              </a:lnSpc>
              <a:defRPr/>
            </a:pPr>
            <a:r>
              <a:rPr lang="pl-PL" sz="2000" dirty="0"/>
              <a:t>Dyrektor ds. Współpracy z Samorządami </a:t>
            </a:r>
            <a:r>
              <a:rPr lang="pl-PL" sz="2000" dirty="0" smtClean="0"/>
              <a:t>Terytorialnymi</a:t>
            </a:r>
          </a:p>
          <a:p>
            <a:pPr algn="ctr">
              <a:lnSpc>
                <a:spcPct val="80000"/>
              </a:lnSpc>
              <a:defRPr/>
            </a:pPr>
            <a:r>
              <a:rPr lang="pl-PL" sz="2000" dirty="0"/>
              <a:t>Doradca Prezesa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endParaRPr lang="pl-PL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pl-PL" sz="2000" dirty="0" smtClean="0"/>
              <a:t>Bank Gospodarstwa Krajowego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pl-PL" sz="1400" dirty="0" smtClean="0">
                <a:solidFill>
                  <a:srgbClr val="E31E36"/>
                </a:solidFill>
              </a:rPr>
              <a:t>www.bgk.com.pl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554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Podstawowe cele i zadania </a:t>
            </a:r>
            <a:r>
              <a:rPr lang="pl-PL" dirty="0" smtClean="0"/>
              <a:t>strategiczne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604838" y="1556792"/>
            <a:ext cx="7920037" cy="4751933"/>
            <a:chOff x="604838" y="1556792"/>
            <a:chExt cx="7920037" cy="4751933"/>
          </a:xfrm>
        </p:grpSpPr>
        <p:sp>
          <p:nvSpPr>
            <p:cNvPr id="6" name="pole tekstowe 2"/>
            <p:cNvSpPr txBox="1">
              <a:spLocks noChangeArrowheads="1"/>
            </p:cNvSpPr>
            <p:nvPr/>
          </p:nvSpPr>
          <p:spPr bwMode="auto">
            <a:xfrm>
              <a:off x="1979613" y="1654175"/>
              <a:ext cx="62642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pl-PL" altLang="pl-PL" sz="1600" dirty="0">
                  <a:solidFill>
                    <a:schemeClr val="tx1"/>
                  </a:solidFill>
                  <a:latin typeface="+mj-lt"/>
                </a:rPr>
                <a:t>Bank pierwszego wyboru dla Państwa przy realizacji zadań zleconych (państwowe fundusze i programy rozwoju społeczno-gospodarczego)</a:t>
              </a:r>
              <a:endParaRPr lang="en-GB" altLang="pl-PL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pole tekstowe 6"/>
            <p:cNvSpPr txBox="1"/>
            <p:nvPr/>
          </p:nvSpPr>
          <p:spPr bwMode="auto">
            <a:xfrm>
              <a:off x="5159375" y="3986213"/>
              <a:ext cx="3151188" cy="738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pl-PL" altLang="pl-PL" sz="1200" smtClean="0">
                  <a:solidFill>
                    <a:srgbClr val="636B71"/>
                  </a:solidFill>
                  <a:latin typeface="+mj-lt"/>
                  <a:cs typeface="Times New Roman" pitchFamily="18" charset="0"/>
                </a:rPr>
                <a:t>Organizator środków i systemu wsparcia eksportu </a:t>
              </a:r>
              <a:endParaRPr lang="en-GB" altLang="pl-PL" sz="1200" smtClean="0">
                <a:solidFill>
                  <a:srgbClr val="636B71"/>
                </a:solidFill>
                <a:latin typeface="+mj-lt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pl-PL" altLang="pl-PL" sz="1800" smtClean="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8" name="pole tekstowe 47"/>
            <p:cNvSpPr txBox="1">
              <a:spLocks noChangeArrowheads="1"/>
            </p:cNvSpPr>
            <p:nvPr/>
          </p:nvSpPr>
          <p:spPr bwMode="auto">
            <a:xfrm>
              <a:off x="5068888" y="2924175"/>
              <a:ext cx="3455987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folHlink"/>
                </a:buClr>
              </a:pPr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Bank wiodący w obszarze </a:t>
              </a:r>
              <a:br>
                <a:rPr lang="pl-PL" altLang="pl-PL" sz="1200">
                  <a:solidFill>
                    <a:srgbClr val="636B71"/>
                  </a:solidFill>
                  <a:latin typeface="+mj-lt"/>
                </a:rPr>
              </a:br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finansowania  i obsługi jednostek samorządu terytorialnego, spółek komunalnych i instytucji ochrony zdrowia</a:t>
              </a:r>
              <a:endParaRPr lang="en-GB" altLang="pl-PL" sz="1200">
                <a:solidFill>
                  <a:srgbClr val="636B71"/>
                </a:solidFill>
                <a:latin typeface="+mj-lt"/>
              </a:endParaRPr>
            </a:p>
            <a:p>
              <a:endParaRPr lang="pl-PL" altLang="pl-PL" sz="180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9" name="pole tekstowe 21"/>
            <p:cNvSpPr txBox="1">
              <a:spLocks noChangeArrowheads="1"/>
            </p:cNvSpPr>
            <p:nvPr/>
          </p:nvSpPr>
          <p:spPr bwMode="auto">
            <a:xfrm>
              <a:off x="5227638" y="4724400"/>
              <a:ext cx="3014662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Bank wspierający absorpcję funduszy Unii Europejskiej</a:t>
              </a:r>
              <a:endParaRPr lang="en-GB" altLang="pl-PL" sz="1200">
                <a:solidFill>
                  <a:srgbClr val="636B71"/>
                </a:solidFill>
                <a:latin typeface="+mj-lt"/>
              </a:endParaRPr>
            </a:p>
            <a:p>
              <a:endParaRPr lang="pl-PL" altLang="pl-PL" sz="180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0" name="pole tekstowe 48"/>
            <p:cNvSpPr txBox="1">
              <a:spLocks noChangeArrowheads="1"/>
            </p:cNvSpPr>
            <p:nvPr/>
          </p:nvSpPr>
          <p:spPr bwMode="auto">
            <a:xfrm>
              <a:off x="1387475" y="4646613"/>
              <a:ext cx="2897188" cy="166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Bank zarządzający </a:t>
              </a:r>
            </a:p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programami i funduszami </a:t>
              </a:r>
              <a:br>
                <a:rPr lang="pl-PL" altLang="pl-PL" sz="1200" dirty="0">
                  <a:solidFill>
                    <a:srgbClr val="636B71"/>
                  </a:solidFill>
                  <a:latin typeface="+mj-lt"/>
                </a:rPr>
              </a:br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rządowymi w zakresie rozwoju </a:t>
              </a:r>
            </a:p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i modernizacji infrastruktury </a:t>
              </a:r>
            </a:p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(transportowej, komunalnej, mieszkaniowej, związanej z ochroną środowiska)</a:t>
              </a:r>
            </a:p>
            <a:p>
              <a:endParaRPr lang="pl-PL" altLang="pl-PL" sz="1800" dirty="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1" name="pole tekstowe 20"/>
            <p:cNvSpPr txBox="1">
              <a:spLocks noChangeArrowheads="1"/>
            </p:cNvSpPr>
            <p:nvPr/>
          </p:nvSpPr>
          <p:spPr bwMode="auto">
            <a:xfrm>
              <a:off x="5148263" y="5462588"/>
              <a:ext cx="28082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5725"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pl-PL" altLang="pl-PL" sz="1200">
                  <a:solidFill>
                    <a:srgbClr val="636B71"/>
                  </a:solidFill>
                  <a:latin typeface="+mj-lt"/>
                </a:rPr>
                <a:t>Instytucja wiodąca w procesie konsolidacji finansów publicznych</a:t>
              </a:r>
              <a:endParaRPr lang="en-GB" altLang="pl-PL" sz="120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2" name="pole tekstowe 5"/>
            <p:cNvSpPr txBox="1">
              <a:spLocks noChangeArrowheads="1"/>
            </p:cNvSpPr>
            <p:nvPr/>
          </p:nvSpPr>
          <p:spPr bwMode="auto">
            <a:xfrm>
              <a:off x="1366838" y="3573463"/>
              <a:ext cx="327660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58595A"/>
                  </a:solidFill>
                  <a:latin typeface="Arial" charset="0"/>
                  <a:ea typeface="ＭＳ Ｐゴシック" pitchFamily="34" charset="-128"/>
                  <a:cs typeface="Times New Roman" pitchFamily="18" charset="0"/>
                </a:defRPr>
              </a:lvl1pPr>
              <a:lvl2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2pPr>
              <a:lvl3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3pPr>
              <a:lvl4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4pPr>
              <a:lvl5pP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5pPr>
              <a:lvl6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6pPr>
              <a:lvl7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7pPr>
              <a:lvl8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8pPr>
              <a:lvl9pPr eaLnBrk="0" hangingPunct="0">
                <a:buClr>
                  <a:srgbClr val="B60024"/>
                </a:buClr>
                <a:defRPr sz="1400">
                  <a:solidFill>
                    <a:srgbClr val="58595A"/>
                  </a:solidFill>
                  <a:latin typeface="Arial" charset="0"/>
                  <a:ea typeface="Times New Roman" pitchFamily="18" charset="0"/>
                  <a:cs typeface="Times New Roman" pitchFamily="18" charset="0"/>
                </a:defRPr>
              </a:lvl9pPr>
            </a:lstStyle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Organizator efektywnego modelu działalności w obszarze gwarancji i poręczeń dla przedsiębiorców </a:t>
              </a:r>
            </a:p>
            <a:p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(PLG de </a:t>
              </a:r>
              <a:r>
                <a:rPr lang="pl-PL" altLang="pl-PL" sz="1200" dirty="0" err="1">
                  <a:solidFill>
                    <a:srgbClr val="636B71"/>
                  </a:solidFill>
                  <a:latin typeface="+mj-lt"/>
                </a:rPr>
                <a:t>minimis</a:t>
              </a:r>
              <a:r>
                <a:rPr lang="pl-PL" altLang="pl-PL" sz="1200" dirty="0">
                  <a:solidFill>
                    <a:srgbClr val="636B71"/>
                  </a:solidFill>
                  <a:latin typeface="+mj-lt"/>
                </a:rPr>
                <a:t>)</a:t>
              </a:r>
              <a:endParaRPr lang="en-GB" altLang="pl-PL" sz="1200" dirty="0">
                <a:solidFill>
                  <a:srgbClr val="636B71"/>
                </a:solidFill>
                <a:latin typeface="+mj-lt"/>
              </a:endParaRPr>
            </a:p>
            <a:p>
              <a:endParaRPr lang="pl-PL" altLang="pl-PL" sz="1800" dirty="0">
                <a:solidFill>
                  <a:srgbClr val="636B71"/>
                </a:solidFill>
                <a:latin typeface="+mj-lt"/>
              </a:endParaRPr>
            </a:p>
          </p:txBody>
        </p:sp>
        <p:sp>
          <p:nvSpPr>
            <p:cNvPr id="13" name="pole tekstowe 12"/>
            <p:cNvSpPr txBox="1"/>
            <p:nvPr/>
          </p:nvSpPr>
          <p:spPr bwMode="auto">
            <a:xfrm>
              <a:off x="1363663" y="2895600"/>
              <a:ext cx="3276600" cy="7381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1200" dirty="0">
                  <a:solidFill>
                    <a:srgbClr val="636B71"/>
                  </a:solidFill>
                  <a:latin typeface="+mj-lt"/>
                  <a:ea typeface="+mn-ea"/>
                  <a:cs typeface="Times New Roman" pitchFamily="18" charset="0"/>
                </a:rPr>
                <a:t>Organizator finansowania w zakresie realizacji programu Inwestycje Polskie</a:t>
              </a:r>
              <a:endParaRPr lang="en-GB" sz="1200" dirty="0">
                <a:solidFill>
                  <a:srgbClr val="636B71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>
                <a:defRPr/>
              </a:pPr>
              <a:endParaRPr lang="pl-PL" dirty="0">
                <a:solidFill>
                  <a:srgbClr val="636B71"/>
                </a:solidFill>
                <a:latin typeface="+mj-lt"/>
                <a:ea typeface="+mn-ea"/>
              </a:endParaRPr>
            </a:p>
          </p:txBody>
        </p:sp>
        <p:pic>
          <p:nvPicPr>
            <p:cNvPr id="14" name="Picture 38" descr="\\Bgk21\public_dk\ikony\ikony Pantone BGK\8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1556792"/>
              <a:ext cx="676275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9" descr="\\Bgk21\public_dk\ikony\ikony Pantone BGK\15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2792413"/>
              <a:ext cx="58578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0" descr="\\Bgk21\public_dk\ikony\ikony Pantone BGK\1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8" y="3810000"/>
              <a:ext cx="46355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1" descr="\\Bgk21\public_dk\ikony\ikony Pantone BGK\3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8" y="5307013"/>
              <a:ext cx="67627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2" descr="\\Bgk21\public_dk\ikony\ikony Pantone BGK\7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613" y="2811463"/>
              <a:ext cx="676275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3" descr="\\Bgk21\public_dk\ikony\ikony Pantone BGK\6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613" y="3985419"/>
              <a:ext cx="6318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4" descr="\\Bgk21\public_dk\ikony\ikony Pantone BGK\5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25" y="4713288"/>
              <a:ext cx="568325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5" descr="\\Bgk21\public_dk\ikony\ikony Pantone BGK\12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838" y="5529263"/>
              <a:ext cx="569912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Łącznik prostoliniowy 21"/>
            <p:cNvCxnSpPr/>
            <p:nvPr/>
          </p:nvCxnSpPr>
          <p:spPr>
            <a:xfrm>
              <a:off x="1333500" y="2832100"/>
              <a:ext cx="0" cy="65087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1346200" y="4646613"/>
              <a:ext cx="0" cy="1519237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oliniowy 23"/>
            <p:cNvCxnSpPr/>
            <p:nvPr/>
          </p:nvCxnSpPr>
          <p:spPr>
            <a:xfrm>
              <a:off x="5181600" y="2895600"/>
              <a:ext cx="3175" cy="90487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5178425" y="4019550"/>
              <a:ext cx="3175" cy="50482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>
              <a:off x="5181600" y="4818063"/>
              <a:ext cx="0" cy="411162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5181600" y="5470525"/>
              <a:ext cx="0" cy="550863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1331913" y="3613150"/>
              <a:ext cx="3175" cy="904875"/>
            </a:xfrm>
            <a:prstGeom prst="line">
              <a:avLst/>
            </a:prstGeom>
            <a:ln>
              <a:solidFill>
                <a:srgbClr val="B600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74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PROW 2007-2013 w BGK</a:t>
            </a:r>
            <a:br>
              <a:rPr lang="pl-PL" dirty="0"/>
            </a:br>
            <a:r>
              <a:rPr lang="pl-PL" sz="1800" dirty="0" smtClean="0"/>
              <a:t>stan na </a:t>
            </a:r>
            <a:r>
              <a:rPr lang="pl-PL" sz="1800" dirty="0"/>
              <a:t>dzień </a:t>
            </a:r>
            <a:r>
              <a:rPr lang="pl-PL" sz="1800" dirty="0" smtClean="0"/>
              <a:t>01.12.2015 </a:t>
            </a:r>
            <a:r>
              <a:rPr lang="pl-PL" sz="1800" dirty="0"/>
              <a:t>r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grpSp>
        <p:nvGrpSpPr>
          <p:cNvPr id="37" name="Grupa 36"/>
          <p:cNvGrpSpPr/>
          <p:nvPr/>
        </p:nvGrpSpPr>
        <p:grpSpPr>
          <a:xfrm>
            <a:off x="1905423" y="1454093"/>
            <a:ext cx="5333154" cy="4848236"/>
            <a:chOff x="2047156" y="1651485"/>
            <a:chExt cx="5333154" cy="4848236"/>
          </a:xfrm>
        </p:grpSpPr>
        <p:sp>
          <p:nvSpPr>
            <p:cNvPr id="22" name="Pagon 4"/>
            <p:cNvSpPr/>
            <p:nvPr/>
          </p:nvSpPr>
          <p:spPr>
            <a:xfrm>
              <a:off x="2047156" y="1654713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Liczba zawartych umów</a:t>
              </a:r>
            </a:p>
          </p:txBody>
        </p:sp>
        <p:sp>
          <p:nvSpPr>
            <p:cNvPr id="23" name="Pagon 4"/>
            <p:cNvSpPr/>
            <p:nvPr/>
          </p:nvSpPr>
          <p:spPr>
            <a:xfrm>
              <a:off x="2047156" y="2658965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Wartość zawartych </a:t>
              </a:r>
              <a:b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umów pożyczki</a:t>
              </a:r>
            </a:p>
          </p:txBody>
        </p:sp>
        <p:sp>
          <p:nvSpPr>
            <p:cNvPr id="24" name="Pięciokąt 23"/>
            <p:cNvSpPr/>
            <p:nvPr/>
          </p:nvSpPr>
          <p:spPr>
            <a:xfrm>
              <a:off x="5300261" y="2655815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Pagon 4"/>
            <p:cNvSpPr/>
            <p:nvPr/>
          </p:nvSpPr>
          <p:spPr>
            <a:xfrm>
              <a:off x="2047156" y="3670859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Wartość uruchomionych </a:t>
              </a:r>
              <a:b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środków pożyczki</a:t>
              </a:r>
            </a:p>
          </p:txBody>
        </p:sp>
        <p:sp>
          <p:nvSpPr>
            <p:cNvPr id="26" name="Pięciokąt 25"/>
            <p:cNvSpPr/>
            <p:nvPr/>
          </p:nvSpPr>
          <p:spPr>
            <a:xfrm>
              <a:off x="5300261" y="3660067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27" name="Pagon 4"/>
            <p:cNvSpPr/>
            <p:nvPr/>
          </p:nvSpPr>
          <p:spPr>
            <a:xfrm>
              <a:off x="2047156" y="4667469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Wartość spłat </a:t>
              </a:r>
              <a:b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środków pożyczki</a:t>
              </a:r>
            </a:p>
          </p:txBody>
        </p:sp>
        <p:sp>
          <p:nvSpPr>
            <p:cNvPr id="28" name="Pagon 4"/>
            <p:cNvSpPr/>
            <p:nvPr/>
          </p:nvSpPr>
          <p:spPr>
            <a:xfrm>
              <a:off x="2047157" y="5671721"/>
              <a:ext cx="2880000" cy="828000"/>
            </a:xfrm>
            <a:prstGeom prst="rect">
              <a:avLst/>
            </a:prstGeom>
            <a:solidFill>
              <a:srgbClr val="DA2038"/>
            </a:solidFill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r" defTabSz="914400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pl-PL" sz="2000" kern="0" dirty="0" smtClean="0">
                  <a:solidFill>
                    <a:schemeClr val="bg1">
                      <a:lumMod val="95000"/>
                    </a:schemeClr>
                  </a:solidFill>
                  <a:ea typeface="ＭＳ Ｐゴシック" pitchFamily="34" charset="-128"/>
                  <a:cs typeface="Times New Roman" pitchFamily="18" charset="0"/>
                </a:rPr>
                <a:t>% spłaconych środków pożyczki</a:t>
              </a:r>
            </a:p>
          </p:txBody>
        </p:sp>
        <p:sp>
          <p:nvSpPr>
            <p:cNvPr id="29" name="Pięciokąt 28"/>
            <p:cNvSpPr/>
            <p:nvPr/>
          </p:nvSpPr>
          <p:spPr>
            <a:xfrm>
              <a:off x="5302813" y="4664319"/>
              <a:ext cx="2077496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Pięciokąt 29"/>
            <p:cNvSpPr/>
            <p:nvPr/>
          </p:nvSpPr>
          <p:spPr>
            <a:xfrm>
              <a:off x="5300259" y="1651563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Pięciokąt 30"/>
            <p:cNvSpPr/>
            <p:nvPr/>
          </p:nvSpPr>
          <p:spPr>
            <a:xfrm>
              <a:off x="5300261" y="5668571"/>
              <a:ext cx="2080049" cy="828000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Pagon 4"/>
            <p:cNvSpPr/>
            <p:nvPr/>
          </p:nvSpPr>
          <p:spPr>
            <a:xfrm>
              <a:off x="5144518" y="1651485"/>
              <a:ext cx="2159196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5.518</a:t>
              </a:r>
              <a:endParaRPr lang="pl-PL" sz="3200" kern="0" dirty="0" smtClean="0">
                <a:solidFill>
                  <a:srgbClr val="636B71"/>
                </a:solidFill>
                <a:ea typeface="ＭＳ Ｐゴシック" pitchFamily="34" charset="-128"/>
              </a:endParaRPr>
            </a:p>
          </p:txBody>
        </p:sp>
        <p:sp>
          <p:nvSpPr>
            <p:cNvPr id="33" name="Pagon 4"/>
            <p:cNvSpPr/>
            <p:nvPr/>
          </p:nvSpPr>
          <p:spPr>
            <a:xfrm>
              <a:off x="5128422" y="3667709"/>
              <a:ext cx="2251886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3.381,5</a:t>
              </a:r>
              <a:b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1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mln PLN </a:t>
              </a:r>
            </a:p>
          </p:txBody>
        </p:sp>
        <p:sp>
          <p:nvSpPr>
            <p:cNvPr id="34" name="Pagon 4"/>
            <p:cNvSpPr/>
            <p:nvPr/>
          </p:nvSpPr>
          <p:spPr>
            <a:xfrm>
              <a:off x="5144517" y="5668571"/>
              <a:ext cx="2235793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96,96</a:t>
              </a:r>
              <a:r>
                <a:rPr lang="pl-PL" sz="3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%</a:t>
              </a:r>
              <a:endParaRPr lang="pl-PL" sz="3600" b="1" kern="0" dirty="0" smtClean="0">
                <a:solidFill>
                  <a:srgbClr val="636B71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35" name="Pagon 4"/>
            <p:cNvSpPr/>
            <p:nvPr/>
          </p:nvSpPr>
          <p:spPr>
            <a:xfrm>
              <a:off x="5123769" y="2644236"/>
              <a:ext cx="2256540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3.883,3 </a:t>
              </a:r>
              <a:b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1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mln PLN </a:t>
              </a:r>
            </a:p>
          </p:txBody>
        </p:sp>
        <p:sp>
          <p:nvSpPr>
            <p:cNvPr id="36" name="Pagon 4"/>
            <p:cNvSpPr/>
            <p:nvPr/>
          </p:nvSpPr>
          <p:spPr>
            <a:xfrm>
              <a:off x="5223666" y="4667469"/>
              <a:ext cx="2077494" cy="828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algn="ctr" defTabSz="1377950">
                <a:spcAft>
                  <a:spcPct val="35000"/>
                </a:spcAft>
                <a:defRPr/>
              </a:pPr>
              <a:r>
                <a:rPr lang="pl-PL" sz="32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3.278,7</a:t>
              </a:r>
              <a:r>
                <a:rPr lang="pl-PL" sz="28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br>
                <a:rPr lang="pl-PL" sz="28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</a:br>
              <a:r>
                <a:rPr lang="pl-PL" sz="1600" b="1" kern="0" dirty="0" smtClea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rPr>
                <a:t>mln PLN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7543800" cy="979171"/>
          </a:xfrm>
        </p:spPr>
        <p:txBody>
          <a:bodyPr/>
          <a:lstStyle/>
          <a:p>
            <a:r>
              <a:rPr lang="pl-PL" dirty="0"/>
              <a:t>PROW 2007-2013 w BGK</a:t>
            </a:r>
            <a:br>
              <a:rPr lang="pl-PL" dirty="0"/>
            </a:br>
            <a:r>
              <a:rPr lang="pl-PL" sz="1800" dirty="0"/>
              <a:t>stan na dzień 16.11.2015 r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graphicFrame>
        <p:nvGraphicFramePr>
          <p:cNvPr id="5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648686"/>
              </p:ext>
            </p:extLst>
          </p:nvPr>
        </p:nvGraphicFramePr>
        <p:xfrm>
          <a:off x="323528" y="1700808"/>
          <a:ext cx="84248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2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3" name="Grupa 52"/>
          <p:cNvGrpSpPr/>
          <p:nvPr/>
        </p:nvGrpSpPr>
        <p:grpSpPr>
          <a:xfrm>
            <a:off x="76094" y="943397"/>
            <a:ext cx="8958262" cy="5257099"/>
            <a:chOff x="76094" y="943397"/>
            <a:chExt cx="8958262" cy="5257099"/>
          </a:xfrm>
        </p:grpSpPr>
        <p:pic>
          <p:nvPicPr>
            <p:cNvPr id="1026" name="Picture 2" descr="http://intranet/dokumenty/Documents/BGK_Logo_RGB-JP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492" y="943397"/>
              <a:ext cx="238496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a 4"/>
            <p:cNvGrpSpPr/>
            <p:nvPr/>
          </p:nvGrpSpPr>
          <p:grpSpPr>
            <a:xfrm>
              <a:off x="76094" y="1895020"/>
              <a:ext cx="8958262" cy="4305476"/>
              <a:chOff x="71438" y="1690036"/>
              <a:chExt cx="8958262" cy="4305476"/>
            </a:xfrm>
            <a:solidFill>
              <a:srgbClr val="FFFFFF"/>
            </a:solidFill>
          </p:grpSpPr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4088124" y="5312248"/>
                <a:ext cx="1135247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2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wniosek </a:t>
                </a:r>
                <a:br>
                  <a:rPr lang="pl-PL" sz="12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2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o płatność 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2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z zał. fakturami</a:t>
                </a:r>
              </a:p>
            </p:txBody>
          </p:sp>
          <p:sp>
            <p:nvSpPr>
              <p:cNvPr id="6" name="Text Box 29"/>
              <p:cNvSpPr txBox="1">
                <a:spLocks noChangeArrowheads="1"/>
              </p:cNvSpPr>
              <p:nvPr/>
            </p:nvSpPr>
            <p:spPr bwMode="auto">
              <a:xfrm>
                <a:off x="6515583" y="5312248"/>
                <a:ext cx="1080120" cy="4647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zlecenie 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płatności</a:t>
                </a:r>
              </a:p>
            </p:txBody>
          </p:sp>
          <p:cxnSp>
            <p:nvCxnSpPr>
              <p:cNvPr id="7" name="Łącznik łamany 6"/>
              <p:cNvCxnSpPr/>
              <p:nvPr/>
            </p:nvCxnSpPr>
            <p:spPr>
              <a:xfrm rot="10800000">
                <a:off x="4787588" y="1794588"/>
                <a:ext cx="3370004" cy="2275453"/>
              </a:xfrm>
              <a:prstGeom prst="bentConnector3">
                <a:avLst>
                  <a:gd name="adj1" fmla="val -27"/>
                </a:avLst>
              </a:prstGeom>
              <a:grpFill/>
              <a:ln w="196850" cap="sq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8" name="Grupa 7"/>
              <p:cNvGrpSpPr/>
              <p:nvPr/>
            </p:nvGrpSpPr>
            <p:grpSpPr>
              <a:xfrm>
                <a:off x="558900" y="1690036"/>
                <a:ext cx="1905696" cy="2461913"/>
                <a:chOff x="443580" y="1363170"/>
                <a:chExt cx="1191701" cy="1929298"/>
              </a:xfrm>
              <a:grpFill/>
            </p:grpSpPr>
            <p:cxnSp>
              <p:nvCxnSpPr>
                <p:cNvPr id="31" name="Łącznik łamany 30"/>
                <p:cNvCxnSpPr/>
                <p:nvPr/>
              </p:nvCxnSpPr>
              <p:spPr>
                <a:xfrm rot="5400000">
                  <a:off x="74781" y="1731969"/>
                  <a:ext cx="1929298" cy="1191700"/>
                </a:xfrm>
                <a:prstGeom prst="bentConnector3">
                  <a:avLst>
                    <a:gd name="adj1" fmla="val 91"/>
                  </a:avLst>
                </a:prstGeom>
                <a:grpFill/>
                <a:ln w="76200" cap="sq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32" name="Łącznik łamany 31"/>
                <p:cNvCxnSpPr/>
                <p:nvPr/>
              </p:nvCxnSpPr>
              <p:spPr>
                <a:xfrm rot="5400000">
                  <a:off x="279294" y="1934231"/>
                  <a:ext cx="1688293" cy="1023681"/>
                </a:xfrm>
                <a:prstGeom prst="bentConnector3">
                  <a:avLst>
                    <a:gd name="adj1" fmla="val -248"/>
                  </a:avLst>
                </a:prstGeom>
                <a:grpFill/>
                <a:ln w="76200" cap="sq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>
                <a:off x="1655763" y="4740274"/>
                <a:ext cx="935037" cy="431801"/>
              </a:xfrm>
              <a:prstGeom prst="rightArrow">
                <a:avLst>
                  <a:gd name="adj1" fmla="val 50000"/>
                  <a:gd name="adj2" fmla="val 54136"/>
                </a:avLst>
              </a:prstGeom>
              <a:solidFill>
                <a:srgbClr val="FFFFFF">
                  <a:lumMod val="65000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pl-PL" sz="1600" ker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2000250" y="3096900"/>
                <a:ext cx="928687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2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 </a:t>
                </a:r>
                <a:r>
                  <a:rPr lang="pl-PL" sz="11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oryginał 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faktury z 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dyspozycją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 przelewu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1368425" y="5301208"/>
                <a:ext cx="1511300" cy="6678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faktura lub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 inny równoważny 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dok. księgowy</a:t>
                </a:r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3929063" y="3334232"/>
                <a:ext cx="1428750" cy="4647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zwrot oryginału</a:t>
                </a:r>
              </a:p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 </a:t>
                </a:r>
                <a:r>
                  <a:rPr lang="pl-PL" sz="1100" kern="0" dirty="0" smtClea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opłaconej </a:t>
                </a:r>
                <a:r>
                  <a:rPr lang="pl-PL" sz="11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faktury</a:t>
                </a:r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6623050" y="4740274"/>
                <a:ext cx="865187" cy="431801"/>
              </a:xfrm>
              <a:prstGeom prst="rightArrow">
                <a:avLst>
                  <a:gd name="adj1" fmla="val 50000"/>
                  <a:gd name="adj2" fmla="val 50092"/>
                </a:avLst>
              </a:prstGeom>
              <a:solidFill>
                <a:srgbClr val="FFFFFF">
                  <a:lumMod val="65000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pl-PL" sz="1600" ker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4248150" y="4740274"/>
                <a:ext cx="863600" cy="43180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FFFF">
                  <a:lumMod val="65000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pl-PL" sz="1600" ker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6" name="AutoShape 9"/>
              <p:cNvSpPr>
                <a:spLocks noChangeArrowheads="1"/>
              </p:cNvSpPr>
              <p:nvPr/>
            </p:nvSpPr>
            <p:spPr bwMode="auto">
              <a:xfrm rot="5400000">
                <a:off x="2986993" y="3105187"/>
                <a:ext cx="1800000" cy="431800"/>
              </a:xfrm>
              <a:prstGeom prst="rightArrow">
                <a:avLst>
                  <a:gd name="adj1" fmla="val 50000"/>
                  <a:gd name="adj2" fmla="val 109283"/>
                </a:avLst>
              </a:prstGeom>
              <a:solidFill>
                <a:srgbClr val="FFFFFF">
                  <a:lumMod val="65000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pl-PL" sz="1600" ker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7488238" y="4294185"/>
                <a:ext cx="1541462" cy="1150941"/>
              </a:xfrm>
              <a:prstGeom prst="roundRect">
                <a:avLst>
                  <a:gd name="adj" fmla="val 0"/>
                </a:avLst>
              </a:prstGeom>
              <a:grpFill/>
              <a:ln w="9525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Agencja</a:t>
                </a:r>
                <a:b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Płatnicza</a:t>
                </a:r>
                <a:b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 (ARiMR)</a:t>
                </a:r>
              </a:p>
            </p:txBody>
          </p:sp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>
                <a:off x="71438" y="4294185"/>
                <a:ext cx="1585912" cy="1150941"/>
              </a:xfrm>
              <a:prstGeom prst="roundRect">
                <a:avLst>
                  <a:gd name="adj" fmla="val 0"/>
                </a:avLst>
              </a:prstGeom>
              <a:grpFill/>
              <a:ln w="9525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Wykonawca, </a:t>
                </a:r>
                <a:b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sprzedawca, </a:t>
                </a:r>
                <a:b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usługodawca</a:t>
                </a:r>
              </a:p>
            </p:txBody>
          </p:sp>
          <p:sp>
            <p:nvSpPr>
              <p:cNvPr id="19" name="AutoShape 12"/>
              <p:cNvSpPr>
                <a:spLocks noChangeArrowheads="1"/>
              </p:cNvSpPr>
              <p:nvPr/>
            </p:nvSpPr>
            <p:spPr bwMode="auto">
              <a:xfrm>
                <a:off x="5110163" y="4294185"/>
                <a:ext cx="1512887" cy="1150941"/>
              </a:xfrm>
              <a:prstGeom prst="roundRect">
                <a:avLst>
                  <a:gd name="adj" fmla="val 0"/>
                </a:avLst>
              </a:prstGeom>
              <a:grpFill/>
              <a:ln w="9525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Urząd </a:t>
                </a:r>
                <a:b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600" ker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Marszałkowski</a:t>
                </a:r>
              </a:p>
            </p:txBody>
          </p:sp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>
                <a:off x="2590800" y="4292598"/>
                <a:ext cx="1652587" cy="1152528"/>
              </a:xfrm>
              <a:prstGeom prst="roundRect">
                <a:avLst>
                  <a:gd name="adj" fmla="val 0"/>
                </a:avLst>
              </a:prstGeom>
              <a:grpFill/>
              <a:ln w="9525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Pożyczkobiorca</a:t>
                </a:r>
                <a:b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Beneficjent </a:t>
                </a:r>
                <a:b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</a:br>
                <a:r>
                  <a:rPr lang="pl-PL" sz="16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PROW </a:t>
                </a:r>
                <a:r>
                  <a:rPr lang="pl-PL" sz="1600" kern="0" dirty="0" smtClean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2014-2020</a:t>
                </a:r>
                <a:endParaRPr lang="pl-PL" sz="1600" kern="0" dirty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1" name="AutoShape 15"/>
              <p:cNvSpPr>
                <a:spLocks noChangeArrowheads="1"/>
              </p:cNvSpPr>
              <p:nvPr/>
            </p:nvSpPr>
            <p:spPr bwMode="auto">
              <a:xfrm rot="16200000">
                <a:off x="2124188" y="3105188"/>
                <a:ext cx="1800000" cy="431800"/>
              </a:xfrm>
              <a:prstGeom prst="rightArrow">
                <a:avLst>
                  <a:gd name="adj1" fmla="val 50000"/>
                  <a:gd name="adj2" fmla="val 107721"/>
                </a:avLst>
              </a:prstGeom>
              <a:solidFill>
                <a:srgbClr val="FFFFFF">
                  <a:lumMod val="65000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pl-PL" sz="1600" kern="0">
                  <a:solidFill>
                    <a:srgbClr val="636B71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3633788" y="2983194"/>
                <a:ext cx="468000" cy="468000"/>
              </a:xfrm>
              <a:prstGeom prst="ellipse">
                <a:avLst/>
              </a:prstGeom>
              <a:solidFill>
                <a:srgbClr val="E31E3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2000" b="1" kern="0" dirty="0" smtClean="0">
                    <a:solidFill>
                      <a:prstClr val="white"/>
                    </a:solidFill>
                    <a:ea typeface="ＭＳ Ｐゴシック" pitchFamily="34" charset="-128"/>
                    <a:cs typeface="Times New Roman" pitchFamily="18" charset="0"/>
                  </a:rPr>
                  <a:t>3</a:t>
                </a:r>
                <a:endParaRPr lang="pl-PL" sz="2000" b="1" kern="0" dirty="0">
                  <a:solidFill>
                    <a:prstClr val="white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auto">
              <a:xfrm>
                <a:off x="4319587" y="4704075"/>
                <a:ext cx="468000" cy="468000"/>
              </a:xfrm>
              <a:prstGeom prst="ellipse">
                <a:avLst/>
              </a:prstGeom>
              <a:solidFill>
                <a:srgbClr val="E31E3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2000" b="1" kern="0">
                    <a:solidFill>
                      <a:prstClr val="white"/>
                    </a:solidFill>
                    <a:ea typeface="ＭＳ Ｐゴシック" pitchFamily="34" charset="-128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6696075" y="4722174"/>
                <a:ext cx="468000" cy="468000"/>
              </a:xfrm>
              <a:prstGeom prst="ellipse">
                <a:avLst/>
              </a:prstGeom>
              <a:solidFill>
                <a:srgbClr val="E31E3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2000" b="1" kern="0">
                    <a:solidFill>
                      <a:prstClr val="white"/>
                    </a:solidFill>
                    <a:ea typeface="ＭＳ Ｐゴシック" pitchFamily="34" charset="-128"/>
                    <a:cs typeface="Times New Roman" pitchFamily="18" charset="0"/>
                  </a:rPr>
                  <a:t>6</a:t>
                </a: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1767690" y="4722174"/>
                <a:ext cx="468000" cy="468000"/>
              </a:xfrm>
              <a:prstGeom prst="ellipse">
                <a:avLst/>
              </a:prstGeom>
              <a:solidFill>
                <a:srgbClr val="E31E3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2000" b="1" kern="0">
                    <a:solidFill>
                      <a:prstClr val="white"/>
                    </a:solidFill>
                    <a:ea typeface="ＭＳ Ｐゴシック" pitchFamily="34" charset="-128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2790826" y="2983194"/>
                <a:ext cx="468000" cy="468000"/>
              </a:xfrm>
              <a:prstGeom prst="ellipse">
                <a:avLst/>
              </a:prstGeom>
              <a:solidFill>
                <a:srgbClr val="E31E3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2000" b="1" kern="0" dirty="0">
                    <a:solidFill>
                      <a:prstClr val="white"/>
                    </a:solidFill>
                    <a:ea typeface="ＭＳ Ｐゴシック" pitchFamily="34" charset="-128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7" name="Oval 18"/>
              <p:cNvSpPr>
                <a:spLocks noChangeArrowheads="1"/>
              </p:cNvSpPr>
              <p:nvPr/>
            </p:nvSpPr>
            <p:spPr bwMode="auto">
              <a:xfrm>
                <a:off x="468313" y="2370129"/>
                <a:ext cx="468000" cy="468000"/>
              </a:xfrm>
              <a:prstGeom prst="ellipse">
                <a:avLst/>
              </a:prstGeom>
              <a:solidFill>
                <a:srgbClr val="E31E3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2000" b="1" kern="0" dirty="0" smtClean="0">
                    <a:solidFill>
                      <a:prstClr val="white"/>
                    </a:solidFill>
                    <a:ea typeface="ＭＳ Ｐゴシック" pitchFamily="34" charset="-128"/>
                    <a:cs typeface="Times New Roman" pitchFamily="18" charset="0"/>
                  </a:rPr>
                  <a:t>4</a:t>
                </a:r>
                <a:endParaRPr lang="pl-PL" sz="2000" b="1" kern="0" dirty="0">
                  <a:solidFill>
                    <a:prstClr val="white"/>
                  </a:solidFill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7464219" y="3311213"/>
                <a:ext cx="1565481" cy="480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2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spłata pożyczki</a:t>
                </a:r>
              </a:p>
              <a:p>
                <a:pPr algn="ctr" defTabSz="266700">
                  <a:spcBef>
                    <a:spcPct val="10000"/>
                  </a:spcBef>
                  <a:buFont typeface="Wingdings" pitchFamily="2" charset="2"/>
                  <a:buNone/>
                  <a:defRPr/>
                </a:pPr>
                <a:r>
                  <a:rPr lang="pl-PL" sz="12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refundacja środków</a:t>
                </a:r>
              </a:p>
            </p:txBody>
          </p:sp>
          <p:sp>
            <p:nvSpPr>
              <p:cNvPr id="29" name="Oval 17"/>
              <p:cNvSpPr>
                <a:spLocks noChangeArrowheads="1"/>
              </p:cNvSpPr>
              <p:nvPr/>
            </p:nvSpPr>
            <p:spPr bwMode="auto">
              <a:xfrm>
                <a:off x="7923592" y="2370129"/>
                <a:ext cx="468000" cy="468000"/>
              </a:xfrm>
              <a:prstGeom prst="ellipse">
                <a:avLst/>
              </a:prstGeom>
              <a:solidFill>
                <a:srgbClr val="E31E3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2000" b="1" kern="0">
                    <a:solidFill>
                      <a:prstClr val="white"/>
                    </a:solidFill>
                    <a:ea typeface="ＭＳ Ｐゴシック" pitchFamily="34" charset="-128"/>
                    <a:cs typeface="Times New Roman" pitchFamily="18" charset="0"/>
                  </a:rPr>
                  <a:t>7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71438" y="3444971"/>
                <a:ext cx="1476000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defTabSz="266700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pl-PL" sz="1200" kern="0" dirty="0">
                    <a:solidFill>
                      <a:srgbClr val="636B71"/>
                    </a:solidFill>
                    <a:ea typeface="ＭＳ Ｐゴシック" pitchFamily="34" charset="-128"/>
                    <a:cs typeface="Times New Roman" pitchFamily="18" charset="0"/>
                  </a:rPr>
                  <a:t>płatność faktury</a:t>
                </a:r>
              </a:p>
            </p:txBody>
          </p:sp>
        </p:grpSp>
      </p:grp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Schemat </a:t>
            </a:r>
            <a:r>
              <a:rPr lang="pl-PL" dirty="0"/>
              <a:t>przepływu środków pożyczki</a:t>
            </a:r>
            <a:br>
              <a:rPr lang="pl-PL" dirty="0"/>
            </a:br>
            <a:r>
              <a:rPr lang="pl-PL" dirty="0"/>
              <a:t>[1/2</a:t>
            </a:r>
            <a:r>
              <a:rPr lang="pl-PL" dirty="0" smtClean="0"/>
              <a:t>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92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Schemat przepływu środków pożyczki</a:t>
            </a:r>
            <a:br>
              <a:rPr lang="pl-PL" dirty="0"/>
            </a:br>
            <a:r>
              <a:rPr lang="pl-PL" dirty="0"/>
              <a:t>[2/2</a:t>
            </a:r>
            <a:r>
              <a:rPr lang="pl-PL" dirty="0" smtClean="0"/>
              <a:t>]				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85750" y="1497964"/>
            <a:ext cx="8553450" cy="4680585"/>
          </a:xfrm>
        </p:spPr>
        <p:txBody>
          <a:bodyPr>
            <a:noAutofit/>
          </a:bodyPr>
          <a:lstStyle/>
          <a:p>
            <a:pPr marL="381000" lvl="0" indent="-3810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pl-PL" sz="2000" kern="0" dirty="0">
                <a:ea typeface="ＭＳ Ｐゴシック" charset="0"/>
                <a:cs typeface="Times New Roman" pitchFamily="18" charset="0"/>
              </a:rPr>
              <a:t>Pożyczkobiorca dokonuje zakupu towaru lub usługi. </a:t>
            </a:r>
          </a:p>
          <a:p>
            <a:pPr marL="381000" lvl="0" indent="-3810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pl-PL" sz="2000" kern="0" dirty="0">
                <a:ea typeface="ＭＳ Ｐゴシック" charset="0"/>
                <a:cs typeface="Times New Roman" pitchFamily="18" charset="0"/>
              </a:rPr>
              <a:t>Pożyczkobiorca </a:t>
            </a:r>
            <a:r>
              <a:rPr lang="pl-PL" sz="2000" b="1" kern="0" dirty="0">
                <a:ea typeface="ＭＳ Ｐゴシック" charset="0"/>
                <a:cs typeface="Times New Roman" pitchFamily="18" charset="0"/>
              </a:rPr>
              <a:t>dostarcza do Oddziału Banku faktury</a:t>
            </a:r>
            <a:r>
              <a:rPr lang="pl-PL" sz="2000" kern="0" dirty="0">
                <a:ea typeface="ＭＳ Ｐゴシック" charset="0"/>
                <a:cs typeface="Times New Roman" pitchFamily="18" charset="0"/>
              </a:rPr>
              <a:t> lub inne równoważne dokumenty księgowe wystawione przez wykonawców (sprzedawców) oraz dyspozycje przelewów z rachunku środków własnych i z rachunku pożyczki.</a:t>
            </a:r>
          </a:p>
          <a:p>
            <a:pPr marL="381000" lvl="0" indent="-3810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pl-PL" sz="2000" kern="0" dirty="0">
                <a:ea typeface="ＭＳ Ｐゴシック" charset="0"/>
                <a:cs typeface="Times New Roman" pitchFamily="18" charset="0"/>
              </a:rPr>
              <a:t>Bank sporządza kopię faktury i poświadcza ją za zgodność z oryginałem. Oryginał faktury oddaje Pożyczkobiorcy.</a:t>
            </a:r>
          </a:p>
          <a:p>
            <a:pPr marL="381000" lvl="0" indent="-3810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pl-PL" sz="2000" kern="0" dirty="0">
                <a:ea typeface="ＭＳ Ｐゴシック" charset="0"/>
                <a:cs typeface="Times New Roman" pitchFamily="18" charset="0"/>
              </a:rPr>
              <a:t>Bank uruchamia transzę pożyczki. </a:t>
            </a:r>
            <a:r>
              <a:rPr lang="pl-PL" sz="2000" b="1" kern="0" dirty="0">
                <a:ea typeface="ＭＳ Ｐゴシック" charset="0"/>
                <a:cs typeface="Times New Roman" pitchFamily="18" charset="0"/>
              </a:rPr>
              <a:t>Dokonuje płatności kwoty wynikającej </a:t>
            </a:r>
            <a:r>
              <a:rPr lang="pl-PL" sz="2000" b="1" kern="0" dirty="0" smtClean="0">
                <a:ea typeface="ＭＳ Ｐゴシック" charset="0"/>
                <a:cs typeface="Times New Roman" pitchFamily="18" charset="0"/>
              </a:rPr>
              <a:t/>
            </a:r>
            <a:br>
              <a:rPr lang="pl-PL" sz="2000" b="1" kern="0" dirty="0" smtClean="0">
                <a:ea typeface="ＭＳ Ｐゴシック" charset="0"/>
                <a:cs typeface="Times New Roman" pitchFamily="18" charset="0"/>
              </a:rPr>
            </a:br>
            <a:r>
              <a:rPr lang="pl-PL" sz="2000" b="1" kern="0" dirty="0" smtClean="0">
                <a:ea typeface="ＭＳ Ｐゴシック" charset="0"/>
                <a:cs typeface="Times New Roman" pitchFamily="18" charset="0"/>
              </a:rPr>
              <a:t>z </a:t>
            </a:r>
            <a:r>
              <a:rPr lang="pl-PL" sz="2000" b="1" kern="0" dirty="0">
                <a:ea typeface="ＭＳ Ｐゴシック" charset="0"/>
                <a:cs typeface="Times New Roman" pitchFamily="18" charset="0"/>
              </a:rPr>
              <a:t>faktury zgodnie z zamówionymi środkami w MF oraz aktualnym harmonogramem</a:t>
            </a:r>
            <a:r>
              <a:rPr lang="pl-PL" sz="2000" kern="0" dirty="0">
                <a:ea typeface="ＭＳ Ｐゴシック" charset="0"/>
                <a:cs typeface="Times New Roman" pitchFamily="18" charset="0"/>
              </a:rPr>
              <a:t> (przelewy z rachunku pożyczki i rachunku środków własnych).</a:t>
            </a:r>
          </a:p>
          <a:p>
            <a:pPr marL="381000" lvl="0" indent="-3810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pl-PL" sz="2000" kern="0" dirty="0">
                <a:ea typeface="ＭＳ Ｐゴシック" charset="0"/>
                <a:cs typeface="Times New Roman" pitchFamily="18" charset="0"/>
              </a:rPr>
              <a:t>Pożyczkobiorca składa w Urzędzie Marszałkowskim </a:t>
            </a:r>
            <a:r>
              <a:rPr lang="pl-PL" sz="2000" b="1" kern="0" dirty="0">
                <a:ea typeface="ＭＳ Ｐゴシック" charset="0"/>
                <a:cs typeface="Times New Roman" pitchFamily="18" charset="0"/>
              </a:rPr>
              <a:t>wniosek o płatność.</a:t>
            </a:r>
            <a:endParaRPr lang="pl-PL" sz="2000" kern="0" dirty="0">
              <a:ea typeface="ＭＳ Ｐゴシック" charset="0"/>
              <a:cs typeface="Times New Roman" pitchFamily="18" charset="0"/>
            </a:endParaRPr>
          </a:p>
          <a:p>
            <a:pPr marL="381000" lvl="0" indent="-3810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pl-PL" sz="2000" kern="0" dirty="0" smtClean="0">
                <a:ea typeface="ＭＳ Ｐゴシック" charset="0"/>
                <a:cs typeface="Times New Roman" pitchFamily="18" charset="0"/>
              </a:rPr>
              <a:t>Samorząd Województwa, </a:t>
            </a:r>
            <a:r>
              <a:rPr lang="pl-PL" sz="2000" kern="0" dirty="0">
                <a:ea typeface="ＭＳ Ｐゴシック" charset="0"/>
                <a:cs typeface="Times New Roman" pitchFamily="18" charset="0"/>
              </a:rPr>
              <a:t>po weryfikacji, przekazuje dokumenty do Agencji Płatniczej (</a:t>
            </a:r>
            <a:r>
              <a:rPr lang="pl-PL" sz="2000" kern="0" dirty="0" err="1">
                <a:ea typeface="ＭＳ Ｐゴシック" charset="0"/>
                <a:cs typeface="Times New Roman" pitchFamily="18" charset="0"/>
              </a:rPr>
              <a:t>ARiMR</a:t>
            </a:r>
            <a:r>
              <a:rPr lang="pl-PL" sz="2000" kern="0" dirty="0">
                <a:ea typeface="ＭＳ Ｐゴシック" charset="0"/>
                <a:cs typeface="Times New Roman" pitchFamily="18" charset="0"/>
              </a:rPr>
              <a:t>) - </a:t>
            </a:r>
            <a:r>
              <a:rPr lang="pl-PL" sz="2000" b="1" kern="0" dirty="0">
                <a:ea typeface="ＭＳ Ｐゴシック" charset="0"/>
                <a:cs typeface="Times New Roman" pitchFamily="18" charset="0"/>
              </a:rPr>
              <a:t>wniosek o refundację</a:t>
            </a:r>
            <a:r>
              <a:rPr lang="pl-PL" sz="2000" kern="0" dirty="0">
                <a:ea typeface="ＭＳ Ｐゴシック" charset="0"/>
                <a:cs typeface="Times New Roman" pitchFamily="18" charset="0"/>
              </a:rPr>
              <a:t>.</a:t>
            </a:r>
          </a:p>
          <a:p>
            <a:pPr marL="381000" lvl="0" indent="-381000" defTabSz="9144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pl-PL" sz="2000" b="1" kern="0" dirty="0">
                <a:ea typeface="ＭＳ Ｐゴシック" charset="0"/>
                <a:cs typeface="Times New Roman" pitchFamily="18" charset="0"/>
              </a:rPr>
              <a:t>Spłata kwoty wykorzystanej pożyczki</a:t>
            </a:r>
            <a:r>
              <a:rPr lang="pl-PL" sz="2000" kern="0" dirty="0">
                <a:ea typeface="ＭＳ Ｐゴシック" charset="0"/>
                <a:cs typeface="Times New Roman" pitchFamily="18" charset="0"/>
              </a:rPr>
              <a:t>. </a:t>
            </a:r>
            <a:r>
              <a:rPr lang="pl-PL" sz="2000" kern="0" dirty="0" err="1">
                <a:ea typeface="ＭＳ Ｐゴシック" charset="0"/>
                <a:cs typeface="Times New Roman" pitchFamily="18" charset="0"/>
              </a:rPr>
              <a:t>ARiMR</a:t>
            </a:r>
            <a:r>
              <a:rPr lang="pl-PL" sz="2000" kern="0" dirty="0">
                <a:ea typeface="ＭＳ Ｐゴシック" charset="0"/>
                <a:cs typeface="Times New Roman" pitchFamily="18" charset="0"/>
              </a:rPr>
              <a:t> przekazuje na rachunek pożyczki Pożyczkobiorcy środki, tytułem zwrotu kosztów kwalifikowalnych poniesionych przez Pożyczkobiorcę.</a:t>
            </a:r>
          </a:p>
          <a:p>
            <a:pPr>
              <a:spcBef>
                <a:spcPts val="600"/>
              </a:spcBef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321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PROW 2014-2020 w </a:t>
            </a:r>
            <a:r>
              <a:rPr lang="pl-PL" dirty="0" smtClean="0"/>
              <a:t>BGK</a:t>
            </a:r>
            <a:br>
              <a:rPr lang="pl-PL" dirty="0" smtClean="0"/>
            </a:br>
            <a:r>
              <a:rPr lang="pl-PL" dirty="0" smtClean="0"/>
              <a:t>[1/2]</a:t>
            </a:r>
            <a:endParaRPr lang="pl-PL" dirty="0"/>
          </a:p>
        </p:txBody>
      </p:sp>
      <p:sp>
        <p:nvSpPr>
          <p:cNvPr id="5" name="Symbol zastępczy zawartości 1"/>
          <p:cNvSpPr txBox="1"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rgbClr val="59595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2pPr>
            <a:lvl3pPr marL="536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80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42C1B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Pożyczki ze 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środków budżetu państwa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będące finansowym wsparciem dla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DA0029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gmin, powiatów i LGD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realizujących operacje z udziałem środków z EFRROW przeznaczonych na finansowanie wspólnej polityki rolnej.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Spłata pożyczki tytułem zwrotu kosztów kwalifikowalnych </a:t>
            </a: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poniesionych przez pożyczkobiorcę - środki z EFRROW - dokonywana jest 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ze środków przekazywanych przez Agencję Płatniczą (</a:t>
            </a:r>
            <a:r>
              <a:rPr kumimoji="0" lang="pl-PL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ARiMR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 </a:t>
            </a:r>
            <a:b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</a:br>
            <a:r>
              <a:rPr kumimoji="0" lang="pl-P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B7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na rachunek Pożyczkobiorcy otwarty w BGK.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323528" y="4515594"/>
            <a:ext cx="8496944" cy="1591699"/>
            <a:chOff x="323528" y="4725144"/>
            <a:chExt cx="8496944" cy="1591699"/>
          </a:xfrm>
        </p:grpSpPr>
        <p:grpSp>
          <p:nvGrpSpPr>
            <p:cNvPr id="11" name="Grupa 10"/>
            <p:cNvGrpSpPr/>
            <p:nvPr/>
          </p:nvGrpSpPr>
          <p:grpSpPr>
            <a:xfrm>
              <a:off x="323528" y="4725144"/>
              <a:ext cx="8496944" cy="1368732"/>
              <a:chOff x="323528" y="4725144"/>
              <a:chExt cx="8496944" cy="1368732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323528" y="5138043"/>
                <a:ext cx="4248472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 defTabSz="914400">
                  <a:defRPr/>
                </a:pPr>
                <a:r>
                  <a:rPr lang="pl-PL" sz="1400" kern="0" dirty="0" smtClean="0">
                    <a:solidFill>
                      <a:srgbClr val="636B71"/>
                    </a:solidFill>
                  </a:rPr>
                  <a:t>Ustawa z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dnia 27 maja 2015 r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. o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finansowaniu wspólnej polityki rolnej (</a:t>
                </a:r>
                <a:r>
                  <a:rPr lang="pl-PL" sz="1400" kern="0" dirty="0" err="1">
                    <a:solidFill>
                      <a:srgbClr val="636B71"/>
                    </a:solidFill>
                  </a:rPr>
                  <a:t>Dz.U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. 2015 poz.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1130)</a:t>
                </a:r>
                <a:endParaRPr kumimoji="0" lang="pl-P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4716016" y="5139769"/>
                <a:ext cx="4104456" cy="95410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just" defTabSz="914400">
                  <a:defRPr/>
                </a:pPr>
                <a:r>
                  <a:rPr kumimoji="0" lang="pl-PL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36B71"/>
                    </a:solidFill>
                    <a:effectLst/>
                    <a:uLnTx/>
                    <a:uFillTx/>
                    <a:ea typeface="+mn-ea"/>
                  </a:rPr>
                  <a:t>Rozporządzenie Rady Ministrów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z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dnia 14 września 2015 r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. w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sprawie pożyczek z budżetu państwa na wyprzedzające finansowanie w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ramach Programu </a:t>
                </a:r>
                <a:r>
                  <a:rPr lang="pl-PL" sz="1400" kern="0" dirty="0">
                    <a:solidFill>
                      <a:srgbClr val="636B71"/>
                    </a:solidFill>
                  </a:rPr>
                  <a:t>Rozwoju Obszarów Wiejskich na lata </a:t>
                </a:r>
                <a:r>
                  <a:rPr lang="pl-PL" sz="1400" kern="0" dirty="0" smtClean="0">
                    <a:solidFill>
                      <a:srgbClr val="636B71"/>
                    </a:solidFill>
                  </a:rPr>
                  <a:t>2014–2020</a:t>
                </a:r>
              </a:p>
            </p:txBody>
          </p:sp>
          <p:sp>
            <p:nvSpPr>
              <p:cNvPr id="15" name="Symbol zastępczy zawartości 1"/>
              <p:cNvSpPr txBox="1">
                <a:spLocks/>
              </p:cNvSpPr>
              <p:nvPr/>
            </p:nvSpPr>
            <p:spPr bwMode="auto">
              <a:xfrm>
                <a:off x="323528" y="4725144"/>
                <a:ext cx="8496944" cy="288032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  <a:defRPr sz="2400">
                    <a:solidFill>
                      <a:srgbClr val="595959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2857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400">
                    <a:solidFill>
                      <a:srgbClr val="595959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536575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800">
                    <a:solidFill>
                      <a:srgbClr val="595959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rgbClr val="542C1B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42C1B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pl-PL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36B71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itchFamily="18" charset="0"/>
                  </a:rPr>
                  <a:t>Podstawa prawna:</a:t>
                </a:r>
                <a:endParaRPr kumimoji="0" lang="pl-P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36B71"/>
                  </a:solidFill>
                  <a:effectLst/>
                  <a:uLnTx/>
                  <a:uFillTx/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2" name="Łącznik prostoliniowy 11"/>
            <p:cNvCxnSpPr/>
            <p:nvPr/>
          </p:nvCxnSpPr>
          <p:spPr>
            <a:xfrm>
              <a:off x="4644008" y="5092843"/>
              <a:ext cx="0" cy="12240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PROW 2014-2020 w BGK</a:t>
            </a:r>
            <a:br>
              <a:rPr lang="pl-PL" dirty="0"/>
            </a:br>
            <a:r>
              <a:rPr lang="pl-PL" dirty="0" smtClean="0"/>
              <a:t>[2/2</a:t>
            </a:r>
            <a:r>
              <a:rPr lang="pl-PL" dirty="0"/>
              <a:t>]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57210" y="1447798"/>
            <a:ext cx="3780000" cy="49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731435" y="1447914"/>
            <a:ext cx="3780000" cy="49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endParaRPr lang="pl-PL" sz="16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5324" y="1548126"/>
            <a:ext cx="7668362" cy="369332"/>
          </a:xfrm>
          <a:prstGeom prst="rect">
            <a:avLst/>
          </a:prstGeom>
          <a:solidFill>
            <a:srgbClr val="767E84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M07 - Podstawowe usługi i odnowa wsi na obszarach wiejskich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95324" y="4324704"/>
            <a:ext cx="7668362" cy="369332"/>
          </a:xfrm>
          <a:prstGeom prst="rect">
            <a:avLst/>
          </a:prstGeom>
          <a:solidFill>
            <a:srgbClr val="767E84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M19 – Wsparcie dla rozwoju lokalnego w ramach inicjatywy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LEADER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32746" y="2056173"/>
            <a:ext cx="2828926" cy="646331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gmina, powiat </a:t>
            </a: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lub </a:t>
            </a:r>
            <a:r>
              <a:rPr lang="pl-PL" dirty="0">
                <a:solidFill>
                  <a:schemeClr val="bg1"/>
                </a:solidFill>
                <a:ea typeface="Calibri"/>
                <a:cs typeface="Times New Roman"/>
              </a:rPr>
              <a:t>ich związki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148262" y="2189069"/>
            <a:ext cx="2828926" cy="369332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gmina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5324" y="5290955"/>
            <a:ext cx="3544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w zakresie poddziałania wsparcie na wdrażanie operacji w ramach strategii rozwoju lokalnego kierowanego przez społeczność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675558" y="2797558"/>
            <a:ext cx="356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Budowa lub modernizacja dróg </a:t>
            </a: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lokalnych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Inwestycje w targowiska lub obiekty budowlane przeznaczone na cele promocji lokalnych produktów</a:t>
            </a:r>
          </a:p>
          <a:p>
            <a:pPr lvl="0"/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838699" y="2740398"/>
            <a:ext cx="356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Gospodarka </a:t>
            </a: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wodno-ściekowa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Inwestycje w obiekty pełniące funkcje kulturalne lub kształtowanie przestrzeni </a:t>
            </a: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publicznej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Ochrona zabytków i budownictwa  tradycyjnego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032747" y="4827494"/>
            <a:ext cx="2828926" cy="369332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JST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5206972" y="4827494"/>
            <a:ext cx="2828926" cy="369332"/>
          </a:xfrm>
          <a:prstGeom prst="rect">
            <a:avLst/>
          </a:prstGeom>
          <a:solidFill>
            <a:srgbClr val="E31E36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ea typeface="Calibri"/>
                <a:cs typeface="Times New Roman"/>
              </a:rPr>
              <a:t>LGD</a:t>
            </a: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858465" y="5310005"/>
            <a:ext cx="365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projekty grantowe w zakresie poddziałania wsparcie na wdrażanie operacji w ramach strategii rozwoju lokalnego kierowanego przez społeczność</a:t>
            </a:r>
          </a:p>
        </p:txBody>
      </p:sp>
    </p:spTree>
    <p:extLst>
      <p:ext uri="{BB962C8B-B14F-4D97-AF65-F5344CB8AC3E}">
        <p14:creationId xmlns:p14="http://schemas.microsoft.com/office/powerpoint/2010/main" val="7437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Warunki pożyczki </a:t>
            </a:r>
            <a:r>
              <a:rPr lang="pl-PL" dirty="0" smtClean="0"/>
              <a:t>(PROW 2014-2020)</a:t>
            </a:r>
            <a:br>
              <a:rPr lang="pl-PL" dirty="0" smtClean="0"/>
            </a:br>
            <a:endParaRPr lang="pl-PL" sz="28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Waluta pożyczki </a:t>
            </a:r>
            <a:r>
              <a:rPr lang="pl-PL" sz="2200" dirty="0"/>
              <a:t>– PLN.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Oprocentowanie</a:t>
            </a:r>
            <a:r>
              <a:rPr lang="pl-PL" sz="2200" dirty="0"/>
              <a:t> </a:t>
            </a:r>
            <a:r>
              <a:rPr lang="pl-PL" sz="2200" dirty="0" smtClean="0"/>
              <a:t>–</a:t>
            </a:r>
            <a:r>
              <a:rPr lang="pl-PL" sz="2200" dirty="0"/>
              <a:t> </a:t>
            </a:r>
            <a:r>
              <a:rPr lang="pl-PL" sz="2200" dirty="0" smtClean="0"/>
              <a:t>oprocentowanie </a:t>
            </a:r>
            <a:r>
              <a:rPr lang="pl-PL" sz="2200" dirty="0"/>
              <a:t>transz pożyczki w danym kwartale kalendarzowym, zgodnie z rozporządzeniem, jest równe </a:t>
            </a:r>
            <a:r>
              <a:rPr lang="pl-PL" sz="2200" dirty="0">
                <a:solidFill>
                  <a:schemeClr val="tx2"/>
                </a:solidFill>
              </a:rPr>
              <a:t>0,25 stawki referencyjnej obliczanej jako średnia arytmetyczna wskaźnika WIBOR 3M za okres ostatnich trzech dni</a:t>
            </a:r>
            <a:r>
              <a:rPr lang="pl-PL" sz="2200" dirty="0"/>
              <a:t>, z wyłączeniem dni ustawowo wolnych od pracy oraz sobót, w miesiącu poprzedzającym ten </a:t>
            </a:r>
            <a:r>
              <a:rPr lang="pl-PL" sz="2200" dirty="0" smtClean="0"/>
              <a:t>kwartał.</a:t>
            </a:r>
            <a:endParaRPr lang="pl-PL" sz="22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 smtClean="0"/>
              <a:t>Prowizja</a:t>
            </a:r>
            <a:r>
              <a:rPr lang="pl-PL" sz="2200" dirty="0" smtClean="0"/>
              <a:t> </a:t>
            </a:r>
            <a:r>
              <a:rPr lang="pl-PL" sz="2200" dirty="0"/>
              <a:t>– 0,1% kwoty udzielonej pożyczki, płatna przy uruchomieniu pierwszej transzy pożyczki.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Zabezpieczenie</a:t>
            </a:r>
            <a:r>
              <a:rPr lang="pl-PL" sz="2200" dirty="0"/>
              <a:t> – weksel własny in blanco (JST i LGD) wraz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z </a:t>
            </a:r>
            <a:r>
              <a:rPr lang="pl-PL" sz="2200" dirty="0"/>
              <a:t>deklaracją </a:t>
            </a:r>
            <a:r>
              <a:rPr lang="pl-PL" sz="2200" dirty="0" smtClean="0"/>
              <a:t>wekslową.</a:t>
            </a:r>
            <a:endParaRPr lang="pl-PL" sz="22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Bez przetargu</a:t>
            </a:r>
            <a:r>
              <a:rPr lang="pl-PL" sz="2200" dirty="0"/>
              <a:t>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/>
              <a:t>Zawarcie umowy pożyczki </a:t>
            </a:r>
            <a:r>
              <a:rPr lang="pl-PL" sz="2200" dirty="0"/>
              <a:t>– w terminie miesiąca od daty złożenia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BGK kompletnego wniosku.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251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558230-da65-4863-82dc-579f45735f64">EK3D6Q4R3HVH-35-715</_dlc_DocId>
    <DocumentCategory xmlns="9a3d7087-ea51-4008-a74b-842085285004">Identyfikacja wizualna</DocumentCategory>
    <_dlc_DocIdUrl xmlns="51558230-da65-4863-82dc-579f45735f64">
      <Url>http://intranet/dokumenty/_layouts/DocIdRedir.aspx?ID=EK3D6Q4R3HVH-35-715</Url>
      <Description>EK3D6Q4R3HVH-35-715</Description>
    </_dlc_DocIdUrl>
    <Identyfikacja xmlns="9a3d7087-ea51-4008-a74b-842085285004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a3ad12a8df79946c30be6ecbf3cd9968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16b64ce39f253a7916aebe3dc58fe25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i formularze HR"/>
          <xsd:enumeration value="Wnioski do Zarządu i Kadry Kierowniczej"/>
          <xsd:enumeration value="Delegacje i zaliczki"/>
          <xsd:enumeration value="Druki dot. zakładowego funduszu świadczeń socjalnych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Ocena okresowa"/>
          <xsd:enumeration value="Ankiety"/>
          <xsd:enumeration value="Placówki - komunikaty"/>
          <xsd:enumeration value="Bezpieczeństwo"/>
          <xsd:enumeration value="Upominki reklamowe"/>
          <xsd:enumeration value="Program dobrowolnych odejść"/>
          <xsd:enumeration value="Outsourcing"/>
          <xsd:enumeration value="Multisport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B6211-DB8E-40DD-874C-51BFF4EC0994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51558230-da65-4863-82dc-579f45735f64"/>
    <ds:schemaRef ds:uri="9a3d7087-ea51-4008-a74b-84208528500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77E56A-38AE-4B13-87D4-7E5B63519F8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84EBD7-3EB0-42DA-AF9F-D1F9C253C5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C3547E0-C437-4A5D-A6D5-514286DD6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14801</TotalTime>
  <Words>918</Words>
  <Application>Microsoft Office PowerPoint</Application>
  <PresentationFormat>Pokaz na ekranie (4:3)</PresentationFormat>
  <Paragraphs>181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Finansowanie obszarów wiejskich</vt:lpstr>
      <vt:lpstr>Podstawowe cele i zadania strategiczne</vt:lpstr>
      <vt:lpstr>PROW 2007-2013 w BGK stan na dzień 01.12.2015 r.</vt:lpstr>
      <vt:lpstr>PROW 2007-2013 w BGK stan na dzień 16.11.2015 r.</vt:lpstr>
      <vt:lpstr>Schemat przepływu środków pożyczki [1/2]</vt:lpstr>
      <vt:lpstr>Schemat przepływu środków pożyczki [2/2]    </vt:lpstr>
      <vt:lpstr>PROW 2014-2020 w BGK [1/2]</vt:lpstr>
      <vt:lpstr>PROW 2014-2020 w BGK [2/2]</vt:lpstr>
      <vt:lpstr>Warunki pożyczki (PROW 2014-2020) </vt:lpstr>
      <vt:lpstr>Instrumenty finansowe</vt:lpstr>
      <vt:lpstr>Nowe inicjatywy inwestycyjne</vt:lpstr>
      <vt:lpstr>Wsparcie przedsiębiorczości</vt:lpstr>
      <vt:lpstr>Rozwój mieszkalnictwa  i podnoszenia jakości życia Polaków</vt:lpstr>
      <vt:lpstr>System przepływu środków europejskich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</dc:creator>
  <cp:lastModifiedBy>Paweł Tomczak</cp:lastModifiedBy>
  <cp:revision>268</cp:revision>
  <cp:lastPrinted>2016-04-15T18:06:27Z</cp:lastPrinted>
  <dcterms:created xsi:type="dcterms:W3CDTF">2014-12-11T11:58:32Z</dcterms:created>
  <dcterms:modified xsi:type="dcterms:W3CDTF">2016-04-19T06:29:57Z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752653e6-101b-4384-94f7-10d610169c68</vt:lpwstr>
  </property>
  <property fmtid="{D5CDD505-2E9C-101B-9397-08002B2CF9AE}" pid="3" name="ContentTypeId">
    <vt:lpwstr>0x010100CFD61360C56E46D0BB2C7B9AC011017100012AF0E121B25F4A99702CBEDB4AC67C</vt:lpwstr>
  </property>
</Properties>
</file>