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6" r:id="rId9"/>
    <p:sldId id="268" r:id="rId10"/>
    <p:sldId id="295" r:id="rId11"/>
    <p:sldId id="296" r:id="rId12"/>
    <p:sldId id="303" r:id="rId13"/>
    <p:sldId id="273" r:id="rId14"/>
    <p:sldId id="301" r:id="rId15"/>
    <p:sldId id="298" r:id="rId16"/>
    <p:sldId id="274" r:id="rId17"/>
    <p:sldId id="302" r:id="rId18"/>
    <p:sldId id="304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D18"/>
    <a:srgbClr val="E52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344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552031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Tekst tytułowy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Treść - poziom 1</a:t>
            </a:r>
          </a:p>
          <a:p>
            <a:pPr lvl="1">
              <a:defRPr sz="1800"/>
            </a:pPr>
            <a:r>
              <a:rPr sz="2800"/>
              <a:t>Treść - poziom 2</a:t>
            </a:r>
          </a:p>
          <a:p>
            <a:pPr lvl="2">
              <a:defRPr sz="1800"/>
            </a:pPr>
            <a:r>
              <a:rPr sz="2800"/>
              <a:t>Treść - poziom 3</a:t>
            </a:r>
          </a:p>
          <a:p>
            <a:pPr lvl="3">
              <a:defRPr sz="1800"/>
            </a:pPr>
            <a:r>
              <a:rPr sz="2800"/>
              <a:t>Treść - poziom 4</a:t>
            </a:r>
          </a:p>
          <a:p>
            <a:pPr lvl="4">
              <a:defRPr sz="1800"/>
            </a:pPr>
            <a:r>
              <a:rPr sz="2800"/>
              <a:t>Treść - poziom 5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2900" y="8608383"/>
            <a:ext cx="1518998" cy="438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Zrzut ekranu 2015-02-12 o 15.25.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658" y="3020503"/>
            <a:ext cx="2209801" cy="120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raz 10" descr="Zrzut ekranu 2015-04-24 o 14.24.18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038525" y="4227004"/>
            <a:ext cx="10653448" cy="2247638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>
            <a:noAutofit/>
          </a:bodyPr>
          <a:lstStyle>
            <a:lvl1pPr defTabSz="549148">
              <a:defRPr sz="423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800" b="0"/>
            </a:pPr>
            <a:r>
              <a:rPr lang="pl-PL" sz="4400" kern="1200" dirty="0" smtClean="0">
                <a:solidFill>
                  <a:srgbClr val="E52E2C"/>
                </a:solidFill>
              </a:rPr>
              <a:t>SAMOOCENA</a:t>
            </a:r>
            <a:r>
              <a:rPr lang="pl-PL" sz="4400" kern="1200" dirty="0" smtClean="0">
                <a:solidFill>
                  <a:schemeClr val="tx1"/>
                </a:solidFill>
              </a:rPr>
              <a:t> JAKO NARZĘDZIE IDENTYFIKACJI RYZYKA W SYSTEMIE </a:t>
            </a:r>
            <a:r>
              <a:rPr lang="pl-PL" sz="4400" kern="1200" dirty="0" smtClean="0">
                <a:solidFill>
                  <a:srgbClr val="E52E2C"/>
                </a:solidFill>
              </a:rPr>
              <a:t>KONTROLI ZARZĄDCZEJ</a:t>
            </a:r>
            <a:endParaRPr lang="pl-PL" sz="4400" kern="1200" dirty="0">
              <a:solidFill>
                <a:srgbClr val="E52E2C"/>
              </a:solidFill>
            </a:endParaRPr>
          </a:p>
        </p:txBody>
      </p:sp>
      <p:pic>
        <p:nvPicPr>
          <p:cNvPr id="46" name="Zrzut ekranu 2015-02-12 o 14.40.0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772" y="433089"/>
            <a:ext cx="4114565" cy="120200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rPr smtClean="0"/>
              <a:t>1</a:t>
            </a:fld>
            <a:endParaRPr dirty="0"/>
          </a:p>
        </p:txBody>
      </p:sp>
      <p:sp>
        <p:nvSpPr>
          <p:cNvPr id="4" name="PoleTekstowe 3"/>
          <p:cNvSpPr txBox="1"/>
          <p:nvPr/>
        </p:nvSpPr>
        <p:spPr>
          <a:xfrm>
            <a:off x="4193687" y="8011178"/>
            <a:ext cx="48461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solidFill>
                  <a:srgbClr val="000000"/>
                </a:solidFill>
              </a:rPr>
              <a:t>Warszawa, 27 kwietnia 2015 r.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alphaModFix amt="97000"/>
          </a:blip>
          <a:srcRect l="10" t="374" r="31884" b="-374"/>
          <a:stretch/>
        </p:blipFill>
        <p:spPr>
          <a:xfrm>
            <a:off x="0" y="-3907"/>
            <a:ext cx="13052409" cy="9740950"/>
          </a:xfrm>
          <a:prstGeom prst="rect">
            <a:avLst/>
          </a:prstGeom>
        </p:spPr>
      </p:pic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10</a:t>
            </a:fld>
            <a:endParaRPr/>
          </a:p>
        </p:txBody>
      </p:sp>
      <p:sp>
        <p:nvSpPr>
          <p:cNvPr id="2" name="Prostokąt 1"/>
          <p:cNvSpPr/>
          <p:nvPr/>
        </p:nvSpPr>
        <p:spPr>
          <a:xfrm>
            <a:off x="965200" y="2805183"/>
            <a:ext cx="1046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3"/>
              </a:buBlip>
            </a:pPr>
            <a:endParaRPr lang="en-US" sz="2800" dirty="0"/>
          </a:p>
        </p:txBody>
      </p:sp>
      <p:sp>
        <p:nvSpPr>
          <p:cNvPr id="6" name="Objaśnienie owalne 5"/>
          <p:cNvSpPr/>
          <p:nvPr/>
        </p:nvSpPr>
        <p:spPr>
          <a:xfrm>
            <a:off x="0" y="3954446"/>
            <a:ext cx="6057900" cy="2539892"/>
          </a:xfrm>
          <a:prstGeom prst="wedgeEllipseCallout">
            <a:avLst>
              <a:gd name="adj1" fmla="val 147525"/>
              <a:gd name="adj2" fmla="val 6701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374626" y="4452666"/>
            <a:ext cx="5308648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32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Logowanie do systemu za pomocą indywidualnego </a:t>
            </a:r>
            <a:endParaRPr lang="pl-PL" sz="3200" b="1" i="1" dirty="0" smtClean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rtl="0" latinLnBrk="1" hangingPunct="0"/>
            <a:r>
              <a:rPr lang="pl-PL" sz="3200" b="1" i="1" dirty="0" smtClean="0">
                <a:solidFill>
                  <a:srgbClr val="E52E2C"/>
                </a:solidFill>
                <a:latin typeface="+mj-lt"/>
                <a:cs typeface="Calibri" pitchFamily="34" charset="0"/>
              </a:rPr>
              <a:t>loginu </a:t>
            </a:r>
            <a:r>
              <a:rPr lang="pl-PL" sz="3200" b="1" i="1" dirty="0">
                <a:solidFill>
                  <a:srgbClr val="E52E2C"/>
                </a:solidFill>
                <a:latin typeface="+mj-lt"/>
                <a:cs typeface="Calibri" pitchFamily="34" charset="0"/>
              </a:rPr>
              <a:t>i hasła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8307249" y="994100"/>
            <a:ext cx="4039113" cy="5334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i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Strona logowania</a:t>
            </a:r>
            <a:endParaRPr lang="pl-PL" sz="2800" b="1" i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/>
          <a:srcRect l="-5" r="30218"/>
          <a:stretch/>
        </p:blipFill>
        <p:spPr>
          <a:xfrm>
            <a:off x="0" y="0"/>
            <a:ext cx="13053600" cy="9753600"/>
          </a:xfrm>
          <a:prstGeom prst="rect">
            <a:avLst/>
          </a:prstGeom>
        </p:spPr>
      </p:pic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11</a:t>
            </a:fld>
            <a:endParaRPr/>
          </a:p>
        </p:txBody>
      </p:sp>
      <p:sp>
        <p:nvSpPr>
          <p:cNvPr id="2" name="Prostokąt 1"/>
          <p:cNvSpPr/>
          <p:nvPr/>
        </p:nvSpPr>
        <p:spPr>
          <a:xfrm>
            <a:off x="965200" y="2805183"/>
            <a:ext cx="1046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3"/>
              </a:buBlip>
            </a:pPr>
            <a:endParaRPr lang="en-US" sz="2800" dirty="0"/>
          </a:p>
        </p:txBody>
      </p:sp>
      <p:sp>
        <p:nvSpPr>
          <p:cNvPr id="6" name="Objaśnienie owalne 5"/>
          <p:cNvSpPr/>
          <p:nvPr/>
        </p:nvSpPr>
        <p:spPr>
          <a:xfrm>
            <a:off x="6311799" y="3684924"/>
            <a:ext cx="6693002" cy="2539892"/>
          </a:xfrm>
          <a:prstGeom prst="wedgeEllipseCallout">
            <a:avLst>
              <a:gd name="adj1" fmla="val -22477"/>
              <a:gd name="adj2" fmla="val 7677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oleTekstowe 7"/>
          <p:cNvSpPr txBox="1"/>
          <p:nvPr/>
        </p:nvSpPr>
        <p:spPr>
          <a:xfrm rot="166038">
            <a:off x="6493415" y="3837720"/>
            <a:ext cx="637968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eaLnBrk="1" hangingPunct="1">
              <a:defRPr/>
            </a:pPr>
            <a:r>
              <a:rPr lang="pl-PL" sz="32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Udzielanie </a:t>
            </a:r>
          </a:p>
          <a:p>
            <a:pPr eaLnBrk="1" hangingPunct="1">
              <a:defRPr/>
            </a:pPr>
            <a:r>
              <a:rPr lang="pl-PL" sz="32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odpowiedzi </a:t>
            </a:r>
            <a:r>
              <a:rPr lang="pl-PL" sz="32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na pytania zawarte </a:t>
            </a:r>
            <a:r>
              <a:rPr lang="pl-PL" sz="32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w </a:t>
            </a:r>
            <a:r>
              <a:rPr lang="pl-PL" sz="32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kwestionariuszu:</a:t>
            </a:r>
          </a:p>
          <a:p>
            <a:pPr eaLnBrk="1" hangingPunct="1">
              <a:defRPr/>
            </a:pPr>
            <a:r>
              <a:rPr lang="pl-PL" sz="32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„</a:t>
            </a:r>
            <a:r>
              <a:rPr lang="pl-PL" sz="3200" b="1" i="1" dirty="0">
                <a:solidFill>
                  <a:srgbClr val="E52E2C"/>
                </a:solidFill>
                <a:latin typeface="+mj-lt"/>
                <a:cs typeface="Calibri" pitchFamily="34" charset="0"/>
              </a:rPr>
              <a:t>tak</a:t>
            </a:r>
            <a:r>
              <a:rPr lang="pl-PL" sz="32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”/„</a:t>
            </a:r>
            <a:r>
              <a:rPr lang="pl-PL" sz="3200" b="1" i="1" dirty="0">
                <a:solidFill>
                  <a:srgbClr val="E52E2C"/>
                </a:solidFill>
                <a:latin typeface="+mj-lt"/>
                <a:cs typeface="Calibri" pitchFamily="34" charset="0"/>
              </a:rPr>
              <a:t>nie</a:t>
            </a:r>
            <a:r>
              <a:rPr lang="pl-PL" sz="32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”</a:t>
            </a:r>
            <a:r>
              <a:rPr lang="pl-PL" sz="32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/</a:t>
            </a:r>
            <a:r>
              <a:rPr lang="pl-PL" sz="32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„</a:t>
            </a:r>
            <a:r>
              <a:rPr lang="pl-PL" sz="3200" b="1" i="1" dirty="0">
                <a:solidFill>
                  <a:srgbClr val="E52E2C"/>
                </a:solidFill>
                <a:latin typeface="+mj-lt"/>
                <a:cs typeface="Calibri" pitchFamily="34" charset="0"/>
              </a:rPr>
              <a:t>nie dotyczy</a:t>
            </a:r>
            <a:r>
              <a:rPr lang="pl-PL" sz="32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” </a:t>
            </a:r>
            <a:endParaRPr kumimoji="0" lang="pl-PL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7391161" y="455417"/>
            <a:ext cx="5258039" cy="5334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Kwestionariusz samooceny</a:t>
            </a:r>
            <a:endParaRPr lang="pl-PL" sz="2800" b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12</a:t>
            </a:fld>
            <a:endParaRPr/>
          </a:p>
        </p:txBody>
      </p:sp>
      <p:sp>
        <p:nvSpPr>
          <p:cNvPr id="2" name="Prostokąt 1"/>
          <p:cNvSpPr/>
          <p:nvPr/>
        </p:nvSpPr>
        <p:spPr>
          <a:xfrm>
            <a:off x="965200" y="2805183"/>
            <a:ext cx="1046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2"/>
              </a:buBlip>
            </a:pPr>
            <a:endParaRPr lang="en-US" sz="2800" dirty="0"/>
          </a:p>
        </p:txBody>
      </p:sp>
      <p:sp>
        <p:nvSpPr>
          <p:cNvPr id="10" name="PoleTekstowe 9"/>
          <p:cNvSpPr txBox="1"/>
          <p:nvPr/>
        </p:nvSpPr>
        <p:spPr>
          <a:xfrm>
            <a:off x="7562372" y="157705"/>
            <a:ext cx="5258039" cy="53347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Raport</a:t>
            </a:r>
            <a:endParaRPr lang="pl-PL" sz="2800" b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Shape 128"/>
          <p:cNvSpPr txBox="1">
            <a:spLocks/>
          </p:cNvSpPr>
          <p:nvPr/>
        </p:nvSpPr>
        <p:spPr>
          <a:xfrm>
            <a:off x="6493510" y="9205297"/>
            <a:ext cx="18679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406"/>
            <a:ext cx="6680302" cy="82802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82" y="741139"/>
            <a:ext cx="6194029" cy="7996810"/>
          </a:xfrm>
          <a:prstGeom prst="rect">
            <a:avLst/>
          </a:prstGeom>
        </p:spPr>
      </p:pic>
      <p:sp>
        <p:nvSpPr>
          <p:cNvPr id="16" name="Objaśnienie owalne 15"/>
          <p:cNvSpPr/>
          <p:nvPr/>
        </p:nvSpPr>
        <p:spPr>
          <a:xfrm>
            <a:off x="5829452" y="1957280"/>
            <a:ext cx="6637522" cy="2199434"/>
          </a:xfrm>
          <a:prstGeom prst="wedgeEllipseCallout">
            <a:avLst>
              <a:gd name="adj1" fmla="val -39984"/>
              <a:gd name="adj2" fmla="val 6638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PoleTekstowe 7"/>
          <p:cNvSpPr txBox="1"/>
          <p:nvPr/>
        </p:nvSpPr>
        <p:spPr>
          <a:xfrm>
            <a:off x="6015475" y="2320834"/>
            <a:ext cx="6265476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eaLnBrk="1" hangingPunct="1">
              <a:defRPr/>
            </a:pPr>
            <a:r>
              <a:rPr lang="pl-PL" sz="28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Wyniki </a:t>
            </a:r>
            <a:r>
              <a:rPr lang="pl-PL" sz="2800" b="1" i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samooceny </a:t>
            </a:r>
            <a:r>
              <a:rPr lang="pl-PL" sz="2800" b="1" i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w postaci gotowych raportów, zawierających wykresy i gotowe </a:t>
            </a:r>
            <a:r>
              <a:rPr lang="pl-PL" sz="2800" b="1" i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rekomendacje.</a:t>
            </a:r>
          </a:p>
        </p:txBody>
      </p:sp>
    </p:spTree>
    <p:extLst>
      <p:ext uri="{BB962C8B-B14F-4D97-AF65-F5344CB8AC3E}">
        <p14:creationId xmlns:p14="http://schemas.microsoft.com/office/powerpoint/2010/main" val="23608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az 4" descr="Zrzut ekranu 2015-04-24 o 01.06.24.png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"/>
          <a:stretch/>
        </p:blipFill>
        <p:spPr>
          <a:xfrm>
            <a:off x="0" y="-1"/>
            <a:ext cx="13032000" cy="9754409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13</a:t>
            </a:fld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RYZYKO</a:t>
            </a:r>
            <a:endParaRPr sz="2400" dirty="0"/>
          </a:p>
        </p:txBody>
      </p:sp>
      <p:sp>
        <p:nvSpPr>
          <p:cNvPr id="2" name="Prostokąt 1"/>
          <p:cNvSpPr/>
          <p:nvPr/>
        </p:nvSpPr>
        <p:spPr>
          <a:xfrm>
            <a:off x="965200" y="3079010"/>
            <a:ext cx="1046480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l-PL" sz="2800" b="1" dirty="0" smtClean="0"/>
              <a:t>Ryzyko</a:t>
            </a:r>
            <a:r>
              <a:rPr lang="pl-PL" sz="2800" dirty="0" smtClean="0"/>
              <a:t> to </a:t>
            </a:r>
            <a:r>
              <a:rPr lang="pl-PL" sz="2800" dirty="0" smtClean="0">
                <a:solidFill>
                  <a:srgbClr val="E52E2C"/>
                </a:solidFill>
              </a:rPr>
              <a:t>niepewne zdarzenie </a:t>
            </a:r>
            <a:r>
              <a:rPr lang="pl-PL" sz="2800" dirty="0" smtClean="0"/>
              <a:t>lub zbiór </a:t>
            </a:r>
            <a:r>
              <a:rPr lang="pl-PL" sz="2800" dirty="0" smtClean="0">
                <a:solidFill>
                  <a:srgbClr val="E52E2C"/>
                </a:solidFill>
              </a:rPr>
              <a:t>niepewnych zdarzeń</a:t>
            </a:r>
            <a:r>
              <a:rPr lang="pl-PL" sz="2800" dirty="0" smtClean="0"/>
              <a:t>, które, jeżeli by zaszły, to wpłyną na osiągalność celów.</a:t>
            </a:r>
            <a:endParaRPr 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14</a:t>
            </a:fld>
            <a:endParaRPr/>
          </a:p>
        </p:txBody>
      </p:sp>
      <p:pic>
        <p:nvPicPr>
          <p:cNvPr id="140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1427" y="8844594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CEL ZARZĄDZANIA RYZYKIEM</a:t>
            </a:r>
            <a:endParaRPr sz="2400" dirty="0"/>
          </a:p>
        </p:txBody>
      </p:sp>
      <p:pic>
        <p:nvPicPr>
          <p:cNvPr id="142" name="Zrzut ekranu 2015-02-12 o 15.17.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6960" y="1397347"/>
            <a:ext cx="2717801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965200" y="2681888"/>
            <a:ext cx="10464800" cy="515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pl-PL" sz="2800" dirty="0">
                <a:solidFill>
                  <a:schemeClr val="tx1"/>
                </a:solidFill>
              </a:rPr>
              <a:t>Celem ostatecznym jest wsparcie systemu decyzyjnego w jednostce poprzez </a:t>
            </a:r>
            <a:r>
              <a:rPr lang="pl-PL" sz="2800" dirty="0">
                <a:solidFill>
                  <a:srgbClr val="E52E2C"/>
                </a:solidFill>
              </a:rPr>
              <a:t>doprowadzenie do pełnego uświadomienia ryzyk </a:t>
            </a:r>
            <a:r>
              <a:rPr lang="pl-PL" sz="2800" dirty="0">
                <a:solidFill>
                  <a:schemeClr val="tx1"/>
                </a:solidFill>
              </a:rPr>
              <a:t>i ich potencjalnego wpływu na każdy z celów istotnych dla </a:t>
            </a:r>
            <a:r>
              <a:rPr lang="pl-PL" sz="2800" dirty="0" smtClean="0">
                <a:solidFill>
                  <a:schemeClr val="tx1"/>
                </a:solidFill>
              </a:rPr>
              <a:t>jednostki.</a:t>
            </a:r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buBlip>
                <a:blip r:embed="rId4"/>
              </a:buBlip>
            </a:pPr>
            <a:endParaRPr lang="pl-PL" sz="2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pl-PL" sz="2800" dirty="0">
                <a:solidFill>
                  <a:schemeClr val="tx1"/>
                </a:solidFill>
              </a:rPr>
              <a:t>Zmniejszenie prawdopodobieństwa i skutków wystąpienia ryzyk niekorzystnych – zagrożeń aby osiągnąć założone cele!</a:t>
            </a:r>
          </a:p>
          <a:p>
            <a:pPr algn="just"/>
            <a:endParaRPr lang="pl-PL" sz="2800" dirty="0"/>
          </a:p>
        </p:txBody>
      </p:sp>
      <p:pic>
        <p:nvPicPr>
          <p:cNvPr id="7" name="Obraz 6" descr="Zrzut ekranu 2015-04-24 o 14.24.18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/>
          </a:p>
        </p:txBody>
      </p:sp>
      <p:pic>
        <p:nvPicPr>
          <p:cNvPr id="140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1427" y="8844594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SAMOOCENA A ZARZĄDZANIE RYZYKIEM</a:t>
            </a:r>
            <a:endParaRPr sz="2400" dirty="0"/>
          </a:p>
        </p:txBody>
      </p:sp>
      <p:pic>
        <p:nvPicPr>
          <p:cNvPr id="142" name="Zrzut ekranu 2015-02-12 o 15.17.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6960" y="1397347"/>
            <a:ext cx="2717801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965200" y="2827620"/>
            <a:ext cx="10464800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800" dirty="0">
                <a:solidFill>
                  <a:srgbClr val="E52E2C"/>
                </a:solidFill>
              </a:rPr>
              <a:t>Raport samooceny </a:t>
            </a:r>
            <a:r>
              <a:rPr lang="pl-PL" sz="2800" dirty="0">
                <a:solidFill>
                  <a:schemeClr val="tx1"/>
                </a:solidFill>
              </a:rPr>
              <a:t>dostarcza informacji:</a:t>
            </a:r>
          </a:p>
          <a:p>
            <a:pPr marL="571500" lvl="1" indent="-571500" algn="just">
              <a:spcBef>
                <a:spcPts val="600"/>
              </a:spcBef>
              <a:buBlip>
                <a:blip r:embed="rId4"/>
              </a:buBlip>
            </a:pPr>
            <a:r>
              <a:rPr lang="pl-PL" sz="2800" dirty="0">
                <a:solidFill>
                  <a:schemeClr val="tx1"/>
                </a:solidFill>
              </a:rPr>
              <a:t>K</a:t>
            </a:r>
            <a:r>
              <a:rPr lang="pl-PL" sz="2800" dirty="0" smtClean="0">
                <a:solidFill>
                  <a:schemeClr val="tx1"/>
                </a:solidFill>
              </a:rPr>
              <a:t>tóre </a:t>
            </a:r>
            <a:r>
              <a:rPr lang="pl-PL" sz="2800" dirty="0">
                <a:solidFill>
                  <a:schemeClr val="tx1"/>
                </a:solidFill>
              </a:rPr>
              <a:t>obszary działalności narażone są na występowanie </a:t>
            </a:r>
            <a:r>
              <a:rPr lang="pl-PL" sz="2800" dirty="0" smtClean="0">
                <a:solidFill>
                  <a:schemeClr val="tx1"/>
                </a:solidFill>
              </a:rPr>
              <a:t>ryzyka,</a:t>
            </a:r>
            <a:endParaRPr lang="pl-PL" sz="2800" dirty="0">
              <a:solidFill>
                <a:schemeClr val="tx1"/>
              </a:solidFill>
            </a:endParaRPr>
          </a:p>
          <a:p>
            <a:pPr marL="571500" lvl="1" indent="-571500" algn="just">
              <a:spcBef>
                <a:spcPts val="600"/>
              </a:spcBef>
              <a:buBlip>
                <a:blip r:embed="rId4"/>
              </a:buBlip>
            </a:pPr>
            <a:r>
              <a:rPr lang="pl-PL" sz="2800" dirty="0">
                <a:solidFill>
                  <a:schemeClr val="tx1"/>
                </a:solidFill>
              </a:rPr>
              <a:t>Jaki jest potencjalny poziom </a:t>
            </a:r>
            <a:r>
              <a:rPr lang="pl-PL" sz="2800" dirty="0" smtClean="0">
                <a:solidFill>
                  <a:schemeClr val="tx1"/>
                </a:solidFill>
              </a:rPr>
              <a:t>zagrożenia,</a:t>
            </a:r>
            <a:endParaRPr lang="pl-PL" sz="2800" dirty="0">
              <a:solidFill>
                <a:schemeClr val="tx1"/>
              </a:solidFill>
            </a:endParaRPr>
          </a:p>
          <a:p>
            <a:pPr marL="571500" lvl="1" indent="-571500" algn="just">
              <a:spcBef>
                <a:spcPts val="600"/>
              </a:spcBef>
              <a:buBlip>
                <a:blip r:embed="rId4"/>
              </a:buBlip>
            </a:pPr>
            <a:r>
              <a:rPr lang="pl-PL" sz="2800" dirty="0">
                <a:solidFill>
                  <a:schemeClr val="tx1"/>
                </a:solidFill>
              </a:rPr>
              <a:t>Gdzie w szczególności należy dokonać wnikliwej </a:t>
            </a:r>
            <a:r>
              <a:rPr lang="pl-PL" sz="2800" dirty="0" smtClean="0">
                <a:solidFill>
                  <a:schemeClr val="tx1"/>
                </a:solidFill>
              </a:rPr>
              <a:t>identyfikacji.</a:t>
            </a:r>
            <a:endParaRPr lang="pl-PL" sz="28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l-PL" sz="2800" dirty="0">
                <a:solidFill>
                  <a:srgbClr val="E52E2C"/>
                </a:solidFill>
              </a:rPr>
              <a:t>Analiza Ryzyka </a:t>
            </a:r>
            <a:r>
              <a:rPr lang="pl-PL" sz="2800" dirty="0">
                <a:solidFill>
                  <a:schemeClr val="tx1"/>
                </a:solidFill>
              </a:rPr>
              <a:t>powinna korzystać z wyników </a:t>
            </a:r>
            <a:r>
              <a:rPr lang="pl-PL" sz="2800" dirty="0" smtClean="0">
                <a:solidFill>
                  <a:schemeClr val="tx1"/>
                </a:solidFill>
              </a:rPr>
              <a:t>samooceny</a:t>
            </a:r>
          </a:p>
          <a:p>
            <a:pPr algn="just">
              <a:spcBef>
                <a:spcPts val="600"/>
              </a:spcBef>
            </a:pPr>
            <a:r>
              <a:rPr lang="pl-PL" sz="2800" dirty="0" smtClean="0">
                <a:solidFill>
                  <a:srgbClr val="E52E2C"/>
                </a:solidFill>
              </a:rPr>
              <a:t>Samoocena</a:t>
            </a:r>
            <a:r>
              <a:rPr lang="pl-PL" sz="2800" dirty="0" smtClean="0">
                <a:solidFill>
                  <a:schemeClr val="tx1"/>
                </a:solidFill>
              </a:rPr>
              <a:t> nie może być samoistną podstawą do identyfikacji ryzyk.</a:t>
            </a:r>
          </a:p>
          <a:p>
            <a:pPr marL="571500" indent="-571500" algn="just">
              <a:spcBef>
                <a:spcPts val="600"/>
              </a:spcBef>
              <a:buBlip>
                <a:blip r:embed="rId4"/>
              </a:buBlip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Obraz 6" descr="Zrzut ekranu 2015-04-24 o 14.24.18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16</a:t>
            </a:fld>
            <a:endParaRPr/>
          </a:p>
        </p:txBody>
      </p:sp>
      <p:pic>
        <p:nvPicPr>
          <p:cNvPr id="145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 smtClean="0"/>
              <a:t>P</a:t>
            </a:r>
            <a:r>
              <a:rPr lang="pl-PL" sz="2400" dirty="0" smtClean="0"/>
              <a:t>LAN DZIAŁALNOŚCI Z ANALIZĄ RYZYKA</a:t>
            </a:r>
            <a:endParaRPr sz="2400" dirty="0"/>
          </a:p>
        </p:txBody>
      </p:sp>
      <p:pic>
        <p:nvPicPr>
          <p:cNvPr id="147" name="Zrzut ekranu 2015-02-12 o 15.17.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6960" y="1397347"/>
            <a:ext cx="2717801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Tekstowe 1"/>
          <p:cNvSpPr txBox="1"/>
          <p:nvPr/>
        </p:nvSpPr>
        <p:spPr>
          <a:xfrm>
            <a:off x="7391161" y="1040939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Obraz 6"/>
          <p:cNvPicPr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830"/>
            <a:ext cx="13004800" cy="75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aśnienie owalne 2"/>
          <p:cNvSpPr/>
          <p:nvPr/>
        </p:nvSpPr>
        <p:spPr>
          <a:xfrm>
            <a:off x="2781300" y="1930400"/>
            <a:ext cx="10020299" cy="2670551"/>
          </a:xfrm>
          <a:prstGeom prst="wedgeEllipseCallout">
            <a:avLst>
              <a:gd name="adj1" fmla="val -16978"/>
              <a:gd name="adj2" fmla="val 9480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3402453" y="1969815"/>
            <a:ext cx="8545593" cy="2885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i="1" dirty="0">
                <a:solidFill>
                  <a:schemeClr val="tx1"/>
                </a:solidFill>
              </a:rPr>
              <a:t>Zgodnie z tym, </a:t>
            </a:r>
            <a:endParaRPr lang="pl-PL" sz="2800" b="1" i="1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pl-PL" sz="2800" b="1" i="1" dirty="0" smtClean="0">
                <a:solidFill>
                  <a:schemeClr val="tx1"/>
                </a:solidFill>
              </a:rPr>
              <a:t>do </a:t>
            </a:r>
            <a:r>
              <a:rPr lang="pl-PL" sz="2800" b="1" i="1" dirty="0">
                <a:solidFill>
                  <a:schemeClr val="tx1"/>
                </a:solidFill>
              </a:rPr>
              <a:t>jakich </a:t>
            </a:r>
            <a:r>
              <a:rPr lang="pl-PL" sz="2800" b="1" i="1" dirty="0">
                <a:solidFill>
                  <a:srgbClr val="E52E2C"/>
                </a:solidFill>
              </a:rPr>
              <a:t>elementów planu działalnośc</a:t>
            </a:r>
            <a:r>
              <a:rPr lang="pl-PL" sz="2800" b="1" i="1" dirty="0">
                <a:solidFill>
                  <a:schemeClr val="tx1"/>
                </a:solidFill>
              </a:rPr>
              <a:t>i jednostka </a:t>
            </a:r>
            <a:endParaRPr lang="pl-PL" sz="2800" b="1" i="1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pl-PL" sz="2800" b="1" i="1" dirty="0" smtClean="0">
                <a:solidFill>
                  <a:schemeClr val="tx1"/>
                </a:solidFill>
              </a:rPr>
              <a:t>została </a:t>
            </a:r>
            <a:r>
              <a:rPr lang="pl-PL" sz="2800" b="1" i="1" dirty="0">
                <a:solidFill>
                  <a:schemeClr val="tx1"/>
                </a:solidFill>
              </a:rPr>
              <a:t>przypisana pojawiają </a:t>
            </a:r>
            <a:r>
              <a:rPr lang="pl-PL" sz="2800" b="1" i="1" dirty="0" smtClean="0">
                <a:solidFill>
                  <a:schemeClr val="tx1"/>
                </a:solidFill>
              </a:rPr>
              <a:t>się </a:t>
            </a:r>
            <a:r>
              <a:rPr lang="pl-PL" sz="2800" b="1" i="1" dirty="0">
                <a:solidFill>
                  <a:schemeClr val="tx1"/>
                </a:solidFill>
              </a:rPr>
              <a:t>odpowiednie dla </a:t>
            </a:r>
            <a:endParaRPr lang="pl-PL" sz="2800" b="1" i="1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pl-PL" sz="2800" b="1" i="1" dirty="0" smtClean="0">
                <a:solidFill>
                  <a:srgbClr val="E52E2C"/>
                </a:solidFill>
              </a:rPr>
              <a:t>niej </a:t>
            </a:r>
            <a:r>
              <a:rPr lang="pl-PL" sz="2800" b="1" i="1" dirty="0">
                <a:solidFill>
                  <a:srgbClr val="E52E2C"/>
                </a:solidFill>
              </a:rPr>
              <a:t>kategorie oceny zadania </a:t>
            </a:r>
            <a:r>
              <a:rPr lang="pl-PL" sz="2800" b="1" i="1" dirty="0">
                <a:solidFill>
                  <a:schemeClr val="tx1"/>
                </a:solidFill>
              </a:rPr>
              <a:t>oraz podkategorie i </a:t>
            </a:r>
            <a:endParaRPr lang="pl-PL" sz="2800" b="1" i="1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pl-PL" sz="2800" b="1" i="1" dirty="0" smtClean="0">
                <a:solidFill>
                  <a:schemeClr val="tx1"/>
                </a:solidFill>
              </a:rPr>
              <a:t>pola </a:t>
            </a:r>
            <a:r>
              <a:rPr lang="pl-PL" sz="2800" b="1" i="1" dirty="0">
                <a:solidFill>
                  <a:schemeClr val="tx1"/>
                </a:solidFill>
              </a:rPr>
              <a:t>w których definiowane jest ryzyko.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402"/>
            <a:ext cx="13004800" cy="764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 smtClean="0"/>
              <a:t>P</a:t>
            </a:r>
            <a:r>
              <a:rPr lang="pl-PL" sz="2400" dirty="0" smtClean="0"/>
              <a:t>LAN DZIAŁALNOŚCI Z ANALIZĄ RYZYKA</a:t>
            </a:r>
            <a:endParaRPr sz="2400" dirty="0"/>
          </a:p>
        </p:txBody>
      </p:sp>
      <p:pic>
        <p:nvPicPr>
          <p:cNvPr id="147" name="Zrzut ekranu 2015-02-12 o 15.17.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6960" y="1397347"/>
            <a:ext cx="2717801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Tekstowe 1"/>
          <p:cNvSpPr txBox="1"/>
          <p:nvPr/>
        </p:nvSpPr>
        <p:spPr>
          <a:xfrm>
            <a:off x="7391161" y="1040939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Objaśnienie owalne 2"/>
          <p:cNvSpPr/>
          <p:nvPr/>
        </p:nvSpPr>
        <p:spPr>
          <a:xfrm>
            <a:off x="4895850" y="1650886"/>
            <a:ext cx="7962899" cy="2950065"/>
          </a:xfrm>
          <a:prstGeom prst="wedgeEllipseCallout">
            <a:avLst>
              <a:gd name="adj1" fmla="val -50475"/>
              <a:gd name="adj2" fmla="val 7965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895850" y="1878531"/>
            <a:ext cx="789305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400" b="1" i="1" dirty="0">
                <a:solidFill>
                  <a:schemeClr val="tx1"/>
                </a:solidFill>
              </a:rPr>
              <a:t>Po wybraniu </a:t>
            </a:r>
            <a:r>
              <a:rPr lang="pl-PL" sz="2400" b="1" i="1" dirty="0" smtClean="0">
                <a:solidFill>
                  <a:schemeClr val="tx1"/>
                </a:solidFill>
              </a:rPr>
              <a:t>pola, </a:t>
            </a:r>
            <a:r>
              <a:rPr lang="pl-PL" sz="2400" b="1" i="1" dirty="0">
                <a:solidFill>
                  <a:schemeClr val="tx1"/>
                </a:solidFill>
              </a:rPr>
              <a:t>na </a:t>
            </a:r>
            <a:r>
              <a:rPr lang="pl-PL" sz="2400" b="1" i="1" dirty="0" smtClean="0">
                <a:solidFill>
                  <a:schemeClr val="tx1"/>
                </a:solidFill>
              </a:rPr>
              <a:t>którym</a:t>
            </a:r>
          </a:p>
          <a:p>
            <a:pPr rtl="0" latinLnBrk="1" hangingPunct="0"/>
            <a:r>
              <a:rPr lang="pl-PL" sz="2400" b="1" i="1" dirty="0" smtClean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chemeClr val="tx1"/>
                </a:solidFill>
              </a:rPr>
              <a:t>użytkownik chce zdefiniować nowe </a:t>
            </a:r>
            <a:r>
              <a:rPr lang="pl-PL" sz="2400" b="1" i="1" dirty="0" smtClean="0">
                <a:solidFill>
                  <a:schemeClr val="tx1"/>
                </a:solidFill>
              </a:rPr>
              <a:t>ryzyko</a:t>
            </a:r>
          </a:p>
          <a:p>
            <a:pPr rtl="0" latinLnBrk="1" hangingPunct="0"/>
            <a:r>
              <a:rPr lang="pl-PL" sz="2400" b="1" i="1" dirty="0" smtClean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chemeClr val="tx1"/>
                </a:solidFill>
              </a:rPr>
              <a:t>pojawia się </a:t>
            </a:r>
            <a:r>
              <a:rPr lang="pl-PL" sz="2400" b="1" i="1" dirty="0" smtClean="0">
                <a:solidFill>
                  <a:srgbClr val="E52E2C"/>
                </a:solidFill>
              </a:rPr>
              <a:t>formularz,</a:t>
            </a:r>
            <a:r>
              <a:rPr lang="pl-PL" sz="2400" b="1" i="1" dirty="0" smtClean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chemeClr val="tx1"/>
                </a:solidFill>
              </a:rPr>
              <a:t>w którym użytkownik wypełnia </a:t>
            </a:r>
            <a:endParaRPr lang="pl-PL" sz="2400" b="1" i="1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pl-PL" sz="2400" b="1" i="1" dirty="0" smtClean="0">
                <a:solidFill>
                  <a:schemeClr val="tx1"/>
                </a:solidFill>
              </a:rPr>
              <a:t>pola</a:t>
            </a:r>
            <a:r>
              <a:rPr lang="pl-PL" sz="2400" b="1" i="1" dirty="0">
                <a:solidFill>
                  <a:srgbClr val="E52E2C"/>
                </a:solidFill>
              </a:rPr>
              <a:t>: Nazwa, Prawdopodobieństwo, </a:t>
            </a:r>
            <a:endParaRPr lang="pl-PL" sz="2400" b="1" i="1" dirty="0" smtClean="0">
              <a:solidFill>
                <a:srgbClr val="E52E2C"/>
              </a:solidFill>
            </a:endParaRPr>
          </a:p>
          <a:p>
            <a:pPr rtl="0" latinLnBrk="1" hangingPunct="0"/>
            <a:r>
              <a:rPr lang="pl-PL" sz="2400" b="1" i="1" dirty="0" smtClean="0">
                <a:solidFill>
                  <a:srgbClr val="E52E2C"/>
                </a:solidFill>
              </a:rPr>
              <a:t>Oddziaływanie</a:t>
            </a:r>
            <a:r>
              <a:rPr lang="pl-PL" sz="2400" b="1" i="1" dirty="0">
                <a:solidFill>
                  <a:srgbClr val="E52E2C"/>
                </a:solidFill>
              </a:rPr>
              <a:t>, Ocena końcowa, Osoba </a:t>
            </a:r>
            <a:endParaRPr lang="pl-PL" sz="2400" b="1" i="1" dirty="0" smtClean="0">
              <a:solidFill>
                <a:srgbClr val="E52E2C"/>
              </a:solidFill>
            </a:endParaRPr>
          </a:p>
          <a:p>
            <a:pPr rtl="0" latinLnBrk="1" hangingPunct="0"/>
            <a:r>
              <a:rPr lang="pl-PL" sz="2400" b="1" i="1" dirty="0" smtClean="0">
                <a:solidFill>
                  <a:srgbClr val="E52E2C"/>
                </a:solidFill>
              </a:rPr>
              <a:t>odpowiedzialna</a:t>
            </a:r>
            <a:r>
              <a:rPr lang="pl-PL" sz="2400" b="1" i="1" dirty="0">
                <a:solidFill>
                  <a:srgbClr val="E52E2C"/>
                </a:solidFill>
              </a:rPr>
              <a:t>, Reakcja na ryzyko, Uwagi</a:t>
            </a:r>
            <a:r>
              <a:rPr lang="pl-PL" sz="2400" b="1" i="1" dirty="0">
                <a:solidFill>
                  <a:schemeClr val="tx1"/>
                </a:solidFill>
              </a:rPr>
              <a:t>.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74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18</a:t>
            </a:fld>
            <a:endParaRPr/>
          </a:p>
        </p:txBody>
      </p:sp>
      <p:pic>
        <p:nvPicPr>
          <p:cNvPr id="140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1427" y="8844594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WARUNKI CENOWE</a:t>
            </a:r>
            <a:endParaRPr sz="2400" dirty="0"/>
          </a:p>
        </p:txBody>
      </p:sp>
      <p:sp>
        <p:nvSpPr>
          <p:cNvPr id="2" name="Prostokąt 1"/>
          <p:cNvSpPr/>
          <p:nvPr/>
        </p:nvSpPr>
        <p:spPr>
          <a:xfrm>
            <a:off x="965200" y="2092764"/>
            <a:ext cx="104648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800" dirty="0" smtClean="0">
                <a:solidFill>
                  <a:srgbClr val="E52E2C"/>
                </a:solidFill>
              </a:rPr>
              <a:t>Cena </a:t>
            </a:r>
            <a:r>
              <a:rPr lang="pl-PL" sz="2800" dirty="0" smtClean="0">
                <a:solidFill>
                  <a:schemeClr val="tx1"/>
                </a:solidFill>
              </a:rPr>
              <a:t>uzależniona jest od wielkości JST i ustalana indywidualnie w zależności od wybranego pakietu. Specjalnie dla członków </a:t>
            </a:r>
            <a:r>
              <a:rPr lang="pl-PL" sz="2800" b="1" dirty="0" smtClean="0">
                <a:solidFill>
                  <a:schemeClr val="tx1"/>
                </a:solidFill>
              </a:rPr>
              <a:t>Związku Gmin Wiejskich Rzeczypospolitej Polskiej </a:t>
            </a:r>
            <a:r>
              <a:rPr lang="pl-PL" sz="2800" dirty="0" smtClean="0">
                <a:solidFill>
                  <a:schemeClr val="tx1"/>
                </a:solidFill>
              </a:rPr>
              <a:t>przygotowaliśmy dodatkowy rabat w wysokości </a:t>
            </a:r>
            <a:r>
              <a:rPr lang="pl-PL" sz="2800" b="1" dirty="0" smtClean="0">
                <a:solidFill>
                  <a:srgbClr val="FF0000"/>
                </a:solidFill>
              </a:rPr>
              <a:t>10%.</a:t>
            </a:r>
          </a:p>
          <a:p>
            <a:pPr algn="just">
              <a:spcBef>
                <a:spcPts val="600"/>
              </a:spcBef>
            </a:pPr>
            <a:endParaRPr lang="pl-PL" sz="28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Osoby </a:t>
            </a:r>
            <a:r>
              <a:rPr lang="pl-PL" sz="2800" dirty="0" smtClean="0">
                <a:solidFill>
                  <a:schemeClr val="tx1"/>
                </a:solidFill>
              </a:rPr>
              <a:t>zainteresowane poznaniem pełnych możliwości prezentowanych rozwiązań w zakresie kontroli zarządczej zapraszamy do kontaktu:</a:t>
            </a:r>
          </a:p>
          <a:p>
            <a:pPr algn="just">
              <a:spcBef>
                <a:spcPts val="600"/>
              </a:spcBef>
            </a:pPr>
            <a:endParaRPr lang="pl-PL" sz="28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l-PL" sz="2800" dirty="0" smtClean="0">
                <a:solidFill>
                  <a:srgbClr val="E52E2C"/>
                </a:solidFill>
              </a:rPr>
              <a:t>  </a:t>
            </a:r>
            <a:endParaRPr lang="pl-PL" sz="2800" dirty="0" smtClean="0">
              <a:solidFill>
                <a:schemeClr val="tx1"/>
              </a:solidFill>
            </a:endParaRPr>
          </a:p>
          <a:p>
            <a:pPr marL="571500" indent="-571500" algn="just">
              <a:spcBef>
                <a:spcPts val="600"/>
              </a:spcBef>
              <a:buBlip>
                <a:blip r:embed="rId3"/>
              </a:buBlip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Obraz 6" descr="Zrzut ekranu 2015-04-24 o 14.24.18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9753602"/>
          </a:xfrm>
          <a:prstGeom prst="rect">
            <a:avLst/>
          </a:prstGeom>
        </p:spPr>
      </p:pic>
      <p:sp>
        <p:nvSpPr>
          <p:cNvPr id="13" name="Shape 236"/>
          <p:cNvSpPr txBox="1">
            <a:spLocks/>
          </p:cNvSpPr>
          <p:nvPr/>
        </p:nvSpPr>
        <p:spPr>
          <a:xfrm>
            <a:off x="965201" y="6231924"/>
            <a:ext cx="5118201" cy="199388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549148">
              <a:defRPr sz="1800"/>
            </a:pPr>
            <a:r>
              <a:rPr lang="pl-PL" sz="2400" b="1" dirty="0" smtClean="0">
                <a:solidFill>
                  <a:srgbClr val="000000"/>
                </a:solidFill>
              </a:rPr>
              <a:t>Tomasz </a:t>
            </a:r>
            <a:r>
              <a:rPr lang="pl-PL" sz="2400" b="1" dirty="0" err="1" smtClean="0">
                <a:solidFill>
                  <a:srgbClr val="000000"/>
                </a:solidFill>
              </a:rPr>
              <a:t>Bartoś</a:t>
            </a:r>
            <a:r>
              <a:rPr lang="pl-PL" sz="2400" b="1" dirty="0" smtClean="0">
                <a:solidFill>
                  <a:srgbClr val="000000"/>
                </a:solidFill>
              </a:rPr>
              <a:t> </a:t>
            </a:r>
          </a:p>
          <a:p>
            <a:pPr defTabSz="549148">
              <a:defRPr sz="1800"/>
            </a:pPr>
            <a:r>
              <a:rPr lang="pl-PL" sz="2400" dirty="0" err="1" smtClean="0"/>
              <a:t>tel</a:t>
            </a:r>
            <a:r>
              <a:rPr lang="pl-PL" sz="2400" dirty="0" smtClean="0"/>
              <a:t>: 793 232 363</a:t>
            </a:r>
          </a:p>
          <a:p>
            <a:pPr defTabSz="549148">
              <a:defRPr sz="1800"/>
            </a:pPr>
            <a:r>
              <a:rPr lang="pl-PL" sz="2400" dirty="0" smtClean="0"/>
              <a:t>e-mail: </a:t>
            </a:r>
            <a:r>
              <a:rPr lang="pl-PL" sz="2400" dirty="0" smtClean="0">
                <a:solidFill>
                  <a:srgbClr val="000000"/>
                </a:solidFill>
              </a:rPr>
              <a:t>tomasz.bartos@</a:t>
            </a:r>
            <a:r>
              <a:rPr lang="pl-PL" sz="2400" dirty="0" smtClean="0">
                <a:solidFill>
                  <a:srgbClr val="FF0000"/>
                </a:solidFill>
              </a:rPr>
              <a:t>red</a:t>
            </a:r>
            <a:r>
              <a:rPr lang="pl-PL" sz="2400" dirty="0" smtClean="0">
                <a:solidFill>
                  <a:srgbClr val="000000"/>
                </a:solidFill>
              </a:rPr>
              <a:t>ocean.pl</a:t>
            </a:r>
          </a:p>
          <a:p>
            <a:pPr defTabSz="549148">
              <a:defRPr sz="1800"/>
            </a:pPr>
            <a:endParaRPr lang="pl-PL" sz="2256" dirty="0"/>
          </a:p>
        </p:txBody>
      </p:sp>
      <p:sp>
        <p:nvSpPr>
          <p:cNvPr id="12" name="Shape 236"/>
          <p:cNvSpPr txBox="1">
            <a:spLocks/>
          </p:cNvSpPr>
          <p:nvPr/>
        </p:nvSpPr>
        <p:spPr>
          <a:xfrm>
            <a:off x="6083402" y="6229915"/>
            <a:ext cx="5346598" cy="1995892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549148">
              <a:spcAft>
                <a:spcPts val="600"/>
              </a:spcAft>
              <a:defRPr sz="1800"/>
            </a:pPr>
            <a:r>
              <a:rPr lang="pl-PL" sz="2400" b="1" dirty="0" smtClean="0">
                <a:solidFill>
                  <a:srgbClr val="000000"/>
                </a:solidFill>
              </a:rPr>
              <a:t>Red </a:t>
            </a:r>
            <a:r>
              <a:rPr lang="pl-PL" sz="2400" b="1" dirty="0">
                <a:solidFill>
                  <a:srgbClr val="000000"/>
                </a:solidFill>
              </a:rPr>
              <a:t>Ocean Sp. z o.o.</a:t>
            </a:r>
          </a:p>
          <a:p>
            <a:pPr defTabSz="549148">
              <a:spcAft>
                <a:spcPts val="600"/>
              </a:spcAft>
              <a:defRPr sz="1800"/>
            </a:pPr>
            <a:r>
              <a:rPr lang="pl-PL" sz="2400" dirty="0">
                <a:solidFill>
                  <a:srgbClr val="000000"/>
                </a:solidFill>
              </a:rPr>
              <a:t>Al. Jerozolimskie 125/127  </a:t>
            </a:r>
          </a:p>
          <a:p>
            <a:pPr defTabSz="549148">
              <a:spcAft>
                <a:spcPts val="600"/>
              </a:spcAft>
              <a:defRPr sz="1800"/>
            </a:pPr>
            <a:r>
              <a:rPr lang="pl-PL" sz="2400" dirty="0">
                <a:solidFill>
                  <a:srgbClr val="000000"/>
                </a:solidFill>
              </a:rPr>
              <a:t>02-017 Warszawa</a:t>
            </a:r>
          </a:p>
          <a:p>
            <a:pPr defTabSz="549148">
              <a:spcAft>
                <a:spcPts val="600"/>
              </a:spcAft>
              <a:defRPr sz="1800"/>
            </a:pPr>
            <a:r>
              <a:rPr lang="pl-PL" sz="2400" dirty="0"/>
              <a:t>Tel. (22) 699 71 </a:t>
            </a:r>
            <a:r>
              <a:rPr lang="pl-PL" sz="2400" dirty="0" smtClean="0"/>
              <a:t>55</a:t>
            </a:r>
          </a:p>
          <a:p>
            <a:pPr defTabSz="549148">
              <a:defRPr sz="1800"/>
            </a:pPr>
            <a:endParaRPr lang="pl-PL" sz="2256" dirty="0"/>
          </a:p>
        </p:txBody>
      </p:sp>
    </p:spTree>
    <p:extLst>
      <p:ext uri="{BB962C8B-B14F-4D97-AF65-F5344CB8AC3E}">
        <p14:creationId xmlns:p14="http://schemas.microsoft.com/office/powerpoint/2010/main" val="17272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rzut ekranu 2015-04-23 o 17.00.23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7"/>
          <a:stretch/>
        </p:blipFill>
        <p:spPr>
          <a:xfrm>
            <a:off x="-23600" y="0"/>
            <a:ext cx="13028400" cy="9753600"/>
          </a:xfrm>
          <a:prstGeom prst="rect">
            <a:avLst/>
          </a:prstGeom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</a:t>
            </a:fld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506508" y="1221176"/>
            <a:ext cx="10220486" cy="260648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endParaRPr lang="pl-PL" altLang="pl-PL" i="1" dirty="0" smtClean="0"/>
          </a:p>
          <a:p>
            <a:endParaRPr lang="pl-PL" altLang="pl-PL" dirty="0"/>
          </a:p>
          <a:p>
            <a:r>
              <a:rPr lang="pl-PL" altLang="pl-PL" sz="2800" dirty="0" smtClean="0"/>
              <a:t>„</a:t>
            </a:r>
            <a:r>
              <a:rPr lang="pl-PL" altLang="pl-PL" sz="2800" dirty="0"/>
              <a:t>Nigdy nie jesteśmy równie daleko od celu jak wtedy, </a:t>
            </a:r>
            <a:endParaRPr lang="pl-PL" altLang="pl-PL" sz="2800" dirty="0" smtClean="0"/>
          </a:p>
          <a:p>
            <a:r>
              <a:rPr lang="pl-PL" altLang="pl-PL" sz="2800" dirty="0" smtClean="0"/>
              <a:t>kiedy </a:t>
            </a:r>
            <a:r>
              <a:rPr lang="pl-PL" altLang="pl-PL" sz="2800" dirty="0">
                <a:solidFill>
                  <a:srgbClr val="E52E2C"/>
                </a:solidFill>
              </a:rPr>
              <a:t>nie wiemy dokąd zmierzamy</a:t>
            </a:r>
            <a:r>
              <a:rPr lang="pl-PL" altLang="pl-PL" sz="2800" dirty="0"/>
              <a:t>”</a:t>
            </a:r>
          </a:p>
          <a:p>
            <a:pPr algn="r"/>
            <a:endParaRPr lang="pl-PL" altLang="pl-PL" dirty="0"/>
          </a:p>
          <a:p>
            <a:r>
              <a:rPr lang="pl-PL" altLang="pl-PL" dirty="0" smtClean="0"/>
              <a:t>                                                                Ch</a:t>
            </a:r>
            <a:r>
              <a:rPr lang="pl-PL" altLang="pl-PL" dirty="0"/>
              <a:t>. M. de Talleyrand</a:t>
            </a:r>
          </a:p>
          <a:p>
            <a:pPr rtl="0" latinLnBrk="1" hangingPunct="0"/>
            <a:endParaRPr lang="pl-PL" sz="2800" dirty="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Zrzut ekranu 2015-02-12 o 15.32.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3848" y="0"/>
            <a:ext cx="1352303" cy="137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Zrzut ekranu 2015-02-12 o 14.51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965200" y="2711533"/>
            <a:ext cx="10464800" cy="51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130000"/>
              </a:lnSpc>
              <a:buClrTx/>
              <a:buSzPct val="120000"/>
              <a:buBlip>
                <a:blip r:embed="rId4"/>
              </a:buBlip>
            </a:pPr>
            <a:r>
              <a:rPr lang="pl-PL" altLang="pl-PL" sz="2800" dirty="0"/>
              <a:t>Z</a:t>
            </a:r>
            <a:r>
              <a:rPr lang="pl-PL" altLang="pl-PL" sz="2800" dirty="0" smtClean="0"/>
              <a:t>astąpienie </a:t>
            </a:r>
            <a:r>
              <a:rPr lang="pl-PL" altLang="pl-PL" sz="2800" dirty="0"/>
              <a:t>tradycyjnego biurokratycznego modelu zarządzania administracją przez </a:t>
            </a:r>
            <a:r>
              <a:rPr lang="pl-PL" altLang="pl-PL" sz="2800" dirty="0">
                <a:solidFill>
                  <a:srgbClr val="E52E2C"/>
                </a:solidFill>
              </a:rPr>
              <a:t>model </a:t>
            </a:r>
            <a:r>
              <a:rPr lang="pl-PL" altLang="pl-PL" sz="2800" dirty="0" smtClean="0">
                <a:solidFill>
                  <a:srgbClr val="E52E2C"/>
                </a:solidFill>
              </a:rPr>
              <a:t>menedżerski</a:t>
            </a:r>
            <a:r>
              <a:rPr lang="pl-PL" altLang="pl-PL" sz="2800" dirty="0" smtClean="0"/>
              <a:t>,</a:t>
            </a:r>
            <a:endParaRPr lang="pl-PL" altLang="pl-PL" sz="2800" dirty="0"/>
          </a:p>
          <a:p>
            <a:pPr marL="457200" indent="-457200" algn="just" eaLnBrk="1" hangingPunct="1">
              <a:lnSpc>
                <a:spcPct val="130000"/>
              </a:lnSpc>
              <a:buClrTx/>
              <a:buSzPct val="120000"/>
              <a:buBlip>
                <a:blip r:embed="rId4"/>
              </a:buBlip>
            </a:pPr>
            <a:r>
              <a:rPr lang="pl-PL" altLang="pl-PL" sz="2800" dirty="0"/>
              <a:t>Z</a:t>
            </a:r>
            <a:r>
              <a:rPr lang="pl-PL" altLang="pl-PL" sz="2800" dirty="0" smtClean="0"/>
              <a:t>astosowanie </a:t>
            </a:r>
            <a:r>
              <a:rPr lang="pl-PL" altLang="pl-PL" sz="2800" dirty="0"/>
              <a:t>w sektorze publicznym zasad i modeli zarządzania znanych i stosowanych z powodzeniem w </a:t>
            </a:r>
            <a:r>
              <a:rPr lang="pl-PL" altLang="pl-PL" sz="2800" dirty="0">
                <a:solidFill>
                  <a:srgbClr val="E52E2C"/>
                </a:solidFill>
              </a:rPr>
              <a:t>sektorze prywatnym</a:t>
            </a:r>
            <a:r>
              <a:rPr lang="pl-PL" altLang="pl-PL" sz="2800" dirty="0"/>
              <a:t>,</a:t>
            </a:r>
          </a:p>
          <a:p>
            <a:pPr marL="457200" indent="-457200" algn="just" eaLnBrk="1" hangingPunct="1">
              <a:lnSpc>
                <a:spcPct val="130000"/>
              </a:lnSpc>
              <a:buClrTx/>
              <a:buSzPct val="120000"/>
              <a:buBlip>
                <a:blip r:embed="rId4"/>
              </a:buBlip>
            </a:pPr>
            <a:r>
              <a:rPr lang="pl-PL" altLang="pl-PL" sz="2800" dirty="0"/>
              <a:t>R</a:t>
            </a:r>
            <a:r>
              <a:rPr lang="pl-PL" altLang="pl-PL" sz="2800" dirty="0" smtClean="0"/>
              <a:t>osnące </a:t>
            </a:r>
            <a:r>
              <a:rPr lang="pl-PL" altLang="pl-PL" sz="2800" dirty="0"/>
              <a:t>oczekiwania obywateli co do jakości usług publicznych,</a:t>
            </a:r>
          </a:p>
          <a:p>
            <a:pPr marL="457200" indent="-457200" algn="just" eaLnBrk="1" hangingPunct="1">
              <a:lnSpc>
                <a:spcPct val="130000"/>
              </a:lnSpc>
              <a:buClrTx/>
              <a:buSzPct val="120000"/>
              <a:buBlip>
                <a:blip r:embed="rId4"/>
              </a:buBlip>
            </a:pPr>
            <a:r>
              <a:rPr lang="pl-PL" altLang="pl-PL" sz="2800" dirty="0"/>
              <a:t>D</a:t>
            </a:r>
            <a:r>
              <a:rPr lang="pl-PL" altLang="pl-PL" sz="2800" dirty="0" smtClean="0"/>
              <a:t>uża </a:t>
            </a:r>
            <a:r>
              <a:rPr lang="pl-PL" altLang="pl-PL" sz="2800" dirty="0"/>
              <a:t>niechęć do podnoszenia podatków – naturalne  dążenia do otrzymywania „coraz więcej za coraz mniej”.</a:t>
            </a:r>
          </a:p>
        </p:txBody>
      </p:sp>
      <p:pic>
        <p:nvPicPr>
          <p:cNvPr id="4" name="Obraz 3" descr="Zrzut ekranu 2015-04-24 o 14.24.18.png"/>
          <p:cNvPicPr>
            <a:picLocks noChangeAspect="1"/>
          </p:cNvPicPr>
          <p:nvPr/>
        </p:nvPicPr>
        <p:blipFill>
          <a:blip r:embed="rId5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599"/>
          </a:xfrm>
          <a:prstGeom prst="rect">
            <a:avLst/>
          </a:prstGeom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pPr eaLnBrk="1" hangingPunct="1">
              <a:lnSpc>
                <a:spcPct val="130000"/>
              </a:lnSpc>
            </a:pPr>
            <a:r>
              <a:rPr lang="pl-PL" altLang="pl-PL" dirty="0" smtClean="0"/>
              <a:t>NOWE ZARZĄDZANIE PUBLICZNE </a:t>
            </a:r>
            <a:br>
              <a:rPr lang="pl-PL" altLang="pl-PL" dirty="0" smtClean="0"/>
            </a:br>
            <a:r>
              <a:rPr lang="pl-PL" altLang="pl-PL" dirty="0" smtClean="0"/>
              <a:t> NEW PUBLIC MANAGEMENT</a:t>
            </a:r>
            <a:endParaRPr lang="pl-PL" altLang="pl-PL" dirty="0"/>
          </a:p>
        </p:txBody>
      </p:sp>
      <p:pic>
        <p:nvPicPr>
          <p:cNvPr id="61" name="Zrzut ekranu 2015-02-12 o 14.40.0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172" y="77489"/>
            <a:ext cx="2373223" cy="693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  <p:pic>
        <p:nvPicPr>
          <p:cNvPr id="76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KONTROLA ZARZĄDCZA - SPRAWNOŚĆ</a:t>
            </a:r>
            <a:endParaRPr sz="2400" dirty="0"/>
          </a:p>
        </p:txBody>
      </p:sp>
      <p:pic>
        <p:nvPicPr>
          <p:cNvPr id="78" name="Zrzut ekranu 2015-02-12 o 15.32.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5743" y="117524"/>
            <a:ext cx="1352303" cy="137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Zrzut ekranu 2015-02-12 o 14.40.0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72" y="77489"/>
            <a:ext cx="2373223" cy="6933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965200" y="2128845"/>
            <a:ext cx="10464800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5"/>
              </a:buBlip>
              <a:defRPr/>
            </a:pPr>
            <a:r>
              <a:rPr lang="pl-PL" sz="2800" dirty="0">
                <a:solidFill>
                  <a:srgbClr val="E52E2C"/>
                </a:solidFill>
              </a:rPr>
              <a:t>P</a:t>
            </a:r>
            <a:r>
              <a:rPr lang="pl-PL" sz="2800" dirty="0" smtClean="0">
                <a:solidFill>
                  <a:srgbClr val="E52E2C"/>
                </a:solidFill>
              </a:rPr>
              <a:t>owinność</a:t>
            </a:r>
            <a:r>
              <a:rPr lang="pl-PL" sz="2800" dirty="0" smtClean="0"/>
              <a:t> </a:t>
            </a:r>
            <a:r>
              <a:rPr lang="pl-PL" sz="2800" dirty="0"/>
              <a:t>konstytucyjna,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5"/>
              </a:buBlip>
              <a:defRPr/>
            </a:pPr>
            <a:r>
              <a:rPr lang="pl-PL" sz="2800" dirty="0">
                <a:solidFill>
                  <a:srgbClr val="E52E2C"/>
                </a:solidFill>
              </a:rPr>
              <a:t>W</a:t>
            </a:r>
            <a:r>
              <a:rPr lang="pl-PL" sz="2800" dirty="0" smtClean="0">
                <a:solidFill>
                  <a:srgbClr val="E52E2C"/>
                </a:solidFill>
              </a:rPr>
              <a:t>artość</a:t>
            </a:r>
            <a:r>
              <a:rPr lang="pl-PL" sz="2800" dirty="0" smtClean="0"/>
              <a:t> </a:t>
            </a:r>
            <a:r>
              <a:rPr lang="pl-PL" sz="2800" dirty="0"/>
              <a:t>dodana dla obywatela,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5"/>
              </a:buBlip>
              <a:defRPr/>
            </a:pPr>
            <a:r>
              <a:rPr lang="pl-PL" sz="2800" dirty="0"/>
              <a:t>P</a:t>
            </a:r>
            <a:r>
              <a:rPr lang="pl-PL" sz="2800" dirty="0" smtClean="0"/>
              <a:t>oniesione </a:t>
            </a:r>
            <a:r>
              <a:rPr lang="pl-PL" sz="2800" dirty="0">
                <a:solidFill>
                  <a:srgbClr val="E52E2C"/>
                </a:solidFill>
              </a:rPr>
              <a:t>nakłady</a:t>
            </a:r>
            <a:r>
              <a:rPr lang="pl-PL" sz="2800" dirty="0"/>
              <a:t> a osiągnięte </a:t>
            </a:r>
            <a:r>
              <a:rPr lang="pl-PL" sz="2800" dirty="0" smtClean="0"/>
              <a:t>cele,</a:t>
            </a:r>
            <a:endParaRPr lang="pl-PL" sz="2800" dirty="0"/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5"/>
              </a:buBlip>
              <a:defRPr/>
            </a:pPr>
            <a:r>
              <a:rPr lang="pl-PL" sz="2800" b="1" dirty="0">
                <a:solidFill>
                  <a:srgbClr val="E52E2C"/>
                </a:solidFill>
              </a:rPr>
              <a:t>S</a:t>
            </a:r>
            <a:r>
              <a:rPr lang="pl-PL" sz="2800" b="1" dirty="0" smtClean="0">
                <a:solidFill>
                  <a:srgbClr val="E52E2C"/>
                </a:solidFill>
              </a:rPr>
              <a:t>prawność</a:t>
            </a:r>
            <a:r>
              <a:rPr lang="pl-PL" sz="2800" dirty="0" smtClean="0"/>
              <a:t> </a:t>
            </a:r>
            <a:r>
              <a:rPr lang="pl-PL" sz="2800" dirty="0"/>
              <a:t>wymaga pomiaru</a:t>
            </a:r>
            <a:r>
              <a:rPr lang="pl-PL" sz="2800" dirty="0" smtClean="0"/>
              <a:t>:	</a:t>
            </a:r>
          </a:p>
          <a:p>
            <a:pPr marL="457200" lvl="8" indent="-457200" algn="l">
              <a:lnSpc>
                <a:spcPct val="13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2800" u="sng" dirty="0" smtClean="0"/>
              <a:t>Nakładów </a:t>
            </a:r>
            <a:r>
              <a:rPr lang="pl-PL" sz="2800" dirty="0" smtClean="0"/>
              <a:t>(ang. </a:t>
            </a:r>
            <a:r>
              <a:rPr lang="pl-PL" sz="2800" dirty="0" err="1" smtClean="0"/>
              <a:t>input</a:t>
            </a:r>
            <a:r>
              <a:rPr lang="pl-PL" sz="2800" dirty="0" smtClean="0"/>
              <a:t>),np. wynagrodzenia nauczycieli języka angielskiego zatrudnionych w szkole,</a:t>
            </a:r>
          </a:p>
          <a:p>
            <a:pPr marL="457200" lvl="3" indent="-457200" algn="l">
              <a:lnSpc>
                <a:spcPct val="13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2800" u="sng" dirty="0" smtClean="0"/>
              <a:t> Produktów </a:t>
            </a:r>
            <a:r>
              <a:rPr lang="pl-PL" sz="2800" dirty="0" smtClean="0"/>
              <a:t>(ang. </a:t>
            </a:r>
            <a:r>
              <a:rPr lang="pl-PL" sz="2800" dirty="0" err="1" smtClean="0"/>
              <a:t>output</a:t>
            </a:r>
            <a:r>
              <a:rPr lang="pl-PL" sz="2800" dirty="0" smtClean="0"/>
              <a:t>), np. lekcje języka angielskiego  prowadzone dla określonej liczby uczniów,</a:t>
            </a:r>
          </a:p>
          <a:p>
            <a:pPr marL="457200" lvl="3" indent="-457200" algn="l">
              <a:lnSpc>
                <a:spcPct val="13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2800" u="sng" dirty="0" smtClean="0"/>
              <a:t>Wyników</a:t>
            </a:r>
            <a:r>
              <a:rPr lang="pl-PL" sz="2800" dirty="0" smtClean="0"/>
              <a:t> (ang. </a:t>
            </a:r>
            <a:r>
              <a:rPr lang="pl-PL" sz="2800" dirty="0" err="1" smtClean="0"/>
              <a:t>outcomes</a:t>
            </a:r>
            <a:r>
              <a:rPr lang="pl-PL" sz="2800" dirty="0" smtClean="0"/>
              <a:t>), np.: umiejętności językowe uczniów.</a:t>
            </a:r>
            <a:endParaRPr lang="pl-PL" sz="2800" dirty="0"/>
          </a:p>
        </p:txBody>
      </p:sp>
      <p:pic>
        <p:nvPicPr>
          <p:cNvPr id="8" name="Obraz 7" descr="Zrzut ekranu 2015-04-24 o 14.24.18.png"/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4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az 7" descr="Zrzut ekranu 2015-04-24 o 14.24.18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/>
              <a:t>KONTROLA </a:t>
            </a:r>
            <a:r>
              <a:rPr sz="2400" dirty="0" smtClean="0"/>
              <a:t>ZARZĄDCZA</a:t>
            </a:r>
            <a:r>
              <a:rPr lang="pl-PL" sz="2400" dirty="0" smtClean="0"/>
              <a:t>  - GENEZA I ISTOTA</a:t>
            </a:r>
          </a:p>
        </p:txBody>
      </p:sp>
      <p:pic>
        <p:nvPicPr>
          <p:cNvPr id="66" name="Zrzut ekranu 2015-02-12 o 15.32.2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95743" y="51141"/>
            <a:ext cx="1352303" cy="137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Zrzut ekranu 2015-02-12 o 14.40.0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172" y="77489"/>
            <a:ext cx="2373223" cy="6933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965200" y="2982751"/>
            <a:ext cx="10464800" cy="256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6"/>
              </a:buBlip>
            </a:pPr>
            <a:r>
              <a:rPr lang="pl-PL" altLang="pl-PL" sz="2800" dirty="0"/>
              <a:t>Kontrola czy zarządzanie? 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6"/>
              </a:buBlip>
            </a:pPr>
            <a:r>
              <a:rPr lang="pl-PL" altLang="pl-PL" sz="2800" dirty="0"/>
              <a:t>Czy to jest coś nowego?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6"/>
              </a:buBlip>
            </a:pPr>
            <a:r>
              <a:rPr lang="pl-PL" altLang="pl-PL" sz="2800" dirty="0"/>
              <a:t>Jaki jest związek z finansami publicznymi?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6"/>
              </a:buBlip>
            </a:pPr>
            <a:r>
              <a:rPr lang="pl-PL" altLang="pl-PL" sz="2800" dirty="0"/>
              <a:t>Skąd wzięła się nazwa kontrola zarządcza?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Zrzut ekranu 2015-02-12 o 15.32.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511" y="117524"/>
            <a:ext cx="1352303" cy="137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Zrzut ekranu 2015-02-12 o 14.51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Tekstowe 1"/>
          <p:cNvSpPr txBox="1"/>
          <p:nvPr/>
        </p:nvSpPr>
        <p:spPr>
          <a:xfrm>
            <a:off x="965199" y="1916609"/>
            <a:ext cx="10464801" cy="7335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4"/>
              </a:buBlip>
            </a:pPr>
            <a:r>
              <a:rPr lang="pl-PL" altLang="pl-PL" sz="2800" dirty="0" smtClean="0"/>
              <a:t>Jakie </a:t>
            </a:r>
            <a:r>
              <a:rPr lang="pl-PL" altLang="pl-PL" sz="2800" dirty="0">
                <a:solidFill>
                  <a:srgbClr val="E52E2C"/>
                </a:solidFill>
              </a:rPr>
              <a:t>cele</a:t>
            </a:r>
            <a:r>
              <a:rPr lang="pl-PL" altLang="pl-PL" sz="2800" dirty="0"/>
              <a:t> planuje się osiągnąć? 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4"/>
              </a:buBlip>
            </a:pPr>
            <a:r>
              <a:rPr lang="pl-PL" altLang="pl-PL" sz="2800" dirty="0"/>
              <a:t>Jakie </a:t>
            </a:r>
            <a:r>
              <a:rPr lang="pl-PL" altLang="pl-PL" sz="2800" dirty="0">
                <a:solidFill>
                  <a:srgbClr val="E52E2C"/>
                </a:solidFill>
              </a:rPr>
              <a:t>zadania</a:t>
            </a:r>
            <a:r>
              <a:rPr lang="pl-PL" altLang="pl-PL" sz="2800" dirty="0"/>
              <a:t> są zaplanowane do wykonania w celu osiągnięcia celów?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4"/>
              </a:buBlip>
            </a:pPr>
            <a:r>
              <a:rPr lang="pl-PL" altLang="pl-PL" sz="2800" dirty="0"/>
              <a:t>Jak zmierzyć </a:t>
            </a:r>
            <a:r>
              <a:rPr lang="pl-PL" altLang="pl-PL" sz="2800" dirty="0">
                <a:solidFill>
                  <a:srgbClr val="E52E2C"/>
                </a:solidFill>
              </a:rPr>
              <a:t>realizację</a:t>
            </a:r>
            <a:r>
              <a:rPr lang="pl-PL" altLang="pl-PL" sz="2800" dirty="0"/>
              <a:t> zakładanego celu?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4"/>
              </a:buBlip>
            </a:pPr>
            <a:r>
              <a:rPr lang="pl-PL" altLang="pl-PL" sz="2800" dirty="0"/>
              <a:t>Kto jest </a:t>
            </a:r>
            <a:r>
              <a:rPr lang="pl-PL" altLang="pl-PL" sz="2800" dirty="0">
                <a:solidFill>
                  <a:srgbClr val="E52E2C"/>
                </a:solidFill>
              </a:rPr>
              <a:t>odpowiedzialn</a:t>
            </a:r>
            <a:r>
              <a:rPr lang="pl-PL" altLang="pl-PL" sz="2800" dirty="0"/>
              <a:t>y za realizację zadania?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4"/>
              </a:buBlip>
            </a:pPr>
            <a:r>
              <a:rPr lang="pl-PL" altLang="pl-PL" sz="2800" dirty="0"/>
              <a:t>Jakie </a:t>
            </a:r>
            <a:r>
              <a:rPr lang="pl-PL" altLang="pl-PL" sz="2800" dirty="0">
                <a:solidFill>
                  <a:srgbClr val="E52E2C"/>
                </a:solidFill>
              </a:rPr>
              <a:t>skutki (rezultaty) </a:t>
            </a:r>
            <a:r>
              <a:rPr lang="pl-PL" altLang="pl-PL" sz="2800" dirty="0"/>
              <a:t>ma przynieść realizacja założonych celów? Jakie wartości docelowe powinny osiągnąć zakładane mierniki?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4"/>
              </a:buBlip>
            </a:pPr>
            <a:r>
              <a:rPr lang="pl-PL" altLang="pl-PL" sz="2800" dirty="0"/>
              <a:t>Jakie </a:t>
            </a:r>
            <a:r>
              <a:rPr lang="pl-PL" altLang="pl-PL" sz="2800" dirty="0">
                <a:solidFill>
                  <a:srgbClr val="E52E2C"/>
                </a:solidFill>
              </a:rPr>
              <a:t>ryzyka</a:t>
            </a:r>
            <a:r>
              <a:rPr lang="pl-PL" altLang="pl-PL" sz="2800" dirty="0"/>
              <a:t> są związane z realizacją zadań i jak im zapobiegać?</a:t>
            </a:r>
          </a:p>
          <a:p>
            <a:pPr marL="457200" indent="-457200" algn="l">
              <a:lnSpc>
                <a:spcPct val="130000"/>
              </a:lnSpc>
              <a:spcBef>
                <a:spcPct val="20000"/>
              </a:spcBef>
              <a:buSzPct val="120000"/>
              <a:buBlip>
                <a:blip r:embed="rId4"/>
              </a:buBlip>
            </a:pPr>
            <a:r>
              <a:rPr lang="pl-PL" altLang="pl-PL" sz="2800" dirty="0"/>
              <a:t>Czy postawione cele zostały </a:t>
            </a:r>
            <a:r>
              <a:rPr lang="pl-PL" altLang="pl-PL" sz="2800" dirty="0">
                <a:solidFill>
                  <a:srgbClr val="E52E2C"/>
                </a:solidFill>
              </a:rPr>
              <a:t>osiągnięte</a:t>
            </a:r>
            <a:r>
              <a:rPr lang="pl-PL" altLang="pl-PL" sz="2800" dirty="0"/>
              <a:t>?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Obraz 7" descr="Zrzut ekranu 2015-04-24 o 14.24.18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/>
              <a:t>KONTROLA </a:t>
            </a:r>
            <a:r>
              <a:rPr sz="2400" dirty="0" smtClean="0"/>
              <a:t>ZARZĄDCZA</a:t>
            </a:r>
            <a:r>
              <a:rPr lang="pl-PL" sz="2400" dirty="0" smtClean="0"/>
              <a:t> – PO CO?</a:t>
            </a:r>
            <a:endParaRPr sz="2400" dirty="0"/>
          </a:p>
        </p:txBody>
      </p:sp>
      <p:pic>
        <p:nvPicPr>
          <p:cNvPr id="73" name="Zrzut ekranu 2015-02-12 o 14.40.0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172" y="77489"/>
            <a:ext cx="2373223" cy="693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pic>
        <p:nvPicPr>
          <p:cNvPr id="93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38612" y="8970859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965200" y="401091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KONTROLA ZARZĄDCZA - CO TO? </a:t>
            </a:r>
            <a:endParaRPr sz="2400" dirty="0"/>
          </a:p>
        </p:txBody>
      </p:sp>
      <p:pic>
        <p:nvPicPr>
          <p:cNvPr id="95" name="Zrzut ekranu 2015-02-12 o 15.25.0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5496" y="966241"/>
            <a:ext cx="1538277" cy="115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202766" y="2121942"/>
            <a:ext cx="7942567" cy="6185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Prostokąt 6"/>
          <p:cNvSpPr/>
          <p:nvPr/>
        </p:nvSpPr>
        <p:spPr>
          <a:xfrm>
            <a:off x="8145333" y="2121942"/>
            <a:ext cx="4663830" cy="40134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  <a:buSzPct val="120000"/>
              <a:defRPr/>
            </a:pPr>
            <a:r>
              <a:rPr lang="pl-PL" altLang="pl-PL" sz="2800" b="1" dirty="0" smtClean="0">
                <a:solidFill>
                  <a:schemeClr val="tx1"/>
                </a:solidFill>
              </a:rPr>
              <a:t>STAŁY </a:t>
            </a:r>
            <a:r>
              <a:rPr lang="pl-PL" altLang="pl-PL" sz="2800" b="1" dirty="0">
                <a:solidFill>
                  <a:schemeClr val="tx1"/>
                </a:solidFill>
              </a:rPr>
              <a:t>I CIĄGŁY PROCES OCENY JEDNOSTKI POD KĄTEM ZDOLNOŚCI </a:t>
            </a:r>
            <a:r>
              <a:rPr lang="pl-PL" altLang="pl-PL" sz="2800" b="1" dirty="0" smtClean="0">
                <a:solidFill>
                  <a:schemeClr val="tx1"/>
                </a:solidFill>
              </a:rPr>
              <a:t>I </a:t>
            </a:r>
            <a:r>
              <a:rPr lang="pl-PL" altLang="pl-PL" sz="2800" b="1" dirty="0">
                <a:solidFill>
                  <a:schemeClr val="tx1"/>
                </a:solidFill>
              </a:rPr>
              <a:t>SPRAWNOŚCI OSIĄGANIA WYZNACZONYCH </a:t>
            </a:r>
            <a:r>
              <a:rPr lang="pl-PL" altLang="pl-PL" sz="2800" b="1" dirty="0" smtClean="0">
                <a:solidFill>
                  <a:schemeClr val="tx1"/>
                </a:solidFill>
              </a:rPr>
              <a:t>CELÓW</a:t>
            </a:r>
            <a:endParaRPr lang="pl-PL" altLang="pl-PL" sz="2800" b="1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168775" y="6319209"/>
            <a:ext cx="4640388" cy="1988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  <a:buSzPct val="120000"/>
              <a:defRPr/>
            </a:pPr>
            <a:r>
              <a:rPr lang="pl-PL" altLang="pl-PL" sz="3200" b="1" dirty="0">
                <a:solidFill>
                  <a:srgbClr val="E52E2C"/>
                </a:solidFill>
              </a:rPr>
              <a:t>KONTROLI ZARZĄDCZEJ NIE MOŻNA WDROŻYĆ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8</a:t>
            </a:fld>
            <a:endParaRPr/>
          </a:p>
        </p:txBody>
      </p:sp>
      <p:pic>
        <p:nvPicPr>
          <p:cNvPr id="103" name="Zrzut ekranu 2015-02-12 o 14.51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SAMOOCENA</a:t>
            </a:r>
            <a:endParaRPr sz="2400" dirty="0"/>
          </a:p>
        </p:txBody>
      </p:sp>
      <p:pic>
        <p:nvPicPr>
          <p:cNvPr id="105" name="Zrzut ekranu 2015-02-12 o 15.25.0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5496" y="966241"/>
            <a:ext cx="1538277" cy="11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Tekstowe 1"/>
          <p:cNvSpPr txBox="1"/>
          <p:nvPr/>
        </p:nvSpPr>
        <p:spPr>
          <a:xfrm>
            <a:off x="965200" y="2837589"/>
            <a:ext cx="10328573" cy="5472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Jeden ze sposobów weryfikacji poszczególnych </a:t>
            </a:r>
            <a:r>
              <a:rPr lang="pl-PL" sz="2800" dirty="0" smtClean="0">
                <a:solidFill>
                  <a:srgbClr val="E52E2C"/>
                </a:solidFill>
              </a:rPr>
              <a:t>standardów</a:t>
            </a:r>
            <a:r>
              <a:rPr lang="pl-PL" sz="2800" dirty="0" smtClean="0"/>
              <a:t>,</a:t>
            </a:r>
            <a:endParaRPr lang="pl-PL" sz="2800" dirty="0"/>
          </a:p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Modelowanie </a:t>
            </a:r>
            <a:r>
              <a:rPr lang="pl-PL" sz="2800" dirty="0">
                <a:solidFill>
                  <a:srgbClr val="E52E2C"/>
                </a:solidFill>
              </a:rPr>
              <a:t>kwestionariuszy</a:t>
            </a:r>
            <a:r>
              <a:rPr lang="pl-PL" sz="2800" dirty="0"/>
              <a:t> </a:t>
            </a:r>
            <a:r>
              <a:rPr lang="pl-PL" sz="2800" dirty="0" smtClean="0"/>
              <a:t>samooceny,</a:t>
            </a:r>
            <a:endParaRPr lang="pl-PL" sz="2800" dirty="0"/>
          </a:p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Realizacja wytycznych Ministra Finansów opublikowanych w </a:t>
            </a:r>
            <a:r>
              <a:rPr lang="pl-PL" sz="2800" dirty="0">
                <a:solidFill>
                  <a:srgbClr val="E52E2C"/>
                </a:solidFill>
              </a:rPr>
              <a:t>Komunikacie Nr 3 Ministra Finansów z dnia 16 lutego 2011 r. </a:t>
            </a:r>
            <a:r>
              <a:rPr lang="pl-PL" sz="2800" dirty="0"/>
              <a:t>w sprawie szczegółowych wytycznych w zakresie samooceny kontroli zarządczej dla jednostek sektora finansów publicznych(Dz. Urz. Min. Fin. z 2011 r. nr 2 poz. 11).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Obraz 6" descr="Zrzut ekranu 2015-04-24 o 14.24.18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Zrzut ekranu 2015-02-12 o 15.24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7604" y="1674337"/>
            <a:ext cx="1738665" cy="1155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9</a:t>
            </a:fld>
            <a:endParaRPr/>
          </a:p>
        </p:txBody>
      </p:sp>
      <p:pic>
        <p:nvPicPr>
          <p:cNvPr id="114" name="Zrzut ekranu 2015-02-12 o 14.51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2721" y="8282413"/>
            <a:ext cx="1945325" cy="56218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965200" y="800100"/>
            <a:ext cx="10464800" cy="1130300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pl-PL" sz="2400" dirty="0" smtClean="0"/>
              <a:t>SYSTEM WSPOMAGAJĄCY PRZEPROWADZANIE SAMOOCENY  SYSTEMU KONTROLI ZARZĄDCZEJ</a:t>
            </a:r>
            <a:endParaRPr sz="2400" dirty="0"/>
          </a:p>
        </p:txBody>
      </p:sp>
      <p:sp>
        <p:nvSpPr>
          <p:cNvPr id="2" name="Prostokąt 1"/>
          <p:cNvSpPr/>
          <p:nvPr/>
        </p:nvSpPr>
        <p:spPr>
          <a:xfrm>
            <a:off x="965200" y="2805183"/>
            <a:ext cx="10464800" cy="469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e</a:t>
            </a:r>
            <a:r>
              <a:rPr lang="pl-PL" sz="2800" dirty="0" smtClean="0"/>
              <a:t> - Usługa</a:t>
            </a:r>
            <a:r>
              <a:rPr lang="pl-PL" sz="2800" dirty="0"/>
              <a:t>,</a:t>
            </a:r>
          </a:p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D</a:t>
            </a:r>
            <a:r>
              <a:rPr lang="pl-PL" sz="2800" dirty="0" smtClean="0"/>
              <a:t>iagnoza </a:t>
            </a:r>
            <a:r>
              <a:rPr lang="pl-PL" sz="2800" dirty="0"/>
              <a:t>kontroli zarządczej na I i II poziomie,</a:t>
            </a:r>
          </a:p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O</a:t>
            </a:r>
            <a:r>
              <a:rPr lang="pl-PL" sz="2800" dirty="0" smtClean="0"/>
              <a:t>bejmująca </a:t>
            </a:r>
            <a:r>
              <a:rPr lang="pl-PL" sz="2800" dirty="0"/>
              <a:t>wszystkie </a:t>
            </a:r>
            <a:r>
              <a:rPr lang="pl-PL" sz="2800" dirty="0" smtClean="0"/>
              <a:t>standardy,</a:t>
            </a:r>
            <a:endParaRPr lang="pl-PL" sz="2800" dirty="0"/>
          </a:p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D</a:t>
            </a:r>
            <a:r>
              <a:rPr lang="pl-PL" sz="2800" dirty="0" smtClean="0"/>
              <a:t>edykowane </a:t>
            </a:r>
            <a:r>
              <a:rPr lang="pl-PL" sz="2800" dirty="0"/>
              <a:t>ankiety – arkusze </a:t>
            </a:r>
            <a:r>
              <a:rPr lang="pl-PL" sz="2800" dirty="0" smtClean="0"/>
              <a:t>samooceny,</a:t>
            </a:r>
            <a:endParaRPr lang="pl-PL" sz="2800" dirty="0"/>
          </a:p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A</a:t>
            </a:r>
            <a:r>
              <a:rPr lang="pl-PL" sz="2800" dirty="0" smtClean="0"/>
              <a:t>utomatyczny </a:t>
            </a:r>
            <a:r>
              <a:rPr lang="pl-PL" sz="2800" dirty="0"/>
              <a:t>raport z przeprowadzonej </a:t>
            </a:r>
            <a:r>
              <a:rPr lang="pl-PL" sz="2800" dirty="0" smtClean="0"/>
              <a:t>diagnozy,</a:t>
            </a:r>
            <a:endParaRPr lang="pl-PL" sz="2800" dirty="0"/>
          </a:p>
          <a:p>
            <a:pPr marL="457200" indent="-457200" algn="just" fontAlgn="base">
              <a:lnSpc>
                <a:spcPct val="130000"/>
              </a:lnSpc>
              <a:spcBef>
                <a:spcPct val="20000"/>
              </a:spcBef>
              <a:spcAft>
                <a:spcPts val="422"/>
              </a:spcAft>
              <a:buSzPct val="120000"/>
              <a:buBlip>
                <a:blip r:embed="rId4"/>
              </a:buBlip>
            </a:pPr>
            <a:r>
              <a:rPr lang="pl-PL" sz="2800" dirty="0"/>
              <a:t>I</a:t>
            </a:r>
            <a:r>
              <a:rPr lang="pl-PL" sz="2800" dirty="0" smtClean="0"/>
              <a:t>nformacja </a:t>
            </a:r>
            <a:r>
              <a:rPr lang="pl-PL" sz="2800" dirty="0"/>
              <a:t>o stanie kontroli zarządczej na każdym z </a:t>
            </a:r>
            <a:r>
              <a:rPr lang="pl-PL" sz="2800" dirty="0" smtClean="0"/>
              <a:t>poziomów.</a:t>
            </a:r>
            <a:endParaRPr lang="en-US" sz="2800" dirty="0"/>
          </a:p>
        </p:txBody>
      </p:sp>
      <p:pic>
        <p:nvPicPr>
          <p:cNvPr id="7" name="Obraz 6" descr="Zrzut ekranu 2015-04-24 o 14.24.18.png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690</Words>
  <Application>Microsoft Office PowerPoint</Application>
  <PresentationFormat>Niestandardowy</PresentationFormat>
  <Paragraphs>114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Helvetica Light</vt:lpstr>
      <vt:lpstr>Helvetica Neue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jurek grygierzec</dc:creator>
  <cp:lastModifiedBy>Tomasz</cp:lastModifiedBy>
  <cp:revision>53</cp:revision>
  <dcterms:modified xsi:type="dcterms:W3CDTF">2015-04-30T14:18:54Z</dcterms:modified>
</cp:coreProperties>
</file>