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455" r:id="rId2"/>
    <p:sldId id="454" r:id="rId3"/>
    <p:sldId id="372" r:id="rId4"/>
    <p:sldId id="371" r:id="rId5"/>
    <p:sldId id="369" r:id="rId6"/>
    <p:sldId id="458" r:id="rId7"/>
    <p:sldId id="388" r:id="rId8"/>
    <p:sldId id="437" r:id="rId9"/>
    <p:sldId id="443" r:id="rId10"/>
    <p:sldId id="432" r:id="rId11"/>
    <p:sldId id="444" r:id="rId12"/>
    <p:sldId id="445" r:id="rId13"/>
    <p:sldId id="417" r:id="rId14"/>
    <p:sldId id="436" r:id="rId15"/>
    <p:sldId id="446" r:id="rId16"/>
    <p:sldId id="447" r:id="rId17"/>
    <p:sldId id="448" r:id="rId18"/>
    <p:sldId id="449" r:id="rId19"/>
    <p:sldId id="450" r:id="rId20"/>
    <p:sldId id="451" r:id="rId21"/>
    <p:sldId id="452" r:id="rId22"/>
    <p:sldId id="456" r:id="rId23"/>
    <p:sldId id="457" r:id="rId24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B4"/>
    <a:srgbClr val="FFFFFF"/>
    <a:srgbClr val="000000"/>
    <a:srgbClr val="669900"/>
    <a:srgbClr val="BDDEFF"/>
    <a:srgbClr val="083763"/>
    <a:srgbClr val="41674A"/>
    <a:srgbClr val="00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994" autoAdjust="0"/>
    <p:restoredTop sz="88777" autoAdjust="0"/>
  </p:normalViewPr>
  <p:slideViewPr>
    <p:cSldViewPr>
      <p:cViewPr varScale="1">
        <p:scale>
          <a:sx n="66" d="100"/>
          <a:sy n="66" d="100"/>
        </p:scale>
        <p:origin x="8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69C4B3-9899-4E98-9CFE-9AB0A93125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954080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9" tIns="46049" rIns="92099" bIns="46049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1038" y="4714875"/>
            <a:ext cx="5437187" cy="4467225"/>
          </a:xfrm>
          <a:prstGeom prst="rect">
            <a:avLst/>
          </a:prstGeom>
        </p:spPr>
        <p:txBody>
          <a:bodyPr vert="horz" lIns="92099" tIns="46049" rIns="92099" bIns="46049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6E7195-A90F-4869-8FA1-B0B91884B8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62781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 smtClean="0"/>
          </a:p>
        </p:txBody>
      </p:sp>
      <p:sp>
        <p:nvSpPr>
          <p:cNvPr id="256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755C74-D7D8-4178-BAC2-1F92B898A68C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l-PL" smtClean="0"/>
          </a:p>
        </p:txBody>
      </p:sp>
      <p:sp>
        <p:nvSpPr>
          <p:cNvPr id="25605" name="Symbol zastępczy daty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152046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56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B1953C-E1E2-47C9-B901-8D6BA530B64F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l-PL" smtClean="0"/>
          </a:p>
        </p:txBody>
      </p:sp>
      <p:sp>
        <p:nvSpPr>
          <p:cNvPr id="25605" name="Symbol zastępczy daty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val="3685709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Symbol zastępczy stopki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44500" cy="7334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12664AC-7DFE-43F4-A516-CDAD86746E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E2A5532-6D7B-4B73-ABC1-94CAAD194A4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4" name="Symbol zastępczy daty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" name="Symbol zastępczy stop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" name="Symbol zastępczy daty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C809851-582A-4A87-B993-778F767B440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44500" cy="7334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B4653F2-A11A-4C9A-85B7-EDC93E983F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8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9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A418BE64-9D5E-4533-A5D2-D79200AA4A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8608480-5675-4633-8987-F2BA0068902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Prostokąt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F5A419FF-2D0F-4ED7-91EE-B702358362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6" name="Symbol zastępczy numeru slajd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68E24C2-8D6A-44F8-B3C4-DF30926BCF5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7" name="Symbol zastępczy daty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stopki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CB3DB1A-9DEE-46FB-8356-683788A1270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7" name="Symbol zastępczy daty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stopki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059" name="Symbol zastępczy tytułu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2060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9" r:id="rId1"/>
    <p:sldLayoutId id="2147484740" r:id="rId2"/>
    <p:sldLayoutId id="2147484741" r:id="rId3"/>
    <p:sldLayoutId id="2147484742" r:id="rId4"/>
    <p:sldLayoutId id="2147484743" r:id="rId5"/>
    <p:sldLayoutId id="2147484744" r:id="rId6"/>
    <p:sldLayoutId id="2147484745" r:id="rId7"/>
    <p:sldLayoutId id="2147484746" r:id="rId8"/>
    <p:sldLayoutId id="2147484747" r:id="rId9"/>
    <p:sldLayoutId id="2147484748" r:id="rId10"/>
    <p:sldLayoutId id="214748474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://zgwrp.p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odtytuł 2"/>
          <p:cNvSpPr txBox="1">
            <a:spLocks/>
          </p:cNvSpPr>
          <p:nvPr/>
        </p:nvSpPr>
        <p:spPr bwMode="auto">
          <a:xfrm>
            <a:off x="1403350" y="6021388"/>
            <a:ext cx="64008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None/>
            </a:pPr>
            <a:endParaRPr lang="pl-PL" sz="1600" b="1">
              <a:solidFill>
                <a:srgbClr val="080A04"/>
              </a:solidFill>
              <a:cs typeface="Arial" pitchFamily="34" charset="0"/>
            </a:endParaRPr>
          </a:p>
        </p:txBody>
      </p:sp>
      <p:sp>
        <p:nvSpPr>
          <p:cNvPr id="15363" name="Tytuł 1"/>
          <p:cNvSpPr txBox="1">
            <a:spLocks/>
          </p:cNvSpPr>
          <p:nvPr/>
        </p:nvSpPr>
        <p:spPr bwMode="auto">
          <a:xfrm>
            <a:off x="755650" y="2276475"/>
            <a:ext cx="7920038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pl-PL" sz="2400" dirty="0" smtClean="0"/>
              <a:t>Projekt</a:t>
            </a:r>
          </a:p>
          <a:p>
            <a:pPr algn="ctr">
              <a:defRPr/>
            </a:pPr>
            <a:r>
              <a:rPr lang="pl-PL" sz="2400" dirty="0" smtClean="0"/>
              <a:t>Programu </a:t>
            </a:r>
            <a:r>
              <a:rPr lang="pl-PL" sz="2400" dirty="0"/>
              <a:t>Rozwoju Obszarów Wiejskich </a:t>
            </a:r>
          </a:p>
          <a:p>
            <a:pPr algn="ctr">
              <a:defRPr/>
            </a:pPr>
            <a:r>
              <a:rPr lang="pl-PL" sz="2400" dirty="0"/>
              <a:t>na lata 2014-2020 </a:t>
            </a:r>
          </a:p>
          <a:p>
            <a:pPr algn="ctr">
              <a:defRPr/>
            </a:pPr>
            <a:r>
              <a:rPr lang="pl-PL" sz="2400" dirty="0" smtClean="0"/>
              <a:t> </a:t>
            </a:r>
            <a:endParaRPr lang="pl-PL" sz="2400" dirty="0"/>
          </a:p>
          <a:p>
            <a:pPr algn="ctr">
              <a:defRPr/>
            </a:pPr>
            <a:r>
              <a:rPr lang="pl-PL" dirty="0" smtClean="0"/>
              <a:t>XV Kongres Gmin Wiejskich</a:t>
            </a:r>
            <a:endParaRPr lang="pl-PL" dirty="0"/>
          </a:p>
          <a:p>
            <a:pPr algn="ctr">
              <a:defRPr/>
            </a:pPr>
            <a:endParaRPr lang="pl-PL" dirty="0"/>
          </a:p>
          <a:p>
            <a:pPr algn="ctr">
              <a:defRPr/>
            </a:pPr>
            <a:endParaRPr lang="pl-PL" sz="2400" dirty="0" smtClean="0"/>
          </a:p>
          <a:p>
            <a:pPr algn="ctr">
              <a:defRPr/>
            </a:pPr>
            <a:r>
              <a:rPr lang="pl-PL" sz="1600" dirty="0" smtClean="0">
                <a:solidFill>
                  <a:srgbClr val="080A04"/>
                </a:solidFill>
                <a:cs typeface="Arial" pitchFamily="34" charset="0"/>
              </a:rPr>
              <a:t>Ossa, Biała Rawska.</a:t>
            </a:r>
            <a:r>
              <a:rPr lang="pl-PL" sz="1600" dirty="0" smtClean="0">
                <a:solidFill>
                  <a:srgbClr val="080A04"/>
                </a:solidFill>
                <a:cs typeface="Arial" pitchFamily="34" charset="0"/>
              </a:rPr>
              <a:t> </a:t>
            </a:r>
            <a:r>
              <a:rPr lang="pl-PL" sz="1600" dirty="0" smtClean="0">
                <a:solidFill>
                  <a:srgbClr val="080A04"/>
                </a:solidFill>
                <a:cs typeface="Arial" pitchFamily="34" charset="0"/>
              </a:rPr>
              <a:t>17 września 2014 r.</a:t>
            </a:r>
          </a:p>
          <a:p>
            <a:pPr algn="ctr">
              <a:defRPr/>
            </a:pPr>
            <a:endParaRPr lang="pl-PL" sz="3200" b="1" dirty="0">
              <a:solidFill>
                <a:srgbClr val="080A04"/>
              </a:solidFill>
              <a:latin typeface="+mj-lt"/>
            </a:endParaRPr>
          </a:p>
          <a:p>
            <a:pPr algn="ctr">
              <a:defRPr/>
            </a:pPr>
            <a:endParaRPr lang="pl-PL" sz="3200" b="1" dirty="0">
              <a:solidFill>
                <a:srgbClr val="080A04"/>
              </a:solidFill>
              <a:latin typeface="+mj-lt"/>
            </a:endParaRPr>
          </a:p>
        </p:txBody>
      </p:sp>
      <p:pic>
        <p:nvPicPr>
          <p:cNvPr id="13316" name="Obraz 6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76672"/>
            <a:ext cx="1547813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rgbClr val="000000"/>
                </a:solidFill>
                <a:latin typeface="Georgia" pitchFamily="18" charset="0"/>
              </a:rPr>
              <a:t>Ministerstwo Rolnictwa i Rozwoju Wsi</a:t>
            </a:r>
          </a:p>
        </p:txBody>
      </p:sp>
      <p:pic>
        <p:nvPicPr>
          <p:cNvPr id="3074" name="Picture 2" descr="http://www.kongresgmin.pl/img/stopka_zgwrp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548680"/>
            <a:ext cx="1584176" cy="1584176"/>
          </a:xfrm>
          <a:prstGeom prst="rect">
            <a:avLst/>
          </a:prstGeom>
          <a:noFill/>
        </p:spPr>
      </p:pic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524000" y="3291840"/>
          <a:ext cx="6096000" cy="2743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endParaRPr lang="pl-PL" b="1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Inwestycje w tworzenie, ulepszanie lub rozwijanie podstawowych usług lokalnych dla ludności wiejskiej, w tym rekreacji i kultury oraz powiązanej infrastruktury</a:t>
            </a:r>
          </a:p>
          <a:p>
            <a:pPr algn="just">
              <a:spcBef>
                <a:spcPts val="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ZAKRES: </a:t>
            </a:r>
            <a:r>
              <a:rPr lang="pl-PL" altLang="pl-PL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Targowiska </a:t>
            </a:r>
            <a:r>
              <a:rPr lang="pl-PL" altLang="pl-PL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lub </a:t>
            </a:r>
            <a:r>
              <a:rPr lang="pl-PL" altLang="pl-PL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obiekty budowlane </a:t>
            </a:r>
            <a:r>
              <a:rPr lang="pl-PL" altLang="pl-PL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przeznaczone na cele promocji lokalnych produktów i usług.</a:t>
            </a:r>
          </a:p>
          <a:p>
            <a:pPr marL="0" indent="0" algn="just">
              <a:spcBef>
                <a:spcPts val="0"/>
              </a:spcBef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</a:t>
            </a:r>
          </a:p>
          <a:p>
            <a:pPr marL="271463" indent="-180975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gmina/związek gmin,</a:t>
            </a:r>
          </a:p>
          <a:p>
            <a:pPr marL="271463" indent="-180975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powiat/ związek powiatów.</a:t>
            </a: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Warunki</a:t>
            </a:r>
          </a:p>
          <a:p>
            <a:pPr marL="342900" indent="-342900" algn="just">
              <a:spcBef>
                <a:spcPts val="600"/>
              </a:spcBef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operacja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627063" indent="-176213" algn="just">
              <a:spcBef>
                <a:spcPts val="400"/>
              </a:spcBef>
              <a:buFont typeface="Arial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realizowana w miejscowości liczącej nie więcej niż 200 tys. mieszkańców,</a:t>
            </a:r>
          </a:p>
          <a:p>
            <a:pPr marL="627063" indent="-176213" algn="just">
              <a:buFont typeface="Arial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ogólnodostępna, niekomercyjna,</a:t>
            </a:r>
          </a:p>
          <a:p>
            <a:pPr marL="627063" indent="-176213" algn="just">
              <a:buFont typeface="Arial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spójna z dokumentem planistycznym gminy lub lokalną strategią rozwoju gminy, lub planem rozwoju miejscowości.</a:t>
            </a:r>
          </a:p>
          <a:p>
            <a:pPr marL="0" indent="0" algn="just">
              <a:spcBef>
                <a:spcPts val="0"/>
              </a:spcBef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230" name="pole tekstowe 7"/>
          <p:cNvSpPr txBox="1">
            <a:spLocks noChangeArrowheads="1"/>
          </p:cNvSpPr>
          <p:nvPr/>
        </p:nvSpPr>
        <p:spPr bwMode="auto">
          <a:xfrm>
            <a:off x="4500563" y="2997200"/>
            <a:ext cx="4392612" cy="6953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1066800"/>
            <a:r>
              <a:rPr lang="pl-PL" sz="1400" b="1"/>
              <a:t>WYSOKOŚĆ WSPARCIA:</a:t>
            </a:r>
          </a:p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pl-PL" sz="1400"/>
              <a:t>- </a:t>
            </a:r>
            <a:r>
              <a:rPr lang="pl-PL" sz="1400">
                <a:solidFill>
                  <a:schemeClr val="bg1"/>
                </a:solidFill>
              </a:rPr>
              <a:t>do</a:t>
            </a:r>
            <a:r>
              <a:rPr lang="pl-PL" sz="1400" b="1">
                <a:solidFill>
                  <a:schemeClr val="bg1"/>
                </a:solidFill>
              </a:rPr>
              <a:t> 1 </a:t>
            </a:r>
            <a:r>
              <a:rPr lang="pl-PL" sz="1400">
                <a:solidFill>
                  <a:schemeClr val="bg1"/>
                </a:solidFill>
              </a:rPr>
              <a:t>mln zł. zł </a:t>
            </a:r>
            <a:r>
              <a:rPr lang="pl-PL" sz="1400"/>
              <a:t>/beneficjenta/okres realizacji PROW 2014-2020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1835696" y="620713"/>
            <a:ext cx="691301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Podstawowe usługi i odnowa miejscowości </a:t>
            </a:r>
            <a:endParaRPr lang="pl-PL" sz="2400" dirty="0" smtClean="0">
              <a:solidFill>
                <a:srgbClr val="41674A"/>
              </a:solidFill>
              <a:cs typeface="Arial" pitchFamily="34" charset="0"/>
            </a:endParaRPr>
          </a:p>
          <a:p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na </a:t>
            </a:r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obszarach </a:t>
            </a:r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wiejskich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 (3)</a:t>
            </a:r>
            <a:endParaRPr lang="pl-PL" dirty="0">
              <a:solidFill>
                <a:srgbClr val="41674A"/>
              </a:solidFill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ytuł 1"/>
          <p:cNvSpPr txBox="1">
            <a:spLocks/>
          </p:cNvSpPr>
          <p:nvPr/>
        </p:nvSpPr>
        <p:spPr bwMode="auto">
          <a:xfrm>
            <a:off x="1835696" y="620713"/>
            <a:ext cx="691301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Podstawowe usługi i odnowa miejscowości </a:t>
            </a:r>
            <a:endParaRPr lang="pl-PL" sz="2400" dirty="0" smtClean="0">
              <a:solidFill>
                <a:srgbClr val="41674A"/>
              </a:solidFill>
              <a:cs typeface="Arial" pitchFamily="34" charset="0"/>
            </a:endParaRPr>
          </a:p>
          <a:p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na </a:t>
            </a:r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obszarach </a:t>
            </a:r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wiejskich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(4)</a:t>
            </a:r>
            <a:endParaRPr lang="pl-PL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67587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782145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Badania i inwestycje związane z utrzymaniem, odbudową i poprawą stanu dziedzictwa kulturowego i przyrodniczego wsi, krajobrazu wiejskiego i miejsc o wysokiej wartości przyrodniczej, w tym dotyczące powiązanych aspektów społeczno-gospodarczych oraz środków w zakresie świadomości środowiskowej</a:t>
            </a: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ZAKRES: </a:t>
            </a:r>
            <a:r>
              <a:rPr lang="pl-PL" altLang="pl-PL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Ochrona zabytków i budownictwa tradycyjnego</a:t>
            </a: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gmina lub instytucja kultury (dla której organizatorem jest JST)</a:t>
            </a: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Warunki</a:t>
            </a:r>
          </a:p>
          <a:p>
            <a:pPr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Operacja realizowana: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 gminie: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lub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miejsko-wiejskiej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(z wyłączeniem miast powyżej 5 tys. mieszkańców), lub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miejskiej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z wyłączeniem miejscowości - powyżej 5 tys. mieszkańców),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niekomercyjna, ogólnodostępna, w tym dostępne dla osób niepełnosprawnych,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spójna z dok. planistycznym gminy lub lokalną strategią rozwoju gminy lub planem rozwoju miejscowości,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została zaakceptowana przez JST, które powołało instytucję kultury,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dotycząca obiektu wpisanego do rejestru lub ewidencji zabytków.</a:t>
            </a:r>
            <a:endParaRPr lang="pl-PL" sz="1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491880" y="3140968"/>
            <a:ext cx="5400600" cy="555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1400" b="1" dirty="0"/>
              <a:t>WYSOKOŚĆ WSPARCIA:</a:t>
            </a:r>
            <a:endParaRPr lang="pl-PL" sz="1400" dirty="0"/>
          </a:p>
          <a:p>
            <a:pPr marL="176213" indent="-87313" defTabSz="1066800">
              <a:lnSpc>
                <a:spcPct val="90000"/>
              </a:lnSpc>
              <a:spcAft>
                <a:spcPct val="35000"/>
              </a:spcAft>
              <a:buFontTx/>
              <a:buChar char="-"/>
              <a:defRPr/>
            </a:pPr>
            <a:r>
              <a:rPr lang="pl-PL" sz="1400" dirty="0"/>
              <a:t>do   </a:t>
            </a:r>
            <a:r>
              <a:rPr lang="pl-PL" sz="1400" b="1" dirty="0"/>
              <a:t>500</a:t>
            </a:r>
            <a:r>
              <a:rPr lang="pl-PL" sz="1400" dirty="0"/>
              <a:t> tys. zł /</a:t>
            </a:r>
            <a:r>
              <a:rPr lang="pl-PL" sz="1400" dirty="0" smtClean="0"/>
              <a:t>miejscowość/ okres </a:t>
            </a:r>
            <a:r>
              <a:rPr lang="pl-PL" sz="1400" dirty="0"/>
              <a:t>realizacji PROW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ytuł 1"/>
          <p:cNvSpPr txBox="1">
            <a:spLocks/>
          </p:cNvSpPr>
          <p:nvPr/>
        </p:nvSpPr>
        <p:spPr bwMode="auto">
          <a:xfrm>
            <a:off x="1763688" y="620713"/>
            <a:ext cx="69850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Podstawowe usługi i odnowa miejscowości </a:t>
            </a:r>
            <a:endParaRPr lang="pl-PL" sz="2400" dirty="0" smtClean="0">
              <a:solidFill>
                <a:srgbClr val="41674A"/>
              </a:solidFill>
              <a:cs typeface="Arial" pitchFamily="34" charset="0"/>
            </a:endParaRPr>
          </a:p>
          <a:p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na </a:t>
            </a:r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obszarach </a:t>
            </a:r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wiejskich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(5)</a:t>
            </a:r>
            <a:endParaRPr lang="pl-PL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68611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Inwestycje w tworzenie, ulepszanie lub rozwijanie podstawowych usług lokalnych dla ludności wiejskiej, w tym rekreacji i kultury oraz powiązanej infrastruktury </a:t>
            </a: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ZAKRES: </a:t>
            </a:r>
            <a:r>
              <a:rPr lang="pl-PL" altLang="pl-PL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Inwestycje w obiekty pełniące funkcje kulturalne </a:t>
            </a:r>
            <a:r>
              <a:rPr lang="pl-PL" altLang="pl-PL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oraz </a:t>
            </a:r>
            <a:r>
              <a:rPr lang="pl-PL" altLang="pl-PL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kształtowanie przestrzeni publicznej</a:t>
            </a: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gmina, instytucja kultury, dla obiektów pełniących funkcje kulturalne),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gmina  (kształtowanie przestrzeni publicznej).</a:t>
            </a: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Warunki</a:t>
            </a:r>
          </a:p>
          <a:p>
            <a:pPr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Operacja realizowana: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 gminie: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lub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miejsko-wiejskiej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(z wyłączeniem miast powyżej 5 tys. mieszkańców), lub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miejskich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z wyłączeniem miejscowości - powyżej 5 tys. mieszkańców),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ogólnodostępna, w tym dostępna dla osób niepełnosprawnych, niekomercyjne,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spójna z dok. planistycznym gminy lub lokalną strategią rozwoju gminy lub planem rozwoju miejscowości,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została zaakceptowana przez JST, które powołało instytucję kultury.</a:t>
            </a: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500563" y="2708275"/>
            <a:ext cx="4392612" cy="749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1400" b="1" dirty="0"/>
              <a:t>WYSOKOŚĆ WSPARCIA:</a:t>
            </a:r>
            <a:endParaRPr lang="pl-PL" sz="1400" dirty="0"/>
          </a:p>
          <a:p>
            <a:pPr marL="176213" indent="-87313" defTabSz="1066800">
              <a:lnSpc>
                <a:spcPct val="90000"/>
              </a:lnSpc>
              <a:spcAft>
                <a:spcPct val="35000"/>
              </a:spcAft>
              <a:buFontTx/>
              <a:buChar char="-"/>
              <a:defRPr/>
            </a:pPr>
            <a:r>
              <a:rPr lang="pl-PL" sz="1400" dirty="0"/>
              <a:t>do   </a:t>
            </a:r>
            <a:r>
              <a:rPr lang="pl-PL" sz="1400" b="1" dirty="0"/>
              <a:t>500</a:t>
            </a:r>
            <a:r>
              <a:rPr lang="pl-PL" sz="1400" dirty="0"/>
              <a:t> tys. zł /</a:t>
            </a:r>
            <a:r>
              <a:rPr lang="pl-PL" sz="1400" dirty="0" smtClean="0"/>
              <a:t>miejscowość/okres </a:t>
            </a:r>
            <a:r>
              <a:rPr lang="pl-PL" sz="1400" dirty="0"/>
              <a:t>realizacji PROW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Inwestycje w środki </a:t>
            </a:r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trwałe</a:t>
            </a:r>
            <a:endParaRPr lang="en-GB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60419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Scalanie gruntów</a:t>
            </a: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600" b="1" dirty="0" smtClean="0"/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</a:t>
            </a:r>
          </a:p>
          <a:p>
            <a:pPr marL="265113" indent="-176213" algn="just">
              <a:buFont typeface="Arial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starosta</a:t>
            </a:r>
            <a:endParaRPr lang="pl-PL" sz="1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Kryteria wyboru</a:t>
            </a:r>
          </a:p>
          <a:p>
            <a:pPr marL="265113" indent="-176213" algn="just">
              <a:buFont typeface="Arial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poprawa środowiska przyrodniczego,</a:t>
            </a:r>
          </a:p>
          <a:p>
            <a:pPr marL="265113" indent="-176213" algn="just">
              <a:buFont typeface="Arial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poprawa walorów krajobrazowych.</a:t>
            </a:r>
          </a:p>
          <a:p>
            <a:pPr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Zakres wsparcia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opracowanie projektu scalenia,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zagospodarowanie </a:t>
            </a:r>
            <a:r>
              <a:rPr lang="pl-PL" sz="1400" dirty="0" err="1" smtClean="0">
                <a:latin typeface="Arial" pitchFamily="34" charset="0"/>
                <a:cs typeface="Arial" pitchFamily="34" charset="0"/>
              </a:rPr>
              <a:t>poscaleniowe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pl-PL" altLang="pl-PL" sz="1400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067175" y="1916113"/>
            <a:ext cx="4608513" cy="22907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1400" b="1" dirty="0"/>
              <a:t>WYSOKOŚĆ WSPARCIA:</a:t>
            </a:r>
            <a:endParaRPr lang="pl-PL" sz="1400" dirty="0"/>
          </a:p>
          <a:p>
            <a:pPr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1400" b="1" dirty="0"/>
              <a:t>Opracowanie projektu scaleniowego:</a:t>
            </a:r>
          </a:p>
          <a:p>
            <a:pPr marL="176213" indent="-176213" defTabSz="1066800">
              <a:lnSpc>
                <a:spcPct val="90000"/>
              </a:lnSpc>
              <a:spcAft>
                <a:spcPct val="35000"/>
              </a:spcAft>
              <a:buFontTx/>
              <a:buChar char="-"/>
              <a:defRPr/>
            </a:pPr>
            <a:r>
              <a:rPr lang="pl-PL" sz="1400" dirty="0"/>
              <a:t> do </a:t>
            </a:r>
            <a:r>
              <a:rPr lang="pl-PL" sz="1400" b="1" dirty="0"/>
              <a:t>800</a:t>
            </a:r>
            <a:r>
              <a:rPr lang="pl-PL" sz="1400" dirty="0"/>
              <a:t> euro/ha (dolnośląskie, lubelskie, podkarpackie, małopolskie, śląskie, świętokrzyskie),</a:t>
            </a:r>
          </a:p>
          <a:p>
            <a:pPr marL="176213" indent="-176213" defTabSz="1066800">
              <a:lnSpc>
                <a:spcPct val="90000"/>
              </a:lnSpc>
              <a:spcAft>
                <a:spcPct val="35000"/>
              </a:spcAft>
              <a:buFontTx/>
              <a:buChar char="-"/>
              <a:defRPr/>
            </a:pPr>
            <a:r>
              <a:rPr lang="pl-PL" sz="1400" dirty="0"/>
              <a:t> do </a:t>
            </a:r>
            <a:r>
              <a:rPr lang="pl-PL" sz="1400" b="1" dirty="0"/>
              <a:t>650</a:t>
            </a:r>
            <a:r>
              <a:rPr lang="pl-PL" sz="1400" dirty="0"/>
              <a:t> euro/ha (pozostałe woj.).</a:t>
            </a:r>
          </a:p>
          <a:p>
            <a:pPr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1400" b="1" dirty="0"/>
              <a:t>Zagospodarowanie </a:t>
            </a:r>
            <a:r>
              <a:rPr lang="pl-PL" sz="1400" b="1" dirty="0" err="1"/>
              <a:t>poscaleniowe</a:t>
            </a:r>
            <a:r>
              <a:rPr lang="pl-PL" sz="1400" dirty="0"/>
              <a:t>:</a:t>
            </a:r>
          </a:p>
          <a:p>
            <a:pPr marL="176213" indent="-176213" defTabSz="1066800">
              <a:lnSpc>
                <a:spcPct val="90000"/>
              </a:lnSpc>
              <a:spcAft>
                <a:spcPct val="35000"/>
              </a:spcAft>
              <a:buFontTx/>
              <a:buChar char="-"/>
              <a:defRPr/>
            </a:pPr>
            <a:r>
              <a:rPr lang="pl-PL" sz="1400" dirty="0"/>
              <a:t> do </a:t>
            </a:r>
            <a:r>
              <a:rPr lang="pl-PL" sz="1400" b="1" dirty="0"/>
              <a:t>2</a:t>
            </a:r>
            <a:r>
              <a:rPr lang="pl-PL" sz="1400" dirty="0"/>
              <a:t> tys. euro/ha (dolnośląskie, lubelskie, podkarpackie, małopolskie, śląskie, świętokrzyskie)</a:t>
            </a:r>
          </a:p>
          <a:p>
            <a:pPr marL="176213" indent="-176213" defTabSz="1066800">
              <a:lnSpc>
                <a:spcPct val="90000"/>
              </a:lnSpc>
              <a:spcAft>
                <a:spcPct val="35000"/>
              </a:spcAft>
              <a:buFontTx/>
              <a:buChar char="-"/>
              <a:defRPr/>
            </a:pPr>
            <a:r>
              <a:rPr lang="pl-PL" sz="1400" dirty="0"/>
              <a:t> do  </a:t>
            </a:r>
            <a:r>
              <a:rPr lang="pl-PL" sz="1400" b="1" dirty="0"/>
              <a:t>1,9</a:t>
            </a:r>
            <a:r>
              <a:rPr lang="pl-PL" sz="1400" dirty="0"/>
              <a:t> tys. euro/ha (pozostałe województwa)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LEADER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(1)</a:t>
            </a:r>
            <a:endParaRPr lang="en-GB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69635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Wsparcie przygotowawcze</a:t>
            </a:r>
          </a:p>
          <a:p>
            <a:pPr>
              <a:defRPr/>
            </a:pPr>
            <a:endParaRPr lang="pl-PL" dirty="0" smtClean="0"/>
          </a:p>
          <a:p>
            <a:pPr marL="342900" indent="-342900" algn="just">
              <a:spcBef>
                <a:spcPts val="12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 </a:t>
            </a:r>
            <a:endParaRPr lang="pl-PL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271463" indent="-180975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stowarzyszenie, fundacja lub związek stowarzyszeń, z wyłączeniem stowarzyszeń JST.</a:t>
            </a:r>
          </a:p>
          <a:p>
            <a:pPr>
              <a:spcBef>
                <a:spcPts val="1200"/>
              </a:spcBef>
              <a:buFont typeface="Wingdings 2" pitchFamily="18" charset="2"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Warunki</a:t>
            </a:r>
          </a:p>
          <a:p>
            <a:pPr marL="271463" indent="-180975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obszar wiejski lub zawierający obszar wiejski,</a:t>
            </a:r>
          </a:p>
          <a:p>
            <a:pPr marL="271463" indent="-180975" algn="just">
              <a:buFont typeface="Arial" pitchFamily="34" charset="0"/>
              <a:buChar char="•"/>
              <a:defRPr/>
            </a:pPr>
            <a:r>
              <a:rPr lang="pl-PL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obszar, na którym realizowana ma być LSR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, składa się z min. 2 gmin i zamieszkiwany jest przez 30 -150 tys. mieszkańców,</a:t>
            </a:r>
          </a:p>
          <a:p>
            <a:pPr marL="271463" indent="-180975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członkami (partnerami) wnioskodawcy jest przynajmniej po jednym przedstawicielu z każdego sektora (społecznego, gospodarczego i publicznego) z każdej gminy, objętej LSR.</a:t>
            </a:r>
            <a:endParaRPr lang="pl-PL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8" name="pole tekstowe 7"/>
          <p:cNvSpPr txBox="1">
            <a:spLocks noChangeArrowheads="1"/>
          </p:cNvSpPr>
          <p:nvPr/>
        </p:nvSpPr>
        <p:spPr bwMode="auto">
          <a:xfrm>
            <a:off x="4427538" y="1844675"/>
            <a:ext cx="4392612" cy="7493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pl-PL" sz="1400" b="1"/>
              <a:t>WYSOKOŚĆ WSPARCIA:</a:t>
            </a:r>
            <a:endParaRPr lang="pl-PL" sz="1400"/>
          </a:p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pl-PL" sz="1400"/>
              <a:t>Kwota i wielkość wsparcia zostanie określona na podstawie przeprowadzonej analizy kosztów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LEADER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(2)</a:t>
            </a:r>
            <a:endParaRPr lang="en-GB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70659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457200" indent="-457200" algn="just"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Realizacja operacji w ramach lokalnych strategii rozwoju</a:t>
            </a:r>
          </a:p>
          <a:p>
            <a:pPr marL="342900" indent="-342900" algn="just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Zakres wsparcia</a:t>
            </a:r>
          </a:p>
          <a:p>
            <a:pPr marL="523875" indent="-342900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wzmocnienie kapitału społecznego,</a:t>
            </a:r>
          </a:p>
          <a:p>
            <a:pPr marL="452438" indent="-27146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rozwój przedsiębiorczości (bez świadczenia usług rolniczych),</a:t>
            </a:r>
          </a:p>
          <a:p>
            <a:pPr marL="452438" indent="-27146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dywersyfikacja źródeł dochodu, w tym tworzenie inkubatorów przetwórstwa lokalnego tj. infrastruktury służącej przetwarzaniu produktów rolnych w celu udostępniania jej  lokalnym producentom,</a:t>
            </a:r>
          </a:p>
          <a:p>
            <a:pPr marL="452438" indent="-27146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podnoszenie kompetencji osób z obszaru LSR w powiązaniu z rozwojem przedsiębiorczości lub dywersyfikacją źródeł dochodów, lub podejmowaniem zatrudnienia, w szczególności rolników i osób długotrwale pozostających bez pracy,</a:t>
            </a:r>
          </a:p>
          <a:p>
            <a:pPr marL="452438" indent="-27146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rozwój produktów lokalnych,</a:t>
            </a:r>
          </a:p>
          <a:p>
            <a:pPr marL="452438" indent="-27146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rozwój rynków zbytu, z wyłączeniem targowisk,</a:t>
            </a:r>
          </a:p>
          <a:p>
            <a:pPr marL="452438" indent="-27146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zachowanie dziedzictwa lokalnego,</a:t>
            </a:r>
          </a:p>
          <a:p>
            <a:pPr marL="452438" indent="-27146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rozwój ogólnodostępnej i niekomercyjnej infrastruktury:</a:t>
            </a:r>
          </a:p>
          <a:p>
            <a:pPr marL="900113" lvl="1" indent="-176213" algn="just"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pl-PL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turystycznej, rekreacyjnej lub kulturalnej,</a:t>
            </a:r>
          </a:p>
          <a:p>
            <a:pPr marL="900113" lvl="1" indent="-176213" algn="just"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pl-PL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technicznej, w tym z zakresu gospodarki wodno-ściekowej oraz budowy lub modernizacji dróg lokalnych.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LEADER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(3)</a:t>
            </a:r>
            <a:endParaRPr lang="en-GB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71683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457200" indent="-457200" algn="just"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Realizacja operacji w ramach lokalnych strategii rozwoju</a:t>
            </a:r>
          </a:p>
          <a:p>
            <a:pPr marL="457200" indent="-457200" algn="just"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Pomoc ma formę refundacji kosztów</a:t>
            </a: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 (w zależności od zakresu operacji)</a:t>
            </a:r>
          </a:p>
          <a:p>
            <a:pPr marL="342900" indent="-161925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osoby fizyczne,</a:t>
            </a:r>
          </a:p>
          <a:p>
            <a:pPr marL="342900" indent="-161925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osoby prawne, w tym m.in. kółka rolnicze, jednostki samorządu terytorialnego z wyłączeniem województw, ich związki bądź ich jednostki organizacyjne, organizacje pozarządowe, spółdzielnie, kościoły, związki wyznaniowe,</a:t>
            </a:r>
          </a:p>
          <a:p>
            <a:pPr marL="342900" indent="-161925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jednostki organizacyjne nieposiadające osobowości prawnej, którym ustawy przyznają zdolność prawną.</a:t>
            </a:r>
          </a:p>
          <a:p>
            <a:pPr marL="0" indent="0" algn="just">
              <a:spcBef>
                <a:spcPts val="1800"/>
              </a:spcBef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Pomoc nie może być przyznana przedsiębiorcy, który nie wykonuje działalności jako mikro-, małe lub średnie przedsiębiorstwo.</a:t>
            </a:r>
          </a:p>
          <a:p>
            <a:pPr marL="0" indent="0"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 przypadku operacji mających na celu </a:t>
            </a:r>
            <a:r>
              <a:rPr lang="pl-PL" sz="1400" u="sng" dirty="0" smtClean="0">
                <a:latin typeface="Arial" pitchFamily="34" charset="0"/>
                <a:cs typeface="Arial" pitchFamily="34" charset="0"/>
              </a:rPr>
              <a:t>rozpoczęcie prowadzenia działalności pozarolniczej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pomoc nie może być przyznana osobom  fizycznym ubezpieczonym na podstawie przepisów o ubezpieczeniu społecznym rolników w pełnym zakresie jako rolnik, małżonek rolnika lub domownik, za wyjątkiem operacji w zakresie przetwórstwa lub sprzedaży produktów rolnych.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LEADER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(4)</a:t>
            </a:r>
            <a:endParaRPr lang="en-GB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72707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457200" indent="-457200" algn="just"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Realizacja operacji w ramach lokalnych strategii rozwoju</a:t>
            </a:r>
          </a:p>
          <a:p>
            <a:pPr marL="457200" indent="-457200" algn="just"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Pomoc ma formę refundacji kosztów</a:t>
            </a: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 (w zależności od zakresu operacji)</a:t>
            </a:r>
          </a:p>
          <a:p>
            <a:pPr marL="342900" indent="-342900" algn="just">
              <a:lnSpc>
                <a:spcPct val="150000"/>
              </a:lnSpc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Beneficjentem może być LGD jedynie w przypadku:</a:t>
            </a:r>
          </a:p>
          <a:p>
            <a:pPr marL="271463" indent="-180975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operacji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własnych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LGD,</a:t>
            </a:r>
          </a:p>
          <a:p>
            <a:pPr marL="271463" indent="-180975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operacji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parasolowych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(beneficjentem ubiegającym się o wsparcie przed podmiotem wdrażającym jest LGD; operacja taka składa się z szeregu </a:t>
            </a:r>
            <a:r>
              <a:rPr lang="pl-PL" sz="1400" b="1" dirty="0" err="1" smtClean="0">
                <a:latin typeface="Arial" pitchFamily="34" charset="0"/>
                <a:cs typeface="Arial" pitchFamily="34" charset="0"/>
              </a:rPr>
              <a:t>mikroprojektów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, których realizatorami są różnorodne podmioty działające na obszarze objętym LSR).</a:t>
            </a:r>
          </a:p>
          <a:p>
            <a:pPr marL="271463" indent="-180975" algn="just">
              <a:buFont typeface="Arial" pitchFamily="34" charset="0"/>
              <a:buChar char="•"/>
              <a:defRPr/>
            </a:pPr>
            <a:endParaRPr lang="pl-PL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 przypadku operacji parasolowych odbiorcami realizującymi </a:t>
            </a:r>
            <a:r>
              <a:rPr lang="pl-PL" sz="1400" dirty="0" err="1" smtClean="0">
                <a:latin typeface="Arial" pitchFamily="34" charset="0"/>
                <a:cs typeface="Arial" pitchFamily="34" charset="0"/>
              </a:rPr>
              <a:t>mikroprojekt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mogą być również sformalizowane grupy nieposiadające osobowości prawnej (np. koła gospodyń wiejskich).</a:t>
            </a:r>
          </a:p>
          <a:p>
            <a:pPr marL="0" indent="0"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 przypadku operacji dotyczących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infrastruktury technicznej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, w tym z zakresu gospodarki wodnej, ściekowej oraz budowy lub modernizacji dróg lokalnych, beneficjentami mogą być jedynie </a:t>
            </a:r>
            <a:r>
              <a:rPr lang="pl-PL" sz="1400" u="sng" dirty="0" smtClean="0">
                <a:latin typeface="Arial" pitchFamily="34" charset="0"/>
                <a:cs typeface="Arial" pitchFamily="34" charset="0"/>
              </a:rPr>
              <a:t>gminy 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pl-PL" sz="1400" u="sng" dirty="0" smtClean="0">
                <a:latin typeface="Arial" pitchFamily="34" charset="0"/>
                <a:cs typeface="Arial" pitchFamily="34" charset="0"/>
              </a:rPr>
              <a:t>powiaty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oraz </a:t>
            </a:r>
            <a:r>
              <a:rPr lang="pl-PL" sz="1400" u="sng" dirty="0" smtClean="0">
                <a:latin typeface="Arial" pitchFamily="34" charset="0"/>
                <a:cs typeface="Arial" pitchFamily="34" charset="0"/>
              </a:rPr>
              <a:t>ich związki 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lub </a:t>
            </a:r>
            <a:r>
              <a:rPr lang="pl-PL" sz="1400" u="sng" dirty="0" smtClean="0">
                <a:latin typeface="Arial" pitchFamily="34" charset="0"/>
                <a:cs typeface="Arial" pitchFamily="34" charset="0"/>
              </a:rPr>
              <a:t>jednostki organizacyjne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LEADER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(5)</a:t>
            </a:r>
            <a:endParaRPr lang="en-GB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73731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73733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457200" indent="-457200" algn="just">
              <a:buFont typeface="Wingdings 2" pitchFamily="18" charset="2"/>
              <a:buNone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Realizacja operacji w ramach lokalnych strategii rozwoju</a:t>
            </a:r>
          </a:p>
          <a:p>
            <a:pPr marL="457200" indent="-457200" algn="just">
              <a:buFont typeface="Wingdings 2" pitchFamily="18" charset="2"/>
              <a:buNone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ct val="35000"/>
              </a:spcAft>
              <a:buFont typeface="Wingdings 2" pitchFamily="18" charset="2"/>
              <a:buNone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WYSOKOŚĆ WSPARCIA: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Wingdings 2" pitchFamily="18" charset="2"/>
              <a:buNone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Maksymalna kwota pomocy dla danego rodzaju operacji będzie ustalona przez LGD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mln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zł /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beneficjenta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infrastruktura techniczna,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500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tys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zł/miejscowość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inne operacje 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realizowane przez jednostki z sektora finansów publicznych,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(nie może przekroczyć 50% możliwej do udzielenia pomocy w ramach tego poddziałania)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500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tys. zł. /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beneficjenta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w okresie realizacji Programu - utworzenie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inkubatorów przetwórstwa lokalnego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300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tys. zł/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beneficjenta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/ okres realizacji Programu – (poza jednostkami sektora finansów publicznych)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100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tys. zł /na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odbiorcę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  realizującego „</a:t>
            </a:r>
            <a:r>
              <a:rPr lang="pl-PL" sz="1300" b="1" dirty="0" err="1" smtClean="0">
                <a:latin typeface="Arial" pitchFamily="34" charset="0"/>
                <a:cs typeface="Arial" pitchFamily="34" charset="0"/>
              </a:rPr>
              <a:t>mikroprojekt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” (sformalizowaną grupą nieposiadającą osobowości prawnej ) w ramach operacji parasolowej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w przypadku operacji parasolowych </a:t>
            </a:r>
            <a:r>
              <a:rPr lang="pl-PL" sz="1300" u="sng" dirty="0" smtClean="0">
                <a:latin typeface="Arial" pitchFamily="34" charset="0"/>
                <a:cs typeface="Arial" pitchFamily="34" charset="0"/>
              </a:rPr>
              <a:t>całkowita wartość „</a:t>
            </a:r>
            <a:r>
              <a:rPr lang="pl-PL" sz="1300" u="sng" dirty="0" err="1" smtClean="0">
                <a:latin typeface="Arial" pitchFamily="34" charset="0"/>
                <a:cs typeface="Arial" pitchFamily="34" charset="0"/>
              </a:rPr>
              <a:t>mikroprojektu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” wynosi do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 tys. zł, </a:t>
            </a:r>
            <a:r>
              <a:rPr lang="pl-PL" sz="1300" u="sng" dirty="0" smtClean="0">
                <a:latin typeface="Arial" pitchFamily="34" charset="0"/>
                <a:cs typeface="Arial" pitchFamily="34" charset="0"/>
              </a:rPr>
              <a:t>a całkowita wartość operacji parasolowej 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l-PL" sz="1300" b="1" dirty="0" smtClean="0">
                <a:latin typeface="Arial" pitchFamily="34" charset="0"/>
                <a:cs typeface="Arial" pitchFamily="34" charset="0"/>
              </a:rPr>
              <a:t>400</a:t>
            </a:r>
            <a:r>
              <a:rPr lang="pl-PL" sz="1300" dirty="0" smtClean="0">
                <a:latin typeface="Arial" pitchFamily="34" charset="0"/>
                <a:cs typeface="Arial" pitchFamily="34" charset="0"/>
              </a:rPr>
              <a:t> tys. zł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w przypadku operacji w partnerstwie – limit pomocy każdego z partnerów jest pomniejszany proporcjonalnie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sz="1300" dirty="0" smtClean="0">
                <a:latin typeface="Arial" pitchFamily="34" charset="0"/>
                <a:cs typeface="Arial" pitchFamily="34" charset="0"/>
              </a:rPr>
              <a:t>w przypadku operacji realizowanych poza operacją parasolową całkowita wartość operacji jest większa niż 50 tys. zł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LEADER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(6)</a:t>
            </a:r>
            <a:endParaRPr lang="en-GB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74755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74757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457200" indent="-457200" algn="just">
              <a:buFont typeface="Wingdings 2" pitchFamily="18" charset="2"/>
              <a:buNone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Realizacja operacji w ramach lokalnych strategii rozwoju</a:t>
            </a:r>
          </a:p>
          <a:p>
            <a:pPr marL="457200" indent="-457200" algn="just">
              <a:buFont typeface="Wingdings 2" pitchFamily="18" charset="2"/>
              <a:buNone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ct val="35000"/>
              </a:spcAft>
              <a:buFont typeface="Wingdings 2" pitchFamily="18" charset="2"/>
              <a:buNone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WYSOKOŚĆ WSPARCIA c.d.: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 przypadku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jednostek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sektora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finansów publicznych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, wartość realizowanych przez nie samodzielnie </a:t>
            </a:r>
            <a:r>
              <a:rPr lang="pl-PL" sz="1400" b="1" dirty="0" err="1" smtClean="0">
                <a:latin typeface="Arial" pitchFamily="34" charset="0"/>
                <a:cs typeface="Arial" pitchFamily="34" charset="0"/>
              </a:rPr>
              <a:t>mikroprojektów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nie może przekroczyć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danej operacji parasolowej.</a:t>
            </a:r>
          </a:p>
          <a:p>
            <a:pPr marL="457200" indent="-457200">
              <a:buFont typeface="Arial" pitchFamily="34" charset="0"/>
              <a:buChar char="•"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Font typeface="Wingdings 2" pitchFamily="18" charset="2"/>
              <a:buNone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(ograniczenie to nie ma zastosowania w przypadku, gdy sformalizowana grupa nieposiadająca osobowości prawnej realizuje </a:t>
            </a:r>
            <a:r>
              <a:rPr lang="pl-PL" sz="1400" dirty="0" err="1" smtClean="0">
                <a:latin typeface="Arial" pitchFamily="34" charset="0"/>
                <a:cs typeface="Arial" pitchFamily="34" charset="0"/>
              </a:rPr>
              <a:t>mikroprojekt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we współpracy z jednostką sektora finansów publicznych, która ubiegała się o wsparcie na rzecz tej grupy).</a:t>
            </a:r>
          </a:p>
          <a:p>
            <a:pPr marL="457200" indent="-457200">
              <a:spcBef>
                <a:spcPts val="1200"/>
              </a:spcBef>
              <a:buFont typeface="Wingdings 2" pitchFamily="18" charset="2"/>
              <a:buNone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Intensywność pomocy 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wynosi od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% do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100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%</a:t>
            </a:r>
          </a:p>
          <a:p>
            <a:pPr marL="457200" indent="-457200">
              <a:spcBef>
                <a:spcPts val="600"/>
              </a:spcBef>
              <a:buFont typeface="Wingdings 2" pitchFamily="18" charset="2"/>
              <a:buNone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 przypadku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działalności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gospodarczej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intensywność wsparcia nie może być wyższa niż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%,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a pomoc będzie miała charakter pomocy de </a:t>
            </a:r>
            <a:r>
              <a:rPr lang="pl-PL" sz="1400" dirty="0" err="1" smtClean="0">
                <a:latin typeface="Arial" pitchFamily="34" charset="0"/>
                <a:cs typeface="Arial" pitchFamily="34" charset="0"/>
              </a:rPr>
              <a:t>minimis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85738" y="1341438"/>
          <a:ext cx="8778875" cy="511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3" imgW="8962977" imgH="5143500" progId="Excel.Sheet.8">
                  <p:embed/>
                </p:oleObj>
              </mc:Choice>
              <mc:Fallback>
                <p:oleObj name="Worksheet" r:id="rId3" imgW="8962977" imgH="5143500" progId="Excel.Sheet.8">
                  <p:embed/>
                  <p:pic>
                    <p:nvPicPr>
                      <p:cNvPr id="0" name="Symbol zastępczy zawartości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1341438"/>
                        <a:ext cx="8778875" cy="511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Obraz 23" descr="logo_ministerstwa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1763713" y="6381750"/>
            <a:ext cx="676910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1187450" y="476250"/>
            <a:ext cx="69135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buFont typeface="Wingdings 2" pitchFamily="18" charset="2"/>
              <a:buNone/>
            </a:pPr>
            <a:r>
              <a:rPr lang="pl-PL" sz="2800" b="1" dirty="0">
                <a:solidFill>
                  <a:srgbClr val="41674A"/>
                </a:solidFill>
              </a:rPr>
              <a:t>Budżet WPR 2014 – 2020 [mld euro]</a:t>
            </a:r>
          </a:p>
        </p:txBody>
      </p:sp>
      <p:sp>
        <p:nvSpPr>
          <p:cNvPr id="9" name="pole tekstowe 1"/>
          <p:cNvSpPr txBox="1"/>
          <p:nvPr/>
        </p:nvSpPr>
        <p:spPr>
          <a:xfrm>
            <a:off x="251520" y="5805264"/>
            <a:ext cx="5599654" cy="59051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l-PL" sz="900" b="0" i="1">
                <a:latin typeface="Arial" panose="020B0604020202020204" pitchFamily="34" charset="0"/>
                <a:cs typeface="Arial" panose="020B0604020202020204" pitchFamily="34" charset="0"/>
              </a:rPr>
              <a:t>PS - Polityka Spójności</a:t>
            </a:r>
          </a:p>
          <a:p>
            <a:r>
              <a:rPr lang="pl-PL" sz="900" b="0" i="1">
                <a:latin typeface="Arial" panose="020B0604020202020204" pitchFamily="34" charset="0"/>
                <a:cs typeface="Arial" panose="020B0604020202020204" pitchFamily="34" charset="0"/>
              </a:rPr>
              <a:t>PROW - Program Rozwoju Obszarów Wiejskich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LEADER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(7)</a:t>
            </a:r>
            <a:endParaRPr lang="en-GB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75779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457200" indent="-457200" algn="just"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Wdrażanie projektów współpracy</a:t>
            </a:r>
          </a:p>
          <a:p>
            <a:pPr marL="342900" indent="-342900" algn="just"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Pomoc ma formę refundacji kosztów</a:t>
            </a:r>
          </a:p>
          <a:p>
            <a:pPr marL="342900" indent="-342900" algn="just">
              <a:buFont typeface="Wingdings 2" pitchFamily="18" charset="2"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 2" pitchFamily="18" charset="2"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 2" pitchFamily="18" charset="2"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 2" pitchFamily="18" charset="2"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 2" pitchFamily="18" charset="2"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 2" pitchFamily="18" charset="2"/>
              <a:buNone/>
              <a:defRPr/>
            </a:pP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 </a:t>
            </a:r>
          </a:p>
          <a:p>
            <a:pPr marL="271463" indent="-180975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LGD, których LSR zostały wybrane do realizacji i finansowania</a:t>
            </a: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Warunki </a:t>
            </a:r>
          </a:p>
          <a:p>
            <a:pPr marL="355600" indent="-2603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pomoc może być przyznana, jeżeli projekt współpracy:</a:t>
            </a:r>
          </a:p>
          <a:p>
            <a:pPr marL="531813" indent="0" algn="just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jest zgodny z LSR wszystkich LGD ubiegających się o wsparcie tego projektu</a:t>
            </a:r>
          </a:p>
          <a:p>
            <a:pPr marL="531813" indent="0" algn="just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jest realizacją wspólnego przedsięwzięcia</a:t>
            </a:r>
          </a:p>
          <a:p>
            <a:pPr marL="531813" indent="0" algn="just"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przyczyni się do osiągnięcia wskaźników określonych w LSR wszystkich wnioskujących LGD (tych wskaźników, których osiągnięcie zaplanowano poprzez projekt współpracy) – kryterium mierzalności, określoności w czasie, możliwości osiągnięcia w okresie realizacji projektu</a:t>
            </a:r>
          </a:p>
        </p:txBody>
      </p:sp>
      <p:sp>
        <p:nvSpPr>
          <p:cNvPr id="75782" name="pole tekstowe 7"/>
          <p:cNvSpPr txBox="1">
            <a:spLocks noChangeArrowheads="1"/>
          </p:cNvSpPr>
          <p:nvPr/>
        </p:nvSpPr>
        <p:spPr bwMode="auto">
          <a:xfrm>
            <a:off x="3924300" y="2060575"/>
            <a:ext cx="4895850" cy="1708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just"/>
            <a:r>
              <a:rPr lang="pl-PL" sz="1300" b="1"/>
              <a:t>WYSOKOŚĆ WSPARCIA:</a:t>
            </a:r>
          </a:p>
          <a:p>
            <a:pPr marL="180975" indent="-180975" algn="just">
              <a:buFontTx/>
              <a:buChar char="-"/>
            </a:pPr>
            <a:r>
              <a:rPr lang="pl-PL" sz="1300" b="1"/>
              <a:t>50 </a:t>
            </a:r>
            <a:r>
              <a:rPr lang="pl-PL" sz="1300"/>
              <a:t>tys. zł - minimalna wartość projektu międzyterytorialnego,</a:t>
            </a:r>
          </a:p>
          <a:p>
            <a:pPr marL="180975" indent="-180975" algn="just">
              <a:spcBef>
                <a:spcPts val="600"/>
              </a:spcBef>
              <a:buFontTx/>
              <a:buChar char="-"/>
            </a:pPr>
            <a:r>
              <a:rPr lang="pl-PL" sz="1300"/>
              <a:t>limit pomocy na LGD – do </a:t>
            </a:r>
            <a:r>
              <a:rPr lang="pl-PL" sz="1300" b="1"/>
              <a:t>5%</a:t>
            </a:r>
            <a:r>
              <a:rPr lang="pl-PL" sz="1300"/>
              <a:t> </a:t>
            </a:r>
            <a:r>
              <a:rPr lang="pl-PL" sz="1400"/>
              <a:t>wsparcia kierowanego z Programu na daną LSR w ramach poddziałań </a:t>
            </a:r>
            <a:r>
              <a:rPr lang="pl-PL" sz="1400" i="1"/>
              <a:t>Realizacja operacji w ramach lokalnych strategii rozwoju</a:t>
            </a:r>
            <a:r>
              <a:rPr lang="pl-PL" sz="1400"/>
              <a:t> oraz </a:t>
            </a:r>
            <a:r>
              <a:rPr lang="pl-PL" sz="1400" i="1"/>
              <a:t>Wsparcie kosztów bieżących i aktywizacji</a:t>
            </a:r>
            <a:r>
              <a:rPr lang="pl-PL" sz="1400"/>
              <a:t>,</a:t>
            </a:r>
            <a:endParaRPr lang="pl-PL" sz="1300"/>
          </a:p>
          <a:p>
            <a:pPr marL="180975" indent="-180975" algn="just">
              <a:spcBef>
                <a:spcPts val="600"/>
              </a:spcBef>
              <a:buFontTx/>
              <a:buChar char="-"/>
            </a:pPr>
            <a:r>
              <a:rPr lang="pl-PL" sz="1300" b="1"/>
              <a:t>Intensywność pomocy – 100%</a:t>
            </a:r>
            <a:r>
              <a:rPr lang="pl-PL" sz="1300"/>
              <a:t> kosztów kwalifikowalnych</a:t>
            </a:r>
            <a:r>
              <a:rPr lang="pl-PL" sz="1300" b="1"/>
              <a:t>.</a:t>
            </a:r>
            <a:endParaRPr lang="pl-PL" sz="1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LEADER 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(8)</a:t>
            </a:r>
            <a:endParaRPr lang="en-GB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76803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457200" indent="-457200" algn="just"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Wsparcie kosztów bieżących i aktywizacji</a:t>
            </a:r>
          </a:p>
          <a:p>
            <a:pPr marL="342900" indent="-342900" algn="just">
              <a:spcBef>
                <a:spcPts val="24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 </a:t>
            </a:r>
          </a:p>
          <a:p>
            <a:pPr marL="271463" indent="-180975" algn="just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LGD, których LSR zostały wybrane do realizacji i finansowania ze środków Programu.</a:t>
            </a: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defRPr/>
            </a:pPr>
            <a:endParaRPr lang="pl-PL" sz="1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Warunki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zgodność z LSR</a:t>
            </a:r>
            <a:endParaRPr lang="pl-PL" altLang="pl-PL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635375" y="3284538"/>
            <a:ext cx="4897438" cy="21558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1400" b="1" dirty="0"/>
              <a:t>ZASADY WSPARCIA:</a:t>
            </a:r>
          </a:p>
          <a:p>
            <a:pPr marL="180975" indent="-180975" algn="just">
              <a:buFontTx/>
              <a:buChar char="-"/>
              <a:defRPr/>
            </a:pPr>
            <a:r>
              <a:rPr lang="pl-PL" sz="1400" dirty="0"/>
              <a:t>Wsparcie nie może dotyczyć kosztów zrefundowanych </a:t>
            </a:r>
            <a:br>
              <a:rPr lang="pl-PL" sz="1400" dirty="0"/>
            </a:br>
            <a:r>
              <a:rPr lang="pl-PL" sz="1400" dirty="0"/>
              <a:t>w ramach innych programów współfinansowanych ze środków funduszy EFSI. </a:t>
            </a:r>
          </a:p>
          <a:p>
            <a:pPr marL="180975" indent="-180975" algn="just">
              <a:buFontTx/>
              <a:buChar char="-"/>
              <a:defRPr/>
            </a:pPr>
            <a:endParaRPr lang="pl-PL" sz="1400" dirty="0"/>
          </a:p>
          <a:p>
            <a:pPr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1400" b="1" dirty="0"/>
              <a:t>WYSOKOŚĆ WSPARCIA:</a:t>
            </a:r>
          </a:p>
          <a:p>
            <a:pPr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1400" dirty="0"/>
              <a:t>Intensywność pomocy do </a:t>
            </a:r>
            <a:r>
              <a:rPr lang="pl-PL" sz="1400" b="1" dirty="0"/>
              <a:t>95 </a:t>
            </a:r>
            <a:r>
              <a:rPr lang="pl-PL" sz="1400" dirty="0"/>
              <a:t>% kosztów kwalifikowanych operacji.</a:t>
            </a:r>
            <a:endParaRPr lang="pl-PL" sz="1400" b="1" dirty="0"/>
          </a:p>
          <a:p>
            <a:pPr marL="180975" indent="-180975" algn="just">
              <a:buFontTx/>
              <a:buChar char="-"/>
              <a:defRPr/>
            </a:pPr>
            <a:endParaRPr lang="pl-PL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lvl="1" algn="ctr"/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Krajowa Sieć Obszarów Wiejskich</a:t>
            </a:r>
            <a:endParaRPr lang="en-GB" sz="2400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76803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457200" indent="-457200" algn="just"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Jednostka centralna (MRiRW)/jednostka sektora finansów publicznych lub fundacja, której jedynym fundatorem jest Skarb Państwa</a:t>
            </a:r>
          </a:p>
          <a:p>
            <a:pPr marL="457200" indent="-457200" algn="just"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Jednostki regionalne – samorządy województw</a:t>
            </a:r>
          </a:p>
          <a:p>
            <a:pPr marL="457200" indent="-457200" algn="just"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Grupa robocza ds. KSOW</a:t>
            </a:r>
          </a:p>
          <a:p>
            <a:pPr marL="457200" indent="-457200" algn="just"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Wojewódzkie grupy robocze ds. KSOW</a:t>
            </a:r>
          </a:p>
          <a:p>
            <a:pPr marL="457200" indent="-457200" algn="just">
              <a:buFont typeface="Wingdings 2" pitchFamily="18" charset="2"/>
              <a:buNone/>
              <a:defRPr/>
            </a:pPr>
            <a:endParaRPr lang="pl-PL" altLang="pl-PL" sz="16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Wingdings 2" pitchFamily="18" charset="2"/>
              <a:buNone/>
              <a:defRPr/>
            </a:pPr>
            <a:endParaRPr lang="pl-PL" altLang="pl-PL" sz="1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ytuł 1"/>
          <p:cNvSpPr txBox="1">
            <a:spLocks/>
          </p:cNvSpPr>
          <p:nvPr/>
        </p:nvSpPr>
        <p:spPr bwMode="auto">
          <a:xfrm>
            <a:off x="755650" y="2708920"/>
            <a:ext cx="792003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pl-PL" sz="3200" dirty="0">
                <a:solidFill>
                  <a:srgbClr val="080A04"/>
                </a:solidFill>
                <a:cs typeface="Arial" pitchFamily="34" charset="0"/>
              </a:rPr>
              <a:t>Dziękuję za uwagę</a:t>
            </a:r>
            <a:endParaRPr lang="pl-PL" sz="3200" b="1" dirty="0">
              <a:solidFill>
                <a:srgbClr val="080A04"/>
              </a:solidFill>
              <a:cs typeface="Arial" pitchFamily="34" charset="0"/>
            </a:endParaRPr>
          </a:p>
          <a:p>
            <a:pPr algn="ctr">
              <a:defRPr/>
            </a:pPr>
            <a:endParaRPr lang="pl-PL" sz="3200" b="1" dirty="0">
              <a:solidFill>
                <a:srgbClr val="080A04"/>
              </a:solidFill>
              <a:latin typeface="+mj-lt"/>
            </a:endParaRPr>
          </a:p>
          <a:p>
            <a:pPr algn="ctr">
              <a:defRPr/>
            </a:pPr>
            <a:endParaRPr lang="pl-PL" sz="3200" b="1" dirty="0" smtClean="0">
              <a:solidFill>
                <a:srgbClr val="080A04"/>
              </a:solidFill>
              <a:latin typeface="+mj-lt"/>
            </a:endParaRPr>
          </a:p>
          <a:p>
            <a:pPr algn="ctr">
              <a:defRPr/>
            </a:pPr>
            <a:endParaRPr lang="pl-PL" sz="2000" b="1" dirty="0" smtClean="0">
              <a:solidFill>
                <a:srgbClr val="080A04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pl-PL" sz="2000" dirty="0" smtClean="0">
                <a:solidFill>
                  <a:srgbClr val="080A04"/>
                </a:solidFill>
                <a:cs typeface="Arial" pitchFamily="34" charset="0"/>
              </a:rPr>
              <a:t> </a:t>
            </a:r>
            <a:endParaRPr lang="pl-PL" sz="1400" dirty="0">
              <a:solidFill>
                <a:srgbClr val="080A04"/>
              </a:solidFill>
              <a:cs typeface="Arial" pitchFamily="34" charset="0"/>
            </a:endParaRPr>
          </a:p>
          <a:p>
            <a:pPr algn="ctr">
              <a:defRPr/>
            </a:pPr>
            <a:endParaRPr lang="pl-PL" sz="3200" b="1" dirty="0">
              <a:solidFill>
                <a:srgbClr val="080A04"/>
              </a:solidFill>
              <a:latin typeface="+mj-lt"/>
            </a:endParaRPr>
          </a:p>
        </p:txBody>
      </p:sp>
      <p:pic>
        <p:nvPicPr>
          <p:cNvPr id="58371" name="Obraz 6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3475" y="404813"/>
            <a:ext cx="17986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2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rgbClr val="DFE9CA"/>
                </a:solidFill>
                <a:latin typeface="Georgia" pitchFamily="18" charset="0"/>
              </a:rPr>
              <a:t>Ministerstwo Rolnictwa i Rozwoju Wsi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pl-PL" sz="2400" dirty="0">
                <a:solidFill>
                  <a:srgbClr val="41674A"/>
                </a:solidFill>
                <a:latin typeface="+mj-lt"/>
              </a:rPr>
              <a:t>PROW 2014-2020</a:t>
            </a:r>
          </a:p>
        </p:txBody>
      </p:sp>
      <p:pic>
        <p:nvPicPr>
          <p:cNvPr id="34819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16389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1588" indent="-1588">
              <a:buFont typeface="Wingdings 2" pitchFamily="18" charset="2"/>
              <a:buNone/>
              <a:defRPr/>
            </a:pPr>
            <a:r>
              <a:rPr lang="pl-PL" sz="1800" dirty="0" smtClean="0">
                <a:latin typeface="Arial" pitchFamily="34" charset="0"/>
                <a:cs typeface="Arial" pitchFamily="34" charset="0"/>
              </a:rPr>
              <a:t>PROW 2014-2020 realizowany będzie poprzez </a:t>
            </a:r>
            <a:r>
              <a:rPr lang="pl-PL" sz="1800" u="sng" dirty="0" smtClean="0">
                <a:latin typeface="Arial" pitchFamily="34" charset="0"/>
                <a:cs typeface="Arial" pitchFamily="34" charset="0"/>
              </a:rPr>
              <a:t>14 działań oraz 30 </a:t>
            </a:r>
            <a:r>
              <a:rPr lang="pl-PL" sz="1800" u="sng" dirty="0" err="1" smtClean="0">
                <a:latin typeface="Arial" pitchFamily="34" charset="0"/>
                <a:cs typeface="Arial" pitchFamily="34" charset="0"/>
              </a:rPr>
              <a:t>poddziałań</a:t>
            </a:r>
            <a:endParaRPr lang="pl-PL" sz="18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Priorytet 1   </a:t>
            </a: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Transfer wiedzy i innowacje [151 mln euro]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Transfer wiedzy i działalność informacyjna;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Usługi doradcze, usługi z zakresu zarządzania gospodarstwem </a:t>
            </a:r>
            <a:br>
              <a:rPr lang="pl-PL" altLang="pl-PL" sz="1600" dirty="0" smtClean="0">
                <a:latin typeface="Arial" pitchFamily="34" charset="0"/>
                <a:cs typeface="Arial" pitchFamily="34" charset="0"/>
              </a:rPr>
            </a:b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i usługi z zakresu zastępstw;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Współpraca.</a:t>
            </a:r>
          </a:p>
          <a:p>
            <a:pPr marL="342900" indent="-250825" algn="just"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Priorytet 2   </a:t>
            </a: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Konkurencyjność gospodarstw rolnych [4 346 mln euro]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Premie dla młodych rolników;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Modernizacja gospodarstw rolnych;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Restrukturyzacja małych gospodarstw;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Rozwój usług rolniczych;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Płatności dla rolników przekazujących małe gospodarstwa.</a:t>
            </a:r>
          </a:p>
          <a:p>
            <a:pPr marL="342900" indent="-250825" algn="just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pl-PL" altLang="pl-PL" sz="2000" dirty="0" smtClean="0">
              <a:cs typeface="Arial" charset="0"/>
            </a:endParaRPr>
          </a:p>
          <a:p>
            <a:pPr marL="342900" indent="-250825" algn="just">
              <a:buFont typeface="Arial" pitchFamily="34" charset="0"/>
              <a:buChar char="•"/>
              <a:defRPr/>
            </a:pPr>
            <a:endParaRPr lang="pl-PL" altLang="pl-PL" sz="2000" dirty="0" smtClean="0">
              <a:cs typeface="Arial" charset="0"/>
            </a:endParaRPr>
          </a:p>
          <a:p>
            <a:pPr marL="342900" indent="-250825" algn="just">
              <a:buFont typeface="Arial" pitchFamily="34" charset="0"/>
              <a:buChar char="•"/>
              <a:defRPr/>
            </a:pPr>
            <a:endParaRPr lang="pl-PL" altLang="pl-PL" sz="2000" dirty="0" smtClean="0">
              <a:cs typeface="Arial" charset="0"/>
            </a:endParaRPr>
          </a:p>
          <a:p>
            <a:pPr marL="1588" indent="-1588">
              <a:buFont typeface="Wingdings 2" pitchFamily="18" charset="2"/>
              <a:buNone/>
              <a:defRPr/>
            </a:pPr>
            <a:endParaRPr lang="pl-P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16389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Priorytet 3</a:t>
            </a: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   Łańcuch żywnościowy i zarządzanie ryzykiem [1 569 mln  euro]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Przetwórstwo i marketing produktów rolnych;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Systemy jakości produktów rolnych i środków spożywczych;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Grupy producentów;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Podstawowe usługi i odnowa miejscowości na obszarach wiejskich;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Przywracanie potencjału rolnego zniszczonego w wyniku klęsk żywiołowych.</a:t>
            </a:r>
          </a:p>
          <a:p>
            <a:pPr marL="342900" indent="-250825" algn="just"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Priorytet 4   </a:t>
            </a: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Rolnictwo i środowisko [4 229 mln euro]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Działanie </a:t>
            </a:r>
            <a:r>
              <a:rPr lang="pl-PL" altLang="pl-PL" sz="1600" dirty="0" err="1" smtClean="0">
                <a:latin typeface="Arial" pitchFamily="34" charset="0"/>
                <a:cs typeface="Arial" pitchFamily="34" charset="0"/>
              </a:rPr>
              <a:t>rolnośrodowiskowo-klimatyczne</a:t>
            </a: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Rolnictwo ekologiczne;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Płatności dla obszarów z ograniczeniami naturalnymi;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Scalanie gruntów.</a:t>
            </a:r>
          </a:p>
          <a:p>
            <a:pPr marL="342900" indent="-250825" algn="just">
              <a:spcAft>
                <a:spcPts val="600"/>
              </a:spcAft>
              <a:buFont typeface="Arial" pitchFamily="34" charset="0"/>
              <a:buChar char="•"/>
              <a:defRPr/>
            </a:pPr>
            <a:endParaRPr lang="pl-PL" altLang="pl-PL" sz="2800" dirty="0" smtClean="0">
              <a:cs typeface="Arial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pl-PL" sz="2400" dirty="0">
                <a:solidFill>
                  <a:srgbClr val="41674A"/>
                </a:solidFill>
                <a:latin typeface="+mj-lt"/>
              </a:rPr>
              <a:t>PROW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Priorytet  5   </a:t>
            </a: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Efektywne gospodarowanie zasobami i gospodarka niskoemisyjna [300 mln euro]</a:t>
            </a:r>
          </a:p>
          <a:p>
            <a:pPr marL="360363" indent="-268288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Zalesianie.</a:t>
            </a:r>
          </a:p>
          <a:p>
            <a:pPr marL="360363" indent="-268288"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Priorytet 6   </a:t>
            </a: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Włączenie społeczne, redukcja ubóstwa i promowanie rozwoju gospodarczego na obszarach wiejskich [2 148 mln euro]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Premie na rozwój działalności pozarolniczej;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Podstawowe usługi i odnowa miejscowości na obszarach wiejskich;</a:t>
            </a:r>
          </a:p>
          <a:p>
            <a:pPr marL="342900" indent="-250825" algn="just">
              <a:buFont typeface="Arial" pitchFamily="34" charset="0"/>
              <a:buChar char="•"/>
              <a:defRPr/>
            </a:pPr>
            <a:r>
              <a:rPr lang="pl-PL" altLang="pl-PL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Leader</a:t>
            </a:r>
            <a:r>
              <a:rPr lang="pl-PL" altLang="pl-PL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60363" indent="-268288">
              <a:buFont typeface="Arial" pitchFamily="34" charset="0"/>
              <a:buChar char="•"/>
              <a:defRPr/>
            </a:pPr>
            <a:endParaRPr lang="pl-PL" altLang="pl-PL" sz="2800" dirty="0" smtClean="0">
              <a:cs typeface="Arial" charset="0"/>
            </a:endParaRPr>
          </a:p>
          <a:p>
            <a:pPr>
              <a:buNone/>
              <a:defRPr/>
            </a:pPr>
            <a:endParaRPr lang="pl-PL" dirty="0"/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pl-PL" sz="2400" dirty="0">
                <a:solidFill>
                  <a:srgbClr val="41674A"/>
                </a:solidFill>
                <a:latin typeface="+mj-lt"/>
              </a:rPr>
              <a:t>PROW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sz="4000" dirty="0" smtClean="0"/>
              <a:t>Łącznie na działania samorządowe około 2,3 mld EURO</a:t>
            </a:r>
            <a:endParaRPr lang="en-GB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 txBox="1">
            <a:spLocks/>
          </p:cNvSpPr>
          <p:nvPr/>
        </p:nvSpPr>
        <p:spPr bwMode="auto">
          <a:xfrm>
            <a:off x="1187450" y="620713"/>
            <a:ext cx="69135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pl-PL" sz="2400">
                <a:solidFill>
                  <a:srgbClr val="41674A"/>
                </a:solidFill>
                <a:cs typeface="Arial" pitchFamily="34" charset="0"/>
              </a:rPr>
              <a:t>PROW 2014-2020</a:t>
            </a:r>
          </a:p>
        </p:txBody>
      </p:sp>
      <p:pic>
        <p:nvPicPr>
          <p:cNvPr id="38915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38917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lvl="1" algn="ctr">
              <a:buFont typeface="Wingdings" pitchFamily="2" charset="2"/>
              <a:buNone/>
            </a:pPr>
            <a:endParaRPr lang="pl-PL" altLang="pl-PL" sz="3200" b="1" i="1" dirty="0" smtClean="0">
              <a:solidFill>
                <a:schemeClr val="tx1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pPr lvl="1" algn="ctr">
              <a:buFont typeface="Wingdings" pitchFamily="2" charset="2"/>
              <a:buNone/>
            </a:pPr>
            <a:endParaRPr lang="pl-PL" altLang="pl-PL" sz="3200" b="1" i="1" dirty="0" smtClean="0">
              <a:solidFill>
                <a:schemeClr val="tx1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pPr lvl="1" algn="ctr">
              <a:buFont typeface="Wingdings" pitchFamily="2" charset="2"/>
              <a:buNone/>
            </a:pPr>
            <a:r>
              <a:rPr lang="pl-PL" altLang="pl-PL" sz="3200" b="1" dirty="0" smtClean="0">
                <a:solidFill>
                  <a:schemeClr val="tx1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Przegląd działań i </a:t>
            </a:r>
            <a:r>
              <a:rPr lang="pl-PL" altLang="pl-PL" sz="3200" b="1" dirty="0" err="1" smtClean="0">
                <a:solidFill>
                  <a:schemeClr val="tx1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poddziałań</a:t>
            </a:r>
            <a:endParaRPr lang="pl-PL" altLang="pl-PL" sz="3200" b="1" dirty="0" smtClean="0">
              <a:solidFill>
                <a:schemeClr val="tx1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pPr lvl="1" algn="ctr">
              <a:buFont typeface="Wingdings" pitchFamily="2" charset="2"/>
              <a:buNone/>
            </a:pPr>
            <a:r>
              <a:rPr lang="pl-PL" altLang="pl-PL" sz="3200" b="1" dirty="0" smtClean="0">
                <a:solidFill>
                  <a:schemeClr val="tx1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PROW 2014-2020</a:t>
            </a:r>
          </a:p>
          <a:p>
            <a:pPr lvl="1" algn="ctr">
              <a:buFont typeface="Wingdings" pitchFamily="2" charset="2"/>
              <a:buNone/>
            </a:pPr>
            <a:endParaRPr lang="pl-PL" altLang="pl-PL" sz="3200" b="1" dirty="0" smtClean="0">
              <a:solidFill>
                <a:schemeClr val="tx1"/>
              </a:solidFill>
              <a:latin typeface="Arial" pitchFamily="34" charset="0"/>
              <a:ea typeface="Arial Bold"/>
              <a:cs typeface="Arial" pitchFamily="34" charset="0"/>
              <a:sym typeface="Arial Bold"/>
            </a:endParaRPr>
          </a:p>
          <a:p>
            <a:pPr lvl="1" algn="ctr">
              <a:buFont typeface="Wingdings" pitchFamily="2" charset="2"/>
              <a:buNone/>
            </a:pPr>
            <a:r>
              <a:rPr lang="pl-PL" altLang="pl-PL" sz="2400" dirty="0" smtClean="0">
                <a:solidFill>
                  <a:schemeClr val="tx1"/>
                </a:solidFill>
                <a:latin typeface="Arial" pitchFamily="34" charset="0"/>
                <a:ea typeface="Arial Bold"/>
                <a:cs typeface="Arial" pitchFamily="34" charset="0"/>
                <a:sym typeface="Arial Bold"/>
              </a:rPr>
              <a:t>(działania skierowane do samorządu terytorialnego)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ytuł 1"/>
          <p:cNvSpPr txBox="1">
            <a:spLocks/>
          </p:cNvSpPr>
          <p:nvPr/>
        </p:nvSpPr>
        <p:spPr bwMode="auto">
          <a:xfrm>
            <a:off x="1835696" y="620713"/>
            <a:ext cx="691301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Podstawowe usługi i odnowa miejscowości </a:t>
            </a:r>
            <a:endParaRPr lang="pl-PL" sz="2400" dirty="0" smtClean="0">
              <a:solidFill>
                <a:srgbClr val="41674A"/>
              </a:solidFill>
              <a:cs typeface="Arial" pitchFamily="34" charset="0"/>
            </a:endParaRPr>
          </a:p>
          <a:p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na </a:t>
            </a:r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obszarach </a:t>
            </a:r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wiejskich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 (1)</a:t>
            </a:r>
            <a:endParaRPr lang="pl-PL" dirty="0">
              <a:solidFill>
                <a:srgbClr val="41674A"/>
              </a:solidFill>
              <a:cs typeface="Arial" pitchFamily="34" charset="0"/>
            </a:endParaRPr>
          </a:p>
        </p:txBody>
      </p:sp>
      <p:pic>
        <p:nvPicPr>
          <p:cNvPr id="64515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Inwestycje związane z tworzeniem, ulepszaniem lub rozbudową wszystkich</a:t>
            </a:r>
          </a:p>
          <a:p>
            <a:pPr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ZAKRES: </a:t>
            </a:r>
            <a:r>
              <a:rPr lang="pl-PL" altLang="pl-PL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Operacje dotyczące </a:t>
            </a:r>
            <a:r>
              <a:rPr lang="pl-PL" altLang="pl-PL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zaopatrzenia w wodę </a:t>
            </a:r>
            <a:r>
              <a:rPr lang="pl-PL" altLang="pl-PL" sz="16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lub odprowadzania i oczyszczania ścieków komunalnych </a:t>
            </a: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</a:t>
            </a:r>
          </a:p>
          <a:p>
            <a:pPr marL="265113" indent="-17621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gmina/związek gmin</a:t>
            </a:r>
          </a:p>
          <a:p>
            <a:pPr marL="265113" indent="-17621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spółka, w której udziały mają wyłącznie JST</a:t>
            </a:r>
          </a:p>
          <a:p>
            <a:pPr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Warunki</a:t>
            </a:r>
            <a:endParaRPr lang="pl-PL" sz="1400" dirty="0" smtClean="0">
              <a:latin typeface="Arial" pitchFamily="34" charset="0"/>
              <a:cs typeface="Arial" pitchFamily="34" charset="0"/>
            </a:endParaRPr>
          </a:p>
          <a:p>
            <a:pPr marL="265113" indent="-176213"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operacja realizowana: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 gminie: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lub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miejsko-wiejskiej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(z wyłączeniem miast powyżej 5 tys. mieszkańców), lub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miejskiej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(z wyłączeniem miejscowości - powyżej 5 tys. mieszkańców),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poza aglomeracjami zdefiniowanymi w Krajowym Programie Oczyszczania Ścieków Komunalnych,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niekomercyjna,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spójna z dok. planistycznym gminy lub lokalną strategią rozwoju gminy lub planem rozwoju miejscowości.</a:t>
            </a:r>
            <a:endParaRPr lang="pl-PL" altLang="pl-PL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8" name="pole tekstowe 7"/>
          <p:cNvSpPr txBox="1">
            <a:spLocks noChangeArrowheads="1"/>
          </p:cNvSpPr>
          <p:nvPr/>
        </p:nvSpPr>
        <p:spPr bwMode="auto">
          <a:xfrm>
            <a:off x="4140200" y="2852738"/>
            <a:ext cx="4392613" cy="7493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pl-PL" sz="1400" b="1"/>
              <a:t>WYSOKOŚĆ WSPARCIA:</a:t>
            </a:r>
            <a:endParaRPr lang="pl-PL" sz="1400"/>
          </a:p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pl-PL" sz="1400"/>
              <a:t>- do </a:t>
            </a:r>
            <a:r>
              <a:rPr lang="pl-PL" sz="1400" b="1"/>
              <a:t>2</a:t>
            </a:r>
            <a:r>
              <a:rPr lang="pl-PL" sz="1400"/>
              <a:t> mln zł.  /beneficjenta/okres realizacji  PROW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r>
              <a:rPr lang="pl-PL" altLang="pl-PL" sz="1600" b="1" dirty="0" smtClean="0">
                <a:latin typeface="Arial" pitchFamily="34" charset="0"/>
                <a:cs typeface="Arial" pitchFamily="34" charset="0"/>
              </a:rPr>
              <a:t>Inwestycje związane z tworzeniem, ulepszaniem lub rozbudową wszystkich rodzajów małej infrastruktury, w tym inwestycje w energię odnawialną i w oszczędzanie energii</a:t>
            </a:r>
          </a:p>
          <a:p>
            <a:pPr>
              <a:buFont typeface="Wingdings 2" pitchFamily="18" charset="2"/>
              <a:buNone/>
              <a:defRPr/>
            </a:pPr>
            <a:endParaRPr lang="pl-PL" altLang="pl-PL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altLang="pl-PL" sz="1600" dirty="0" smtClean="0">
                <a:latin typeface="Arial" pitchFamily="34" charset="0"/>
                <a:cs typeface="Arial" pitchFamily="34" charset="0"/>
              </a:rPr>
              <a:t>ZAKRES: </a:t>
            </a:r>
            <a:r>
              <a:rPr lang="pl-PL" altLang="pl-PL" sz="1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Budowa lub modernizacja dróg lokalnych</a:t>
            </a:r>
          </a:p>
          <a:p>
            <a:pPr marL="342900" indent="-342900" algn="just">
              <a:spcBef>
                <a:spcPts val="6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500"/>
              </a:spcBef>
              <a:buFont typeface="Wingdings 2" pitchFamily="18" charset="2"/>
              <a:buNone/>
              <a:defRPr/>
            </a:pPr>
            <a:endParaRPr lang="pl-PL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5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Beneficjenci</a:t>
            </a:r>
          </a:p>
          <a:p>
            <a:pPr marL="265113" indent="-176213" algn="just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gmina, powiat lub ich związki</a:t>
            </a:r>
          </a:p>
          <a:p>
            <a:pPr>
              <a:spcBef>
                <a:spcPts val="600"/>
              </a:spcBef>
              <a:buFont typeface="Wingdings 2" pitchFamily="18" charset="2"/>
              <a:buNone/>
              <a:defRPr/>
            </a:pP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Warunki</a:t>
            </a:r>
          </a:p>
          <a:p>
            <a:pPr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operacja realizowana: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w gminie: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wiejskiej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lub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miejsko-wiejskiej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(z wyłączeniem miast powyżej 5 tys. mieszkańców), lub </a:t>
            </a:r>
            <a:r>
              <a:rPr lang="pl-PL" sz="1400" b="1" dirty="0" smtClean="0">
                <a:latin typeface="Arial" pitchFamily="34" charset="0"/>
                <a:cs typeface="Arial" pitchFamily="34" charset="0"/>
              </a:rPr>
              <a:t>miejskiej</a:t>
            </a:r>
            <a:r>
              <a:rPr lang="pl-PL" sz="1400" dirty="0" smtClean="0">
                <a:latin typeface="Arial" pitchFamily="34" charset="0"/>
                <a:cs typeface="Arial" pitchFamily="34" charset="0"/>
              </a:rPr>
              <a:t> (z wyłączeniem miejscowości - powyżej 5 tys. mieszkańców),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niekomercyjna.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spójna z dok. planistycznym gminy lub lokalną strategią rozwoju gminy lub planem rozwoju miejscowości,</a:t>
            </a:r>
          </a:p>
          <a:p>
            <a:pPr marL="265113" indent="-176213">
              <a:buFont typeface="Arial" pitchFamily="34" charset="0"/>
              <a:buChar char="•"/>
              <a:defRPr/>
            </a:pPr>
            <a:r>
              <a:rPr lang="pl-PL" sz="1400" dirty="0" smtClean="0">
                <a:latin typeface="Arial" pitchFamily="34" charset="0"/>
                <a:cs typeface="Arial" pitchFamily="34" charset="0"/>
              </a:rPr>
              <a:t>ma na celu połączenie jednostki osadniczej z istniejącą siecią drogową.</a:t>
            </a:r>
          </a:p>
        </p:txBody>
      </p:sp>
      <p:sp>
        <p:nvSpPr>
          <p:cNvPr id="66566" name="pole tekstowe 7"/>
          <p:cNvSpPr txBox="1">
            <a:spLocks noChangeArrowheads="1"/>
          </p:cNvSpPr>
          <p:nvPr/>
        </p:nvSpPr>
        <p:spPr bwMode="auto">
          <a:xfrm>
            <a:off x="4140200" y="2852738"/>
            <a:ext cx="4392613" cy="7493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pl-PL" sz="1400" b="1" dirty="0"/>
              <a:t>WYSOKOŚĆ WSPARCIA:</a:t>
            </a:r>
            <a:endParaRPr lang="pl-PL" sz="1400" dirty="0"/>
          </a:p>
          <a:p>
            <a:pPr defTabSz="1066800">
              <a:lnSpc>
                <a:spcPct val="90000"/>
              </a:lnSpc>
              <a:spcAft>
                <a:spcPct val="35000"/>
              </a:spcAft>
            </a:pPr>
            <a:r>
              <a:rPr lang="pl-PL" sz="1400" dirty="0"/>
              <a:t>- do </a:t>
            </a:r>
            <a:r>
              <a:rPr lang="pl-PL" sz="1400" b="1" dirty="0"/>
              <a:t>3</a:t>
            </a:r>
            <a:r>
              <a:rPr lang="pl-PL" sz="1400" dirty="0"/>
              <a:t> mln zł.  /beneficjenta/okres realizacji  PROW 2014-2020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 bwMode="auto">
          <a:xfrm>
            <a:off x="1835696" y="620713"/>
            <a:ext cx="691301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Podstawowe usługi i odnowa miejscowości </a:t>
            </a:r>
            <a:endParaRPr lang="pl-PL" sz="2400" dirty="0" smtClean="0">
              <a:solidFill>
                <a:srgbClr val="41674A"/>
              </a:solidFill>
              <a:cs typeface="Arial" pitchFamily="34" charset="0"/>
            </a:endParaRPr>
          </a:p>
          <a:p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na </a:t>
            </a:r>
            <a:r>
              <a:rPr lang="pl-PL" sz="2400" dirty="0">
                <a:solidFill>
                  <a:srgbClr val="41674A"/>
                </a:solidFill>
                <a:cs typeface="Arial" pitchFamily="34" charset="0"/>
              </a:rPr>
              <a:t>obszarach </a:t>
            </a:r>
            <a:r>
              <a:rPr lang="pl-PL" sz="2400" dirty="0" smtClean="0">
                <a:solidFill>
                  <a:srgbClr val="41674A"/>
                </a:solidFill>
                <a:cs typeface="Arial" pitchFamily="34" charset="0"/>
              </a:rPr>
              <a:t>wiejskich</a:t>
            </a:r>
            <a:r>
              <a:rPr lang="pl-PL" dirty="0" smtClean="0">
                <a:solidFill>
                  <a:srgbClr val="41674A"/>
                </a:solidFill>
                <a:cs typeface="Arial" pitchFamily="34" charset="0"/>
              </a:rPr>
              <a:t> (2)</a:t>
            </a:r>
            <a:endParaRPr lang="pl-PL" dirty="0">
              <a:solidFill>
                <a:srgbClr val="41674A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Niestandardowy 8">
      <a:dk1>
        <a:srgbClr val="4F6128"/>
      </a:dk1>
      <a:lt1>
        <a:srgbClr val="4F6128"/>
      </a:lt1>
      <a:dk2>
        <a:srgbClr val="F3F1EA"/>
      </a:dk2>
      <a:lt2>
        <a:srgbClr val="FFFFFF"/>
      </a:lt2>
      <a:accent1>
        <a:srgbClr val="C4BD97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600"/>
      </a:hlink>
      <a:folHlink>
        <a:srgbClr val="800080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iestandardowy 8">
    <a:dk1>
      <a:srgbClr val="4F6128"/>
    </a:dk1>
    <a:lt1>
      <a:srgbClr val="4F6128"/>
    </a:lt1>
    <a:dk2>
      <a:srgbClr val="F3F1EA"/>
    </a:dk2>
    <a:lt2>
      <a:srgbClr val="FFFFFF"/>
    </a:lt2>
    <a:accent1>
      <a:srgbClr val="C4BD97"/>
    </a:accent1>
    <a:accent2>
      <a:srgbClr val="C000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6600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5769</TotalTime>
  <Words>1741</Words>
  <Application>Microsoft Office PowerPoint</Application>
  <PresentationFormat>Pokaz na ekranie (4:3)</PresentationFormat>
  <Paragraphs>307</Paragraphs>
  <Slides>23</Slides>
  <Notes>2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31" baseType="lpstr">
      <vt:lpstr>Arial</vt:lpstr>
      <vt:lpstr>Arial Bold</vt:lpstr>
      <vt:lpstr>Calibri</vt:lpstr>
      <vt:lpstr>Georgia</vt:lpstr>
      <vt:lpstr>Wingdings</vt:lpstr>
      <vt:lpstr>Wingdings 2</vt:lpstr>
      <vt:lpstr>Miejski</vt:lpstr>
      <vt:lpstr>Worksheet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Nazwa twojej firmy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rkania</dc:creator>
  <cp:lastModifiedBy>Paweł Tomczak - Dyrektor</cp:lastModifiedBy>
  <cp:revision>588</cp:revision>
  <dcterms:created xsi:type="dcterms:W3CDTF">2012-10-19T09:10:46Z</dcterms:created>
  <dcterms:modified xsi:type="dcterms:W3CDTF">2014-09-17T07:39:26Z</dcterms:modified>
</cp:coreProperties>
</file>