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9" r:id="rId4"/>
    <p:sldId id="270" r:id="rId5"/>
    <p:sldId id="267" r:id="rId6"/>
    <p:sldId id="258" r:id="rId7"/>
    <p:sldId id="259" r:id="rId8"/>
    <p:sldId id="261" r:id="rId9"/>
    <p:sldId id="264" r:id="rId10"/>
    <p:sldId id="262" r:id="rId11"/>
    <p:sldId id="265" r:id="rId12"/>
    <p:sldId id="271" r:id="rId13"/>
    <p:sldId id="268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139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3E284D-F2E1-403A-B314-BF0184725AB4}" type="datetimeFigureOut">
              <a:rPr lang="pl-PL" smtClean="0"/>
              <a:t>2014-09-15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4AC3C0-9CB6-4829-8051-2423340795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0349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B294-0BD5-405C-A7A8-239A69C7CB66}" type="datetime1">
              <a:rPr lang="pl-PL" smtClean="0"/>
              <a:t>2014-09-15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SA dla Gmin www.pgksa.pl 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419C-061C-40FE-A783-326D542C04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0257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BB1DC-DECD-49FB-B3CC-0EDA3FA733AE}" type="datetime1">
              <a:rPr lang="pl-PL" smtClean="0"/>
              <a:t>2014-09-15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SA dla Gmin www.pgksa.pl 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419C-061C-40FE-A783-326D542C04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826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B673-2A11-4DC0-AF23-09642EA7A580}" type="datetime1">
              <a:rPr lang="pl-PL" smtClean="0"/>
              <a:t>2014-09-15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SA dla Gmin www.pgksa.pl 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419C-061C-40FE-A783-326D542C04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8200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2FE3-5C31-4A3B-BCDD-ED47223443EB}" type="datetime1">
              <a:rPr lang="pl-PL" smtClean="0"/>
              <a:t>2014-09-15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SA dla Gmin www.pgksa.pl 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419C-061C-40FE-A783-326D542C04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980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A01D-72B0-4C11-B1BF-491559F9C076}" type="datetime1">
              <a:rPr lang="pl-PL" smtClean="0"/>
              <a:t>2014-09-15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SA dla Gmin www.pgksa.pl 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419C-061C-40FE-A783-326D542C04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5425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A936A-4FCA-4A04-A6BD-B69A6D59E331}" type="datetime1">
              <a:rPr lang="pl-PL" smtClean="0"/>
              <a:t>2014-09-15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SA dla Gmin www.pgksa.pl 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419C-061C-40FE-A783-326D542C04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8706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8000B-0E5C-42CC-B848-E2415B529842}" type="datetime1">
              <a:rPr lang="pl-PL" smtClean="0"/>
              <a:t>2014-09-15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SA dla Gmin www.pgksa.pl 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419C-061C-40FE-A783-326D542C04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9396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74B60-1DC7-4318-9A4C-2433E358AB82}" type="datetime1">
              <a:rPr lang="pl-PL" smtClean="0"/>
              <a:t>2014-09-15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SA dla Gmin www.pgksa.pl 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419C-061C-40FE-A783-326D542C04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7793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E6B6-1878-47C8-87EB-61448795B8DB}" type="datetime1">
              <a:rPr lang="pl-PL" smtClean="0"/>
              <a:t>2014-09-15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SA dla Gmin www.pgksa.pl 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419C-061C-40FE-A783-326D542C04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2446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898FA-9C42-4403-B4EE-8690083BB27B}" type="datetime1">
              <a:rPr lang="pl-PL" smtClean="0"/>
              <a:t>2014-09-15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SA dla Gmin www.pgksa.pl 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419C-061C-40FE-A783-326D542C04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0657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4C01-B180-407E-860B-14C7ABFE6ED5}" type="datetime1">
              <a:rPr lang="pl-PL" smtClean="0"/>
              <a:t>2014-09-15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SA dla Gmin www.pgksa.pl 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419C-061C-40FE-A783-326D542C04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317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EE354-772C-4EC5-BACD-40A42773A5AD}" type="datetime1">
              <a:rPr lang="pl-PL" smtClean="0"/>
              <a:t>2014-09-15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PGK SA dla Gmin www.pgksa.pl 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2419C-061C-40FE-A783-326D542C04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302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meyer@pgksa.p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1556792"/>
            <a:ext cx="9144000" cy="2055439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l-PL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Jak wypełnić lukę w finansowaniu inwestycji na obszarach wiejskich?</a:t>
            </a:r>
            <a:endParaRPr lang="pl-PL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0" y="3573016"/>
            <a:ext cx="9144000" cy="2065784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Pomorska Grupa Konsultingowa             </a:t>
            </a:r>
          </a:p>
          <a:p>
            <a:r>
              <a:rPr lang="pl-PL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Spółka Akcyjna w Bydgoszczy </a:t>
            </a:r>
          </a:p>
          <a:p>
            <a:r>
              <a:rPr lang="pl-PL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Ossa 17 września 2014 roku</a:t>
            </a:r>
            <a:endParaRPr lang="pl-PL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www.kongresgmin.pl/img/banner_to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686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944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pl-PL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 </a:t>
            </a:r>
            <a:r>
              <a:rPr lang="pl-PL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gospodarki </a:t>
            </a:r>
            <a:r>
              <a:rPr lang="pl-PL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niskoemisyjnej jako </a:t>
            </a:r>
            <a:r>
              <a:rPr lang="pl-PL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składnik wniosków o dofinansowanie w okresie 2014-2020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836712"/>
            <a:ext cx="8856984" cy="576064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Plany gospodarki niskoemisyjnej mają m.in. przyczynić </a:t>
            </a:r>
            <a:r>
              <a:rPr lang="pl-PL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się do </a:t>
            </a:r>
            <a:r>
              <a:rPr lang="pl-PL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osiągnięcia celów określonych w pakiecie </a:t>
            </a:r>
            <a:r>
              <a:rPr lang="pl-PL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klimatyczno – energetycznym do </a:t>
            </a:r>
            <a:r>
              <a:rPr lang="pl-PL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roku 2020, tj.:</a:t>
            </a:r>
          </a:p>
          <a:p>
            <a:pPr algn="just">
              <a:buBlip>
                <a:blip r:embed="rId2"/>
              </a:buBlip>
            </a:pPr>
            <a:r>
              <a:rPr lang="pl-PL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redukcji </a:t>
            </a:r>
            <a:r>
              <a:rPr lang="pl-PL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emisji gazów cieplarnianych o 20% w stosunku do 1990 </a:t>
            </a:r>
            <a:r>
              <a:rPr lang="pl-PL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roku,</a:t>
            </a:r>
          </a:p>
          <a:p>
            <a:pPr algn="just">
              <a:buBlip>
                <a:blip r:embed="rId2"/>
              </a:buBlip>
            </a:pPr>
            <a:r>
              <a:rPr lang="pl-PL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zwiększenia </a:t>
            </a:r>
            <a:r>
              <a:rPr lang="pl-PL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udziału energii pochodzącej z źródeł odnawialnych o 15</a:t>
            </a:r>
            <a:r>
              <a:rPr lang="pl-PL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%,</a:t>
            </a:r>
          </a:p>
          <a:p>
            <a:pPr algn="just">
              <a:buBlip>
                <a:blip r:embed="rId2"/>
              </a:buBlip>
            </a:pPr>
            <a:r>
              <a:rPr lang="pl-PL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redukcji </a:t>
            </a:r>
            <a:r>
              <a:rPr lang="pl-PL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zużycia energii finalnej, co ma zostać zrealizowane poprzez podniesienie efektywności energetycznej o 20% w stosunku do BAU (business as usual) na 2020 rok</a:t>
            </a:r>
            <a:r>
              <a:rPr lang="pl-PL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l-PL" sz="31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ramach ogłoszonego przez NFOŚiGW </a:t>
            </a:r>
            <a:r>
              <a:rPr lang="pl-PL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konkursu (</a:t>
            </a:r>
            <a:r>
              <a:rPr lang="pl-PL" sz="3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Działanie </a:t>
            </a:r>
            <a:r>
              <a:rPr lang="pl-PL" sz="3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9.3.) </a:t>
            </a:r>
            <a:r>
              <a:rPr lang="pl-PL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wsparcie w wysokości do 85% </a:t>
            </a:r>
            <a:r>
              <a:rPr lang="pl-PL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otrzymało 376 projektów polegających </a:t>
            </a:r>
            <a:r>
              <a:rPr lang="pl-PL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na: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EF223-B4FA-44B8-A3F2-4AF7240C9091}" type="datetime1">
              <a:rPr lang="pl-PL" smtClean="0"/>
              <a:t>2014-09-15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SA dla Gmin www.pgksa.pl 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419C-061C-40FE-A783-326D542C0413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81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pl-PL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Plany gospodarki </a:t>
            </a:r>
            <a:r>
              <a:rPr lang="pl-PL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niskoemisyjnej jako </a:t>
            </a:r>
            <a:r>
              <a:rPr lang="pl-PL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składnik wniosków o dofinansowanie w okresie 2014-2020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836712"/>
            <a:ext cx="8856984" cy="5832648"/>
          </a:xfrm>
        </p:spPr>
        <p:txBody>
          <a:bodyPr>
            <a:normAutofit fontScale="62500" lnSpcReduction="20000"/>
          </a:bodyPr>
          <a:lstStyle/>
          <a:p>
            <a:pPr marL="514350" indent="-514350" algn="just">
              <a:buAutoNum type="arabicParenR"/>
            </a:pPr>
            <a:r>
              <a:rPr lang="pl-PL" sz="3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Opracowaniu, </a:t>
            </a:r>
            <a:r>
              <a:rPr lang="pl-PL" sz="3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bądź </a:t>
            </a:r>
            <a:r>
              <a:rPr lang="pl-PL" sz="3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aktualizacji </a:t>
            </a:r>
            <a:r>
              <a:rPr lang="pl-PL" sz="3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planu gospodarki niskoemisyjnej dla gminy (</a:t>
            </a:r>
            <a:r>
              <a:rPr lang="pl-PL" sz="35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poprzez zlecenie jego wykonania firmie zewnętrznej, bądź </a:t>
            </a:r>
            <a:r>
              <a:rPr lang="pl-PL" sz="35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pracownikom </a:t>
            </a:r>
            <a:r>
              <a:rPr lang="pl-PL" sz="35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gminy, rozliczając </a:t>
            </a:r>
            <a:r>
              <a:rPr lang="pl-PL" sz="35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 koszty </a:t>
            </a:r>
            <a:r>
              <a:rPr lang="pl-PL" sz="35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osobowe</a:t>
            </a:r>
            <a:r>
              <a:rPr lang="pl-PL" sz="3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marL="514350" indent="-514350" algn="just">
              <a:buAutoNum type="arabicParenR"/>
            </a:pPr>
            <a:r>
              <a:rPr lang="pl-PL" sz="3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Stworzeniu w </a:t>
            </a:r>
            <a:r>
              <a:rPr lang="pl-PL" sz="3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gminie bazy danych zawierającej wyselekcjonowane i usystematyzowane informacje pozwalające na ocenę gospodarki energią w mieście/gminie oraz w jego/jej poszczególnych sektorach i obiektach, oraz inwentaryzację emisji gazów </a:t>
            </a:r>
            <a:r>
              <a:rPr lang="pl-PL" sz="3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cieplarnianych,</a:t>
            </a:r>
          </a:p>
          <a:p>
            <a:pPr marL="514350" indent="-514350" algn="just">
              <a:buAutoNum type="arabicParenR"/>
            </a:pPr>
            <a:r>
              <a:rPr lang="pl-PL" sz="3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Szkoleniu </a:t>
            </a:r>
            <a:r>
              <a:rPr lang="pl-PL" sz="3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dla pracowników gmin na temat problematyki związanej z tworzeniem planów gospodarki </a:t>
            </a:r>
            <a:r>
              <a:rPr lang="pl-PL" sz="3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niskoemisyjnej,</a:t>
            </a:r>
          </a:p>
          <a:p>
            <a:pPr marL="514350" indent="-514350" algn="just">
              <a:buAutoNum type="arabicParenR"/>
            </a:pPr>
            <a:r>
              <a:rPr lang="pl-PL" sz="3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Informacji </a:t>
            </a:r>
            <a:r>
              <a:rPr lang="pl-PL" sz="3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promocji dotyczącej udziału dofinansowania </a:t>
            </a:r>
            <a:r>
              <a:rPr lang="pl-PL" sz="3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POIiŚ </a:t>
            </a:r>
            <a:r>
              <a:rPr lang="pl-PL" sz="3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stworzeniu planów gospodarki niskoemisyjnej oraz upublicznianie informacji o opracowaniu </a:t>
            </a:r>
            <a:r>
              <a:rPr lang="pl-PL" sz="3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planów,</a:t>
            </a:r>
          </a:p>
          <a:p>
            <a:pPr marL="514350" indent="-514350" algn="just">
              <a:buAutoNum type="arabicParenR"/>
            </a:pPr>
            <a:r>
              <a:rPr lang="pl-PL" sz="3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Opracowaniu </a:t>
            </a:r>
            <a:r>
              <a:rPr lang="pl-PL" sz="3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elementów wykorzystywanych w opracowywanych, bądź aktualizowanych planach zaopatrzenia w ciepło, energię elektryczną i gaz (lub ich założeń</a:t>
            </a:r>
            <a:r>
              <a:rPr lang="pl-PL" sz="3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marL="514350" indent="-514350" algn="just">
              <a:buAutoNum type="arabicParenR"/>
            </a:pPr>
            <a:r>
              <a:rPr lang="pl-PL" sz="3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Przeprowadzeniu </a:t>
            </a:r>
            <a:r>
              <a:rPr lang="pl-PL" sz="3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strategicznej oceny oddziaływania na </a:t>
            </a:r>
            <a:r>
              <a:rPr lang="pl-PL" sz="3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środowisko.</a:t>
            </a:r>
            <a:endParaRPr lang="pl-PL" sz="3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3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Pomorska </a:t>
            </a:r>
            <a:r>
              <a:rPr lang="pl-PL" sz="3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Grupa Konsultingowa S.A. oferuje wykonanie pełnego </a:t>
            </a:r>
            <a:r>
              <a:rPr lang="pl-PL" sz="3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zakresu </a:t>
            </a:r>
            <a:r>
              <a:rPr lang="pl-PL" sz="3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opracowań objętych konkursem. </a:t>
            </a:r>
          </a:p>
          <a:p>
            <a:pPr marL="0" indent="0" algn="just">
              <a:buNone/>
            </a:pPr>
            <a:endParaRPr lang="pl-PL" sz="3800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607DD-66D1-4481-AE34-1C0766156E36}" type="datetime1">
              <a:rPr lang="pl-PL" smtClean="0"/>
              <a:t>2014-09-15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SA dla Gmin www.pgksa.pl 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419C-061C-40FE-A783-326D542C0413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11723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pl-PL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Plany gospodarki </a:t>
            </a:r>
            <a:r>
              <a:rPr lang="pl-PL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niskoemisyjnej jako niezbędny warunek skorzystania z funduszy przez Gminę i jej mieszkańców  </a:t>
            </a:r>
            <a:endParaRPr lang="pl-PL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836712"/>
            <a:ext cx="8856984" cy="5832648"/>
          </a:xfrm>
        </p:spPr>
        <p:txBody>
          <a:bodyPr>
            <a:normAutofit/>
          </a:bodyPr>
          <a:lstStyle/>
          <a:p>
            <a:pPr marL="514350" indent="-514350" algn="just">
              <a:buAutoNum type="arabicParenR"/>
            </a:pP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Wszystkie inwestycje z zakresu niskiej emisji i ochrony środowiska powinny się znaleźć w Planie,</a:t>
            </a:r>
          </a:p>
          <a:p>
            <a:pPr marL="514350" indent="-514350" algn="just">
              <a:buAutoNum type="arabicParenR"/>
            </a:pP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Udziały własne powinny być zabezpieczone w budżetach gminnych,</a:t>
            </a:r>
          </a:p>
          <a:p>
            <a:pPr marL="514350" indent="-514350" algn="just">
              <a:buAutoNum type="arabicParenR"/>
            </a:pP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Potwierdzenie tego powinno być w Wieloletniej Prognozie Finansowej,</a:t>
            </a:r>
          </a:p>
          <a:p>
            <a:pPr marL="514350" indent="-514350" algn="just">
              <a:buAutoNum type="arabicParenR"/>
            </a:pP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Powyższe dotyczy wszystkich kategorii inwestycji – niezależnie od tego, jaki podmiot jest inwestorem,</a:t>
            </a:r>
          </a:p>
          <a:p>
            <a:pPr marL="514350" indent="-514350" algn="just">
              <a:buAutoNum type="arabicParenR"/>
            </a:pP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 może stać się ważnym projektem scalającym lokalną społeczność,</a:t>
            </a:r>
          </a:p>
          <a:p>
            <a:pPr marL="514350" indent="-514350" algn="just">
              <a:buAutoNum type="arabicParenR"/>
            </a:pP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Powinien przynieść wymierne efekty oszczędnościowe w perspektywie średniookresowej 3 – 4 lata.  </a:t>
            </a:r>
          </a:p>
          <a:p>
            <a:pPr marL="514350" indent="-514350" algn="just">
              <a:buAutoNum type="arabicParenR"/>
            </a:pPr>
            <a:endParaRPr lang="pl-PL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3800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595C-A75F-4186-AA36-765480CD107F}" type="datetime1">
              <a:rPr lang="pl-PL" smtClean="0"/>
              <a:t>2014-09-15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SA dla Gmin www.pgksa.pl 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419C-061C-40FE-A783-326D542C0413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67534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7401D-7CA8-414E-895A-38E5E1C6089D}" type="datetime1">
              <a:rPr lang="pl-PL" smtClean="0"/>
              <a:t>2014-09-15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SA dla Gmin www.pgksa.pl 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419C-061C-40FE-A783-326D542C0413}" type="slidenum">
              <a:rPr lang="pl-PL" smtClean="0"/>
              <a:t>13</a:t>
            </a:fld>
            <a:endParaRPr lang="pl-PL"/>
          </a:p>
        </p:txBody>
      </p:sp>
      <p:sp>
        <p:nvSpPr>
          <p:cNvPr id="2" name="Prostokąt 1"/>
          <p:cNvSpPr/>
          <p:nvPr/>
        </p:nvSpPr>
        <p:spPr>
          <a:xfrm>
            <a:off x="1763688" y="1708529"/>
            <a:ext cx="5832648" cy="2948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endParaRPr lang="pl-PL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spcBef>
                <a:spcPct val="20000"/>
              </a:spcBef>
            </a:pPr>
            <a:r>
              <a:rPr lang="pl-PL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Dziękuję </a:t>
            </a:r>
            <a:r>
              <a:rPr lang="pl-PL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uwagę</a:t>
            </a:r>
          </a:p>
          <a:p>
            <a:pPr lvl="0" algn="ctr">
              <a:spcBef>
                <a:spcPct val="20000"/>
              </a:spcBef>
            </a:pPr>
            <a:r>
              <a:rPr lang="pl-PL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Romuald </a:t>
            </a:r>
            <a:r>
              <a:rPr lang="pl-PL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Meyer – PGK SA</a:t>
            </a:r>
          </a:p>
          <a:p>
            <a:pPr lvl="0" algn="ctr">
              <a:spcBef>
                <a:spcPct val="20000"/>
              </a:spcBef>
            </a:pPr>
            <a:r>
              <a:rPr lang="pl-PL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+48 793 340 801</a:t>
            </a:r>
          </a:p>
          <a:p>
            <a:pPr lvl="0" algn="ctr">
              <a:spcBef>
                <a:spcPct val="20000"/>
              </a:spcBef>
            </a:pPr>
            <a:r>
              <a:rPr lang="pl-PL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meyer@pgksa.pl</a:t>
            </a:r>
            <a:r>
              <a:rPr lang="pl-PL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9" y="0"/>
            <a:ext cx="9144000" cy="168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912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l-PL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Jaka rola </a:t>
            </a:r>
            <a:r>
              <a:rPr lang="pl-PL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obszarów wiejskich </a:t>
            </a:r>
            <a:r>
              <a:rPr lang="pl-PL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rozwoju Polski?  </a:t>
            </a:r>
            <a:endParaRPr lang="pl-PL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6166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Idea przewodnia Kongresu koreluje z kierunkami zamierzeń biznesowych naszej firmy na lata 2014 – 2020. Postrzegamy samorząd gminny, przede wszystkim gminy wiejskie, jako podstawowy szczebel zarządzania, decydujący o jakości demokracji. Przeciętny obywatel będzie się utożsamiał z wybraną przez siebie Władzą, dzięki:</a:t>
            </a:r>
          </a:p>
          <a:p>
            <a:pPr algn="just">
              <a:buBlip>
                <a:blip r:embed="rId2"/>
              </a:buBlip>
            </a:pP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Nowoczesnemu Państwu, z dobrym prawem gospodarczym, które promuje rozwiązania wybiegające w przyszłość,</a:t>
            </a:r>
          </a:p>
          <a:p>
            <a:pPr algn="just">
              <a:buBlip>
                <a:blip r:embed="rId2"/>
              </a:buBlip>
            </a:pP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Tworzeniu warunków dla zachowania przyjaznego środowiska OZE </a:t>
            </a:r>
          </a:p>
          <a:p>
            <a:pPr algn="just">
              <a:buBlip>
                <a:blip r:embed="rId2"/>
              </a:buBlip>
            </a:pP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Budowaniu właściwych więzi pomiędzy społeczeństwem a władzą na każdym szczeblu, przede wszystkim na szczeblu podstawowym,</a:t>
            </a:r>
          </a:p>
          <a:p>
            <a:pPr algn="just">
              <a:buBlip>
                <a:blip r:embed="rId2"/>
              </a:buBlip>
            </a:pP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Sprawnemu i kompetentnemu Państwu, w którym odpowiednią rangę ma służba cywilna, w którym urzędnik ma prawo do popełnienia błędu, bo przecież bez ryzyka nie ma postępu, </a:t>
            </a:r>
          </a:p>
          <a:p>
            <a:pPr algn="just">
              <a:buBlip>
                <a:blip r:embed="rId2"/>
              </a:buBlip>
            </a:pP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Państwu, które ma odpowiednią rangę w skali międzynarodowej. </a:t>
            </a:r>
            <a:endParaRPr lang="pl-P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8D29-D081-4831-ACF3-C37FE77F8305}" type="datetime1">
              <a:rPr lang="pl-PL" smtClean="0"/>
              <a:t>2014-09-15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SA dla Gmin www.pgksa.pl 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419C-061C-40FE-A783-326D542C0413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388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l-PL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Jakie są cele do których należy dążyć? </a:t>
            </a:r>
            <a:endParaRPr lang="pl-PL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54726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Wzrasta rola społeczności lokalnych. Rozwój kulturowy powoduje, że większość spraw, od których zależy jakość życia decyduje się na tym szczeblu. Co powinno być priorytetem dla Gminy?:</a:t>
            </a:r>
          </a:p>
          <a:p>
            <a:pPr algn="just">
              <a:buBlip>
                <a:blip r:embed="rId2"/>
              </a:buBlip>
            </a:pP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Spełnienie oczekiwań mieszkańców stanowiących gminę </a:t>
            </a: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miarę potrzeb i możliwości,   </a:t>
            </a:r>
          </a:p>
          <a:p>
            <a:pPr algn="just">
              <a:buBlip>
                <a:blip r:embed="rId2"/>
              </a:buBlip>
            </a:pP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Wykorzystanie wszystkich możliwości zaspakajania potrzeb mieszkańców z </a:t>
            </a: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równoczesną ochroną </a:t>
            </a: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środowiska naturalnego.</a:t>
            </a:r>
          </a:p>
          <a:p>
            <a:pPr algn="just">
              <a:buBlip>
                <a:blip r:embed="rId2"/>
              </a:buBlip>
            </a:pP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Działania wspólne, mobilizujące społeczność lokalną, np. związane z inwestycjami w znacznym stopniu finansowanymi ze środków zewnętrznych (EOG, UE, inne)</a:t>
            </a:r>
          </a:p>
          <a:p>
            <a:pPr algn="just">
              <a:buBlip>
                <a:blip r:embed="rId2"/>
              </a:buBlip>
            </a:pP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Optymalizacja decyzji strategicznych, w głównej mierze sprowadza się </a:t>
            </a: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przekładania </a:t>
            </a: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konkretne przedsięwzięcia dla dobrego </a:t>
            </a: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bytu,     a </a:t>
            </a: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 dobrobytu postrzeganego jako PKB na 1 mieszkańca. </a:t>
            </a:r>
            <a:endParaRPr lang="pl-P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5A97-A927-4D4B-B964-1F545ED6AC6E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t>2014-09-15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>
                <a:solidFill>
                  <a:prstClr val="black">
                    <a:tint val="75000"/>
                  </a:prstClr>
                </a:solidFill>
              </a:rPr>
              <a:t>PGK SA dla Gmin www.pgksa.pl </a:t>
            </a: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419C-061C-40FE-A783-326D542C0413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16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l-PL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należy robić, żeby cele osiągnąć? </a:t>
            </a:r>
            <a:endParaRPr lang="pl-PL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54726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Optymalizacja kosztów może przyczynić się do wygenerowania środków na udział własny w inwestycjach. Kilka praktycznych podpowiedzi wynikających z naszego doświadczenia nabytego we współpracy z gminami:</a:t>
            </a:r>
          </a:p>
          <a:p>
            <a:pPr algn="just">
              <a:buBlip>
                <a:blip r:embed="rId2"/>
              </a:buBlip>
            </a:pP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Zakupy grupowe obejmujące szerokie spektrum towarów i usług, ograniczenia, bariery, efekt synergii, punkt przegięcia, wykorzystanie możliwości sieciowych</a:t>
            </a:r>
            <a:r>
              <a:rPr lang="pl-PL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Blip>
                <a:blip r:embed="rId2"/>
              </a:buBlip>
            </a:pP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Audyty energetyczne w obrębie wszystkich nośników energetycznych (elektryczność, ciepło, gaz),  </a:t>
            </a:r>
          </a:p>
          <a:p>
            <a:pPr algn="just">
              <a:buBlip>
                <a:blip r:embed="rId2"/>
              </a:buBlip>
            </a:pP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Audyty wszystkich budynków – przygotowanie do termomodernizacji </a:t>
            </a:r>
          </a:p>
          <a:p>
            <a:pPr algn="just">
              <a:buBlip>
                <a:blip r:embed="rId2"/>
              </a:buBlip>
            </a:pP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Tworzenie planów gospodarki niskoemisyjnej,</a:t>
            </a:r>
          </a:p>
          <a:p>
            <a:pPr algn="just">
              <a:buBlip>
                <a:blip r:embed="rId2"/>
              </a:buBlip>
            </a:pP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Aktywne bazy danych </a:t>
            </a: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uwzględniające </a:t>
            </a: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całość zasobów i pełen zakres przewidywanych do realizacji inwestycji. </a:t>
            </a:r>
            <a:endParaRPr lang="pl-P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C4861-1756-40C0-BE75-98911D7FE27D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t>2014-09-15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>
                <a:solidFill>
                  <a:prstClr val="black">
                    <a:tint val="75000"/>
                  </a:prstClr>
                </a:solidFill>
              </a:rPr>
              <a:t>PGK SA dla Gmin www.pgksa.pl </a:t>
            </a: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419C-061C-40FE-A783-326D542C0413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7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l-PL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czym PGK SA może i chce pomóc Gminom?  </a:t>
            </a:r>
            <a:endParaRPr lang="pl-PL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4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Zamierzenia biznesowe naszej firmy na lata 2014 – 2020</a:t>
            </a:r>
            <a:r>
              <a:rPr lang="pl-PL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będą się koncentrować się na następujących zagadnieniach:</a:t>
            </a:r>
          </a:p>
          <a:p>
            <a:pPr algn="just">
              <a:buBlip>
                <a:blip r:embed="rId2"/>
              </a:buBlip>
            </a:pPr>
            <a:r>
              <a:rPr lang="pl-PL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Audyt parametrów zakupu energii elektrycznej, ciepła i </a:t>
            </a: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gazu jako </a:t>
            </a:r>
            <a:r>
              <a:rPr lang="pl-PL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narzędzie optymalizacji </a:t>
            </a: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kosztów,</a:t>
            </a:r>
            <a:endParaRPr lang="pl-P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Blip>
                <a:blip r:embed="rId2"/>
              </a:buBlip>
            </a:pP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Grupy Zakupowe jako </a:t>
            </a:r>
            <a:r>
              <a:rPr lang="pl-PL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narzędzie współpracy samorządów przyczyniające się </a:t>
            </a: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wzrostu </a:t>
            </a:r>
            <a:r>
              <a:rPr lang="pl-PL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efektywności postępowań </a:t>
            </a: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przetargowych – wymierne oszczędności, możliwe w krótkim okresie, praktycznie od następnego roku, </a:t>
            </a:r>
          </a:p>
          <a:p>
            <a:pPr algn="just">
              <a:buBlip>
                <a:blip r:embed="rId2"/>
              </a:buBlip>
            </a:pPr>
            <a:r>
              <a:rPr lang="pl-PL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Założenia do planów zaopatrzenia w </a:t>
            </a: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energię </a:t>
            </a:r>
            <a:r>
              <a:rPr lang="pl-PL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elektryczną, ciepło i </a:t>
            </a: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 jako </a:t>
            </a:r>
            <a:r>
              <a:rPr lang="pl-PL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warunek ubiegania się o środki unijne w okresie </a:t>
            </a: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 – 2020,</a:t>
            </a:r>
            <a:endParaRPr lang="pl-P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Blip>
                <a:blip r:embed="rId2"/>
              </a:buBlip>
            </a:pPr>
            <a:r>
              <a:rPr lang="pl-PL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Plany gospodarki niskoemisyjnej jako składnik wniosków o dofinansowanie w okresie </a:t>
            </a: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 – 2020,</a:t>
            </a:r>
          </a:p>
          <a:p>
            <a:pPr algn="just">
              <a:buBlip>
                <a:blip r:embed="rId2"/>
              </a:buBlip>
            </a:pP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Studia </a:t>
            </a:r>
            <a:r>
              <a:rPr lang="pl-PL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wykonalności, strategie rozwoju, </a:t>
            </a:r>
            <a:r>
              <a:rPr 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analizy i ekspertyzy</a:t>
            </a:r>
            <a:r>
              <a:rPr lang="pl-PL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2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Blip>
                <a:blip r:embed="rId2"/>
              </a:buBlip>
            </a:pPr>
            <a:endParaRPr lang="pl-PL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01DB7-E835-425F-B296-7D42E537D325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t>2014-09-15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>
                <a:solidFill>
                  <a:prstClr val="black">
                    <a:tint val="75000"/>
                  </a:prstClr>
                </a:solidFill>
              </a:rPr>
              <a:t>PGK SA dla Gmin www.pgksa.pl </a:t>
            </a: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419C-061C-40FE-A783-326D542C0413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05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l-PL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Audyt parametrów zakupu energii elektrycznej, ciepła i </a:t>
            </a:r>
            <a:r>
              <a:rPr lang="pl-PL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gazu jako </a:t>
            </a:r>
            <a:r>
              <a:rPr lang="pl-PL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narzędzie optymalizacji kosztów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47260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Przeprowadzane przez Pomorską Grupę Konsultingową S.A. audyty parametrów zakupu i dystrybucji mają na celu zoptymalizowanie kosztów ponoszonych przez naszych </a:t>
            </a:r>
            <a:r>
              <a:rPr lang="pl-PL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zleceniodawców. Audyt </a:t>
            </a:r>
            <a:r>
              <a:rPr lang="pl-PL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parametrów zakupu energii elektrycznej </a:t>
            </a:r>
            <a:r>
              <a:rPr lang="pl-PL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obejmuje:</a:t>
            </a:r>
            <a:endParaRPr lang="pl-PL" sz="3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arenR"/>
            </a:pPr>
            <a:r>
              <a:rPr lang="pl-PL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Sprawdzenie </a:t>
            </a:r>
            <a:r>
              <a:rPr lang="pl-PL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parametrów umów na dostawę energii </a:t>
            </a:r>
            <a:r>
              <a:rPr lang="pl-PL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elektrycznej, ciepła i gazu,</a:t>
            </a:r>
          </a:p>
          <a:p>
            <a:pPr marL="514350" indent="-514350" algn="just">
              <a:buAutoNum type="arabicParenR"/>
            </a:pPr>
            <a:r>
              <a:rPr lang="pl-PL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Sprawdzenie </a:t>
            </a:r>
            <a:r>
              <a:rPr lang="pl-PL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rozliczeń za zużytą energię </a:t>
            </a:r>
            <a:r>
              <a:rPr lang="pl-PL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l-PL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usługi </a:t>
            </a:r>
            <a:r>
              <a:rPr lang="pl-PL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przesyłowe,</a:t>
            </a:r>
          </a:p>
          <a:p>
            <a:pPr marL="514350" indent="-514350" algn="just">
              <a:buAutoNum type="arabicParenR"/>
            </a:pPr>
            <a:r>
              <a:rPr lang="pl-PL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Prognozę zużyć i dobór optymalnych mocy umownych, </a:t>
            </a:r>
            <a:r>
              <a:rPr lang="pl-PL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grup taryfowych</a:t>
            </a:r>
            <a:r>
              <a:rPr lang="pl-PL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kompensację ponadnormatywnego zużycia </a:t>
            </a:r>
            <a:r>
              <a:rPr lang="pl-PL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energii biernej.</a:t>
            </a:r>
          </a:p>
          <a:p>
            <a:pPr marL="0" indent="0" algn="just">
              <a:buNone/>
            </a:pPr>
            <a:r>
              <a:rPr lang="pl-PL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wyniku wdrożenia zalecanych zmian nasi kontrahenci osiągali oszczędności na poziomie </a:t>
            </a:r>
            <a:r>
              <a:rPr lang="pl-PL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15-30 </a:t>
            </a:r>
            <a:r>
              <a:rPr lang="pl-PL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dotychczasowych </a:t>
            </a:r>
            <a:r>
              <a:rPr lang="pl-PL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kosztów.           Od </a:t>
            </a:r>
            <a:r>
              <a:rPr lang="pl-PL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2010 roku wykonaliśmy ponad </a:t>
            </a:r>
            <a:r>
              <a:rPr lang="pl-PL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 </a:t>
            </a:r>
            <a:r>
              <a:rPr lang="pl-PL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analiz.</a:t>
            </a:r>
          </a:p>
          <a:p>
            <a:pPr marL="0" indent="0" algn="just">
              <a:buNone/>
            </a:pPr>
            <a:r>
              <a:rPr lang="pl-PL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Audyt </a:t>
            </a:r>
            <a:r>
              <a:rPr lang="pl-PL" sz="3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stanowić może samoistne zlecenie lub może poprzedzać procedurę zakupu energii elektrycznej na wolnym rynku.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EB097-DA83-4BF4-B467-BCC3BA2473FB}" type="datetime1">
              <a:rPr lang="pl-PL" smtClean="0"/>
              <a:t>2014-09-15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SA dla Gmin www.pgksa.pl 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419C-061C-40FE-A783-326D542C0413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781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pl-PL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Grupy Zakupowe jako </a:t>
            </a:r>
            <a:r>
              <a:rPr lang="pl-PL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narzędzie współpracy samorządów </a:t>
            </a:r>
            <a:r>
              <a:rPr lang="pl-PL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prowadzące do wzrostu </a:t>
            </a:r>
            <a:r>
              <a:rPr lang="pl-PL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efektywności postępowań przetargowych</a:t>
            </a:r>
            <a:r>
              <a:rPr lang="pl-PL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2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94928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3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Zakup </a:t>
            </a:r>
            <a:r>
              <a:rPr lang="pl-PL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energii elektrycznej na wolnym rynku umożliwia odbiorcom uzyskanie oszczędności na poziomie od 15% do ponad 35% w stosunku do cen cennikowych. W celu maksymalizacji oszczędności Pomorska Grupa Konsultingowa S.A. organizuje Grupy Zakupowe, w których uczestniczą jednostki samorządu terytorialnego wraz z jednostkami organizacyjnymi oraz spółki komunalne. Wspólne zamówienie jest szczególnie korzystne dla gmin wiejskich i mniejszych miast, których indywidualny wolumen zużywanej energii elektrycznej nie jest zbyt duży</a:t>
            </a:r>
            <a:r>
              <a:rPr lang="pl-PL" sz="3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31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3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W </a:t>
            </a:r>
            <a:r>
              <a:rPr lang="pl-PL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latach 2010 – </a:t>
            </a:r>
            <a:r>
              <a:rPr lang="pl-PL" sz="3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2013 </a:t>
            </a:r>
            <a:r>
              <a:rPr lang="pl-PL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Pomorska Grupa Konsultingowa S.A. zorganizowała i nadzorowała postępowania </a:t>
            </a:r>
            <a:r>
              <a:rPr lang="pl-PL" sz="3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około 100 </a:t>
            </a:r>
            <a:r>
              <a:rPr lang="pl-PL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Grup Zakupowych, w których uczestniczyło ponad 400 samorządów. Od początku </a:t>
            </a:r>
            <a:r>
              <a:rPr lang="pl-PL" sz="3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 </a:t>
            </a:r>
            <a:r>
              <a:rPr lang="pl-PL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roku przy udziale PGK S.A. wszczętych zostało już ponad </a:t>
            </a:r>
            <a:r>
              <a:rPr lang="pl-PL" sz="3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pl-PL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grupowych postępowań przetargowych</a:t>
            </a:r>
            <a:r>
              <a:rPr lang="pl-PL" sz="3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31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3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Dodatkowym</a:t>
            </a:r>
            <a:r>
              <a:rPr lang="pl-PL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3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niemniej </a:t>
            </a:r>
            <a:r>
              <a:rPr lang="pl-PL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ważnym, aspektem grupowych zakupów jest współdziałanie różnych samorządów i jednostek organizacyjnych, które zaowocować może wspólnymi inicjatywami w innych </a:t>
            </a:r>
            <a:r>
              <a:rPr lang="pl-PL" sz="3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obszarach.</a:t>
            </a:r>
            <a:endParaRPr lang="pl-PL" sz="31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13FA4-79B0-44E6-9543-330204DAFB60}" type="datetime1">
              <a:rPr lang="pl-PL" smtClean="0"/>
              <a:t>2014-09-15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SA dla Gmin www.pgksa.pl 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419C-061C-40FE-A783-326D542C0413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912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l-PL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Założenia do planów zaopatrzenia w energie elektryczną, ciepło i </a:t>
            </a:r>
            <a:r>
              <a:rPr lang="pl-PL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 jako </a:t>
            </a:r>
            <a:r>
              <a:rPr lang="pl-PL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warunek ubiegania się o środki unijne w okresie 2014-2020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2174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2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Ustawa </a:t>
            </a:r>
            <a:r>
              <a:rPr lang="pl-PL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Prawo energetyczne nakłada na gminy obowiązek planowania i organizacji zaopatrzenia w ciepło, energię elektryczną i paliwa gazowe na ich obszarze. W perspektywie obejmującej lata 2014 – 2020 posiadanie „założeń do planu zaopatrzenia w energię elektryczną, ciepło i gaz” będzie warunkiem ubiegania się o dofinansowanie ze środków UE. </a:t>
            </a:r>
          </a:p>
          <a:p>
            <a:pPr marL="0" indent="0" algn="just">
              <a:buNone/>
            </a:pPr>
            <a:r>
              <a:rPr lang="pl-PL" sz="2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Projekt </a:t>
            </a:r>
            <a:r>
              <a:rPr lang="pl-PL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założeń podlega opiniowaniu przez samorząd województwa w zakresie koordynacji współpracy z innymi gminami oraz w zakresie zgodności z polityką energetyczną państwa. Zgodnie z zapisami ustawy Prawo energetyczne projekt założeń do planu zaopatrzenia w ciepło, energię elektryczną i paliwa gazowe powinien zawierać: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4958-EEA2-420C-9AC4-DF3BA1F041E6}" type="datetime1">
              <a:rPr lang="pl-PL" smtClean="0"/>
              <a:t>2014-09-15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SA dla Gmin www.pgksa.pl 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419C-061C-40FE-A783-326D542C0413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955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l-PL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Założenia do planów zaopatrzenia w </a:t>
            </a:r>
            <a:r>
              <a:rPr lang="pl-PL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energię </a:t>
            </a:r>
            <a:r>
              <a:rPr lang="pl-PL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elektryczną, ciepło i </a:t>
            </a:r>
            <a:r>
              <a:rPr lang="pl-PL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 jako </a:t>
            </a:r>
            <a:r>
              <a:rPr lang="pl-PL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warunek ubiegania się o środki unijne w okresie 2014-2020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949280"/>
          </a:xfrm>
        </p:spPr>
        <p:txBody>
          <a:bodyPr>
            <a:normAutofit fontScale="70000" lnSpcReduction="20000"/>
          </a:bodyPr>
          <a:lstStyle/>
          <a:p>
            <a:pPr marL="514350" indent="-514350" algn="just">
              <a:buAutoNum type="arabicParenR"/>
            </a:pPr>
            <a:r>
              <a:rPr lang="pl-PL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Ocenę </a:t>
            </a:r>
            <a:r>
              <a:rPr lang="pl-PL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stanu aktualnego i przewidywanych zmian zapotrzebowania na ciepło, energię elektryczną i paliwa </a:t>
            </a:r>
            <a:r>
              <a:rPr lang="pl-PL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gazowe,</a:t>
            </a:r>
          </a:p>
          <a:p>
            <a:pPr marL="514350" indent="-514350" algn="just">
              <a:buAutoNum type="arabicParenR"/>
            </a:pPr>
            <a:r>
              <a:rPr lang="pl-PL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Przedsięwzięcia </a:t>
            </a:r>
            <a:r>
              <a:rPr lang="pl-PL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racjonalizujące użytkowanie ciepła, energii elektrycznej i paliw </a:t>
            </a:r>
            <a:r>
              <a:rPr lang="pl-PL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gazowych,</a:t>
            </a:r>
          </a:p>
          <a:p>
            <a:pPr marL="514350" indent="-514350" algn="just">
              <a:buAutoNum type="arabicParenR"/>
            </a:pPr>
            <a:r>
              <a:rPr lang="pl-PL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Możliwości </a:t>
            </a:r>
            <a:r>
              <a:rPr lang="pl-PL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wykorzystania istniejących nadwyżek i lokalnych zasobów paliw i energii, z uwzględnieniem energii elektrycznej i ciepła wytwarzanych w odnawialnych źródłach energii, energii elektrycznej i ciepła użytkowego wytwarzanych w kogeneracji oraz zagospodarowania ciepła odpadowego z instalacji </a:t>
            </a:r>
            <a:r>
              <a:rPr lang="pl-PL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przemysłowych,</a:t>
            </a:r>
          </a:p>
          <a:p>
            <a:pPr marL="514350" indent="-514350" algn="just">
              <a:buAutoNum type="arabicParenR"/>
            </a:pPr>
            <a:r>
              <a:rPr lang="pl-PL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Zakres </a:t>
            </a:r>
            <a:r>
              <a:rPr lang="pl-PL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współpracy z innymi gminami.</a:t>
            </a:r>
          </a:p>
          <a:p>
            <a:pPr marL="0" indent="0" algn="just">
              <a:buNone/>
            </a:pPr>
            <a:r>
              <a:rPr lang="pl-PL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Pomorska </a:t>
            </a:r>
            <a:r>
              <a:rPr lang="pl-PL" sz="3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Grupa Konsultingowa S.A. oferuje opracowanie planu lub jego aktualizację</a:t>
            </a:r>
            <a:r>
              <a:rPr lang="pl-PL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3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ramach zlecenia dokonujemy niezbędnych uzgodnień z wszystkimi gestorami (</a:t>
            </a:r>
            <a:r>
              <a:rPr lang="pl-PL" sz="3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RDOŚ</a:t>
            </a:r>
            <a:r>
              <a:rPr lang="pl-PL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Urząd Marszałkowski) oraz przygotowujemy procedurę związaną z uchwaleniem planu przez Radę Gminy.</a:t>
            </a:r>
          </a:p>
          <a:p>
            <a:pPr marL="0" indent="0" algn="just">
              <a:buNone/>
            </a:pPr>
            <a:endParaRPr lang="pl-PL" sz="3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EE55E-3254-45DC-91D5-E0F3EDA9E225}" type="datetime1">
              <a:rPr lang="pl-PL" smtClean="0"/>
              <a:t>2014-09-15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PGK SA dla Gmin www.pgksa.pl 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419C-061C-40FE-A783-326D542C0413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440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1193</Words>
  <Application>Microsoft Office PowerPoint</Application>
  <PresentationFormat>Pokaz na ekranie (4:3)</PresentationFormat>
  <Paragraphs>115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Motyw pakietu Office</vt:lpstr>
      <vt:lpstr>Jak wypełnić lukę w finansowaniu inwestycji na obszarach wiejskich?</vt:lpstr>
      <vt:lpstr>Jaka rola obszarów wiejskich w rozwoju Polski?  </vt:lpstr>
      <vt:lpstr>Jakie są cele do których należy dążyć? </vt:lpstr>
      <vt:lpstr>Co należy robić, żeby cele osiągnąć? </vt:lpstr>
      <vt:lpstr>W czym PGK SA może i chce pomóc Gminom?  </vt:lpstr>
      <vt:lpstr>Audyt parametrów zakupu energii elektrycznej, ciepła i gazu jako narzędzie optymalizacji kosztów</vt:lpstr>
      <vt:lpstr> Grupy Zakupowe jako narzędzie współpracy samorządów prowadzące do wzrostu efektywności postępowań przetargowych </vt:lpstr>
      <vt:lpstr>Założenia do planów zaopatrzenia w energie elektryczną, ciepło i gaz jako warunek ubiegania się o środki unijne w okresie 2014-2020</vt:lpstr>
      <vt:lpstr>Założenia do planów zaopatrzenia w energię elektryczną, ciepło i gaz jako warunek ubiegania się o środki unijne w okresie 2014-2020</vt:lpstr>
      <vt:lpstr>Plan gospodarki niskoemisyjnej jako składnik wniosków o dofinansowanie w okresie 2014-2020</vt:lpstr>
      <vt:lpstr>Plany gospodarki niskoemisyjnej jako składnik wniosków o dofinansowanie w okresie 2014-2020</vt:lpstr>
      <vt:lpstr>Plany gospodarki niskoemisyjnej jako niezbędny warunek skorzystania z funduszy przez Gminę i jej mieszkańców  </vt:lpstr>
      <vt:lpstr>Prezentacja programu PowerPoint</vt:lpstr>
    </vt:vector>
  </TitlesOfParts>
  <Company>Windows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Działania optymalizujące finansowanie, realizację i organizację gminnych zadań</dc:title>
  <dc:creator>Romuald Meyer</dc:creator>
  <cp:lastModifiedBy>Romuald Meyer</cp:lastModifiedBy>
  <cp:revision>31</cp:revision>
  <dcterms:created xsi:type="dcterms:W3CDTF">2013-09-23T07:20:14Z</dcterms:created>
  <dcterms:modified xsi:type="dcterms:W3CDTF">2014-09-15T10:30:41Z</dcterms:modified>
</cp:coreProperties>
</file>