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70" r:id="rId5"/>
    <p:sldId id="267" r:id="rId6"/>
    <p:sldId id="258" r:id="rId7"/>
    <p:sldId id="259" r:id="rId8"/>
    <p:sldId id="261" r:id="rId9"/>
    <p:sldId id="264" r:id="rId10"/>
    <p:sldId id="262" r:id="rId11"/>
    <p:sldId id="265" r:id="rId12"/>
    <p:sldId id="271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E284D-F2E1-403A-B314-BF0184725AB4}" type="datetimeFigureOut">
              <a:rPr lang="pl-PL" smtClean="0"/>
              <a:t>2014-09-15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AC3C0-9CB6-4829-8051-2423340795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3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B294-0BD5-405C-A7A8-239A69C7CB66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025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B1DC-DECD-49FB-B3CC-0EDA3FA733AE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2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9B673-2A11-4DC0-AF23-09642EA7A580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820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2FE3-5C31-4A3B-BCDD-ED47223443EB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98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A01D-72B0-4C11-B1BF-491559F9C076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42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936A-4FCA-4A04-A6BD-B69A6D59E331}" type="datetime1">
              <a:rPr lang="pl-PL" smtClean="0"/>
              <a:t>2014-09-15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70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000B-0E5C-42CC-B848-E2415B529842}" type="datetime1">
              <a:rPr lang="pl-PL" smtClean="0"/>
              <a:t>2014-09-15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39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4B60-1DC7-4318-9A4C-2433E358AB82}" type="datetime1">
              <a:rPr lang="pl-PL" smtClean="0"/>
              <a:t>2014-09-15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79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E6B6-1878-47C8-87EB-61448795B8DB}" type="datetime1">
              <a:rPr lang="pl-PL" smtClean="0"/>
              <a:t>2014-09-15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44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898FA-9C42-4403-B4EE-8690083BB27B}" type="datetime1">
              <a:rPr lang="pl-PL" smtClean="0"/>
              <a:t>2014-09-15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65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4C01-B180-407E-860B-14C7ABFE6ED5}" type="datetime1">
              <a:rPr lang="pl-PL" smtClean="0"/>
              <a:t>2014-09-15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17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E354-772C-4EC5-BACD-40A42773A5AD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2419C-061C-40FE-A783-326D542C0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02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eyer@pgksa.p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205543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Jak wypełnić lukę w finansowaniu inwestycji na obszarach wiejskich?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9144000" cy="206578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Pomorska Grupa Konsultingowa             </a:t>
            </a:r>
          </a:p>
          <a:p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Spółka Akcyjna w Bydgoszczy </a:t>
            </a:r>
          </a:p>
          <a:p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Ossa 17 września 2014 roku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kongresgmin.pl/img/banner_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68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gospodarki </a:t>
            </a:r>
            <a:r>
              <a:rPr lang="pl-PL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niskoemisyjnej jako </a:t>
            </a: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składnik wniosków o dofinansowanie w okresie 2014-2020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76064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Plany gospodarki niskoemisyjnej mają m.in. przyczynić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się do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osiągnięcia celów określonych w pakiecie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klimatyczno – energetycznym do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 2020, tj.:</a:t>
            </a:r>
          </a:p>
          <a:p>
            <a:pPr algn="just">
              <a:buBlip>
                <a:blip r:embed="rId2"/>
              </a:buBlip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redukcji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emisji gazów cieplarnianych o 20% w stosunku do 1990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roku,</a:t>
            </a:r>
          </a:p>
          <a:p>
            <a:pPr algn="just">
              <a:buBlip>
                <a:blip r:embed="rId2"/>
              </a:buBlip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zwiększenia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udziału energii pochodzącej z źródeł odnawialnych o 15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%,</a:t>
            </a:r>
          </a:p>
          <a:p>
            <a:pPr algn="just">
              <a:buBlip>
                <a:blip r:embed="rId2"/>
              </a:buBlip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redukcji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zużycia energii finalnej, co ma zostać zrealizowane poprzez podniesienie efektywności energetycznej o 20% w stosunku do BAU (business as usual) na 2020 rok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l-PL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ogłoszonego przez NFOŚiGW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konkursu (</a:t>
            </a:r>
            <a:r>
              <a:rPr lang="pl-PL" sz="3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Działanie </a:t>
            </a:r>
            <a:r>
              <a:rPr lang="pl-PL" sz="3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9.3.)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wsparcie w wysokości do 85%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otrzymało 376 projektów polegających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na: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F223-B4FA-44B8-A3F2-4AF7240C9091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8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Plany gospodarki </a:t>
            </a:r>
            <a:r>
              <a:rPr lang="pl-PL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niskoemisyjnej jako </a:t>
            </a: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składnik wniosków o dofinansowanie w okresie 2014-2020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832648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AutoNum type="arabicParenR"/>
            </a:pP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Opracowaniu, </a:t>
            </a:r>
            <a:r>
              <a:rPr lang="pl-PL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bądź </a:t>
            </a: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aktualizacji </a:t>
            </a:r>
            <a:r>
              <a:rPr lang="pl-PL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planu gospodarki niskoemisyjnej dla gminy (</a:t>
            </a:r>
            <a:r>
              <a:rPr lang="pl-PL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poprzez zlecenie jego wykonania firmie zewnętrznej, bądź </a:t>
            </a:r>
            <a:r>
              <a:rPr lang="pl-PL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pracownikom </a:t>
            </a:r>
            <a:r>
              <a:rPr lang="pl-PL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gminy, rozliczając </a:t>
            </a:r>
            <a:r>
              <a:rPr lang="pl-PL" sz="35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koszty </a:t>
            </a:r>
            <a:r>
              <a:rPr lang="pl-PL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osobowe</a:t>
            </a: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14350" indent="-514350" algn="just">
              <a:buAutoNum type="arabicParenR"/>
            </a:pP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Stworzeniu w </a:t>
            </a:r>
            <a:r>
              <a:rPr lang="pl-PL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gminie bazy danych zawierającej wyselekcjonowane i usystematyzowane informacje pozwalające na ocenę gospodarki energią w mieście/gminie oraz w jego/jej poszczególnych sektorach i obiektach, oraz inwentaryzację emisji gazów </a:t>
            </a: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cieplarnianych,</a:t>
            </a:r>
          </a:p>
          <a:p>
            <a:pPr marL="514350" indent="-514350" algn="just">
              <a:buAutoNum type="arabicParenR"/>
            </a:pP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Szkoleniu </a:t>
            </a:r>
            <a:r>
              <a:rPr lang="pl-PL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pracowników gmin na temat problematyki związanej z tworzeniem planów gospodarki </a:t>
            </a: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niskoemisyjnej,</a:t>
            </a:r>
          </a:p>
          <a:p>
            <a:pPr marL="514350" indent="-514350" algn="just">
              <a:buAutoNum type="arabicParenR"/>
            </a:pP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Informacji </a:t>
            </a:r>
            <a:r>
              <a:rPr lang="pl-PL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promocji dotyczącej udziału dofinansowania </a:t>
            </a: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POIiŚ </a:t>
            </a:r>
            <a:r>
              <a:rPr lang="pl-PL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stworzeniu planów gospodarki niskoemisyjnej oraz upublicznianie informacji o opracowaniu </a:t>
            </a: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planów,</a:t>
            </a:r>
          </a:p>
          <a:p>
            <a:pPr marL="514350" indent="-514350" algn="just">
              <a:buAutoNum type="arabicParenR"/>
            </a:pP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Opracowaniu </a:t>
            </a:r>
            <a:r>
              <a:rPr lang="pl-PL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elementów wykorzystywanych w opracowywanych, bądź aktualizowanych planach zaopatrzenia w ciepło, energię elektryczną i gaz (lub ich założeń</a:t>
            </a: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14350" indent="-514350" algn="just">
              <a:buAutoNum type="arabicParenR"/>
            </a:pP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Przeprowadzeniu </a:t>
            </a:r>
            <a:r>
              <a:rPr lang="pl-PL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strategicznej oceny oddziaływania na </a:t>
            </a:r>
            <a:r>
              <a:rPr lang="pl-PL" sz="3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środowisko.</a:t>
            </a:r>
            <a:endParaRPr lang="pl-PL" sz="3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Pomorska </a:t>
            </a:r>
            <a:r>
              <a:rPr lang="pl-PL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 Konsultingowa S.A. oferuje wykonanie pełnego </a:t>
            </a:r>
            <a:r>
              <a:rPr lang="pl-PL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zakresu </a:t>
            </a:r>
            <a:r>
              <a:rPr lang="pl-PL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opracowań objętych konkursem. </a:t>
            </a:r>
          </a:p>
          <a:p>
            <a:pPr marL="0" indent="0" algn="just">
              <a:buNone/>
            </a:pPr>
            <a:endParaRPr lang="pl-PL" sz="3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607DD-66D1-4481-AE34-1C0766156E36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1172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Plany gospodarki </a:t>
            </a:r>
            <a:r>
              <a:rPr lang="pl-PL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niskoemisyjnej jako niezbędny warunek skorzystania z funduszy przez Gminę i jej mieszkańców  </a:t>
            </a:r>
            <a:endParaRPr lang="pl-PL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832648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Wszystkie inwestycje z zakresu niskiej emisji i ochrony środowiska powinny się znaleźć w Planie,</a:t>
            </a:r>
          </a:p>
          <a:p>
            <a:pPr marL="514350" indent="-514350" algn="just">
              <a:buAutoNum type="arabicParenR"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Udziały własne powinny być zabezpieczone w budżetach gminnych,</a:t>
            </a:r>
          </a:p>
          <a:p>
            <a:pPr marL="514350" indent="-514350" algn="just">
              <a:buAutoNum type="arabicParenR"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Potwierdzenie tego powinno być w Wieloletniej Prognozie Finansowej,</a:t>
            </a:r>
          </a:p>
          <a:p>
            <a:pPr marL="514350" indent="-514350" algn="just">
              <a:buAutoNum type="arabicParenR"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Powyższe dotyczy wszystkich kategorii inwestycji – niezależnie od tego, jaki podmiot jest inwestorem,</a:t>
            </a:r>
          </a:p>
          <a:p>
            <a:pPr marL="514350" indent="-514350" algn="just">
              <a:buAutoNum type="arabicParenR"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może stać się ważnym projektem scalającym lokalną społeczność,</a:t>
            </a:r>
          </a:p>
          <a:p>
            <a:pPr marL="514350" indent="-514350" algn="just">
              <a:buAutoNum type="arabicParenR"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Powinien przynieść wymierne efekty oszczędnościowe w perspektywie średniookresowej 3 – 4 lata.  </a:t>
            </a:r>
          </a:p>
          <a:p>
            <a:pPr marL="514350" indent="-514350" algn="just">
              <a:buAutoNum type="arabicParenR"/>
            </a:pP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3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595C-A75F-4186-AA36-765480CD107F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6753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401D-7CA8-414E-895A-38E5E1C6089D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13</a:t>
            </a:fld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1763688" y="1708529"/>
            <a:ext cx="5832648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endParaRPr lang="pl-PL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pl-PL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uwagę</a:t>
            </a:r>
          </a:p>
          <a:p>
            <a:pPr lvl="0" algn="ctr">
              <a:spcBef>
                <a:spcPct val="20000"/>
              </a:spcBef>
            </a:pPr>
            <a:r>
              <a:rPr lang="pl-PL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Romuald 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Meyer – PGK SA</a:t>
            </a:r>
          </a:p>
          <a:p>
            <a:pPr lvl="0" algn="ctr">
              <a:spcBef>
                <a:spcPct val="20000"/>
              </a:spcBef>
            </a:pP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+48 793 340 801</a:t>
            </a:r>
          </a:p>
          <a:p>
            <a:pPr lvl="0" algn="ctr">
              <a:spcBef>
                <a:spcPct val="20000"/>
              </a:spcBef>
            </a:pP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meyer@pgksa.pl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" y="0"/>
            <a:ext cx="914400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1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Jaka rola 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obszarów wiejskich </a:t>
            </a:r>
            <a:r>
              <a:rPr lang="pl-PL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rozwoju Polski?  </a:t>
            </a: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 przewodnia Kongresu koreluje z kierunkami zamierzeń biznesowych naszej firmy na lata 2014 – 2020. Postrzegamy samorząd gminny, przede wszystkim gminy wiejskie, jako podstawowy szczebel zarządzania, decydujący o jakości demokracji. Przeciętny obywatel będzie się utożsamiał z wybraną przez siebie Władzą, dzięki: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Nowoczesnemu Państwu, z dobrym prawem gospodarczym, które promuje rozwiązania wybiegające w przyszłość,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Tworzeniu warunków dla zachowania przyjaznego środowiska OZE 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Budowaniu właściwych więzi pomiędzy społeczeństwem a władzą na każdym szczeblu, przede wszystkim na szczeblu podstawowym,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Sprawnemu i kompetentnemu Państwu, w którym odpowiednią rangę ma służba cywilna, w którym urzędnik ma prawo do popełnienia błędu, bo przecież bez ryzyka nie ma postępu, 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Państwu, które ma odpowiednią rangę w skali międzynarodowej. 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8D29-D081-4831-ACF3-C37FE77F8305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8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Jakie są cele do których należy dążyć? </a:t>
            </a: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Wzrasta rola społeczności lokalnych. Rozwój kulturowy powoduje, że większość spraw, od których zależy jakość życia decyduje się na tym szczeblu. Co powinno być priorytetem dla Gminy?: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Spełnienie oczekiwań mieszkańców stanowiących gminę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miarę potrzeb i możliwości,   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 wszystkich możliwości zaspakajania potrzeb mieszkańców z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równoczesną ochroną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środowiska naturalnego.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 wspólne, mobilizujące społeczność lokalną, np. związane z inwestycjami w znacznym stopniu finansowanymi ze środków zewnętrznych (EOG, UE, inne)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Optymalizacja decyzji strategicznych, w głównej mierze sprowadza się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przekładania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konkretne przedsięwzięcia dla dobrego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bytu,     a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dobrobytu postrzeganego jako PKB na 1 mieszkańca. 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5A97-A927-4D4B-B964-1F545ED6AC6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2014-09-15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PGK SA dla Gmin www.pgksa.pl 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należy robić, żeby cele osiągnąć? </a:t>
            </a: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Optymalizacja kosztów może przyczynić się do wygenerowania środków na udział własny w inwestycjach. Kilka praktycznych podpowiedzi wynikających z naszego doświadczenia nabytego we współpracy z gminami: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Zakupy grupowe obejmujące szerokie spektrum towarów i usług, ograniczenia, bariery, efekt synergii, punkt przegięcia, wykorzystanie możliwości sieciowych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Audyty energetyczne w obrębie wszystkich nośników energetycznych (elektryczność, ciepło, gaz),  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Audyty wszystkich budynków – przygotowanie do termomodernizacji 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Tworzenie planów gospodarki niskoemisyjnej,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Aktywne bazy danych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uwzględniające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całość zasobów i pełen zakres przewidywanych do realizacji inwestycji. 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4861-1756-40C0-BE75-98911D7FE27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2014-09-15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PGK SA dla Gmin www.pgksa.pl 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czym PGK SA może i chce pomóc Gminom?  </a:t>
            </a: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Zamierzenia biznesowe naszej firmy na lata 2014 – 2020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będą się koncentrować się na następujących zagadnieniach:</a:t>
            </a:r>
          </a:p>
          <a:p>
            <a:pPr algn="just">
              <a:buBlip>
                <a:blip r:embed="rId2"/>
              </a:buBlip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Audyt parametrów zakupu energii elektrycznej, ciepła i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gazu jako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narzędzie optymalizacji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kosztów,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Grupy Zakupowe jako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narzędzie współpracy samorządów przyczyniające się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wzrostu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efektywności postępowań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przetargowych – wymierne oszczędności, możliwe w krótkim okresie, praktycznie od następnego roku, </a:t>
            </a:r>
          </a:p>
          <a:p>
            <a:pPr algn="just">
              <a:buBlip>
                <a:blip r:embed="rId2"/>
              </a:buBlip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 do planów zaopatrzenia w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energię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elektryczną, ciepło i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 jako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warunek ubiegania się o środki unijne w okresie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– 2020,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Plany gospodarki niskoemisyjnej jako składnik wniosków o dofinansowanie w okresie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– 2020,</a:t>
            </a:r>
          </a:p>
          <a:p>
            <a:pPr algn="just">
              <a:buBlip>
                <a:blip r:embed="rId2"/>
              </a:buBlip>
            </a:pP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Studia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wykonalności, strategie rozwoju, </a:t>
            </a:r>
            <a:r>
              <a:rPr lang="pl-PL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analizy i ekspertyzy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endParaRPr lang="pl-PL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1DB7-E835-425F-B296-7D42E537D325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2014-09-15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PGK SA dla Gmin www.pgksa.pl 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0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Audyt parametrów zakupu energii elektrycznej, ciepła i </a:t>
            </a:r>
            <a:r>
              <a:rPr lang="pl-PL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gazu jako 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narzędzie optymalizacji kosztów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Przeprowadzane przez Pomorską Grupę Konsultingową S.A. audyty parametrów zakupu i dystrybucji mają na celu zoptymalizowanie kosztów ponoszonych przez naszych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zleceniodawców. Audyt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parametrów zakupu energii elektrycznej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obejmuje:</a:t>
            </a:r>
            <a:endParaRPr lang="pl-PL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Sprawdzenie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parametrów umów na dostawę energii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elektrycznej, ciepła i gazu,</a:t>
            </a:r>
          </a:p>
          <a:p>
            <a:pPr marL="514350" indent="-514350" algn="just">
              <a:buAutoNum type="arabicParenR"/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Sprawdzenie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rozliczeń za zużytą energię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usługi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przesyłowe,</a:t>
            </a:r>
          </a:p>
          <a:p>
            <a:pPr marL="514350" indent="-514350" algn="just">
              <a:buAutoNum type="arabicParenR"/>
            </a:pP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Prognozę zużyć i dobór optymalnych mocy umownych,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 taryfowych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kompensację ponadnormatywnego zużycia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energii biernej.</a:t>
            </a:r>
          </a:p>
          <a:p>
            <a:pPr marL="0" indent="0" algn="just">
              <a:buNone/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wyniku wdrożenia zalecanych zmian nasi kontrahenci osiągali oszczędności na poziomie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15-30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dotychczasowych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kosztów.           Od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 roku wykonaliśmy ponad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analiz.</a:t>
            </a:r>
          </a:p>
          <a:p>
            <a:pPr marL="0" indent="0" algn="just">
              <a:buNone/>
            </a:pPr>
            <a:r>
              <a:rPr lang="pl-PL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Audyt </a:t>
            </a:r>
            <a: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stanowić może samoistne zlecenie lub może poprzedzać procedurę zakupu energii elektrycznej na wolnym rynku.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B097-DA83-4BF4-B467-BCC3BA2473FB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8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Grupy Zakupowe jako </a:t>
            </a:r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narzędzie współpracy samorządów </a:t>
            </a:r>
            <a:r>
              <a:rPr lang="pl-PL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prowadzące do wzrostu </a:t>
            </a:r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efektywności postępowań przetargowych</a:t>
            </a:r>
            <a:r>
              <a:rPr lang="pl-PL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9492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energii elektrycznej na wolnym rynku umożliwia odbiorcom uzyskanie oszczędności na poziomie od 15% do ponad 35% w stosunku do cen cennikowych. W celu maksymalizacji oszczędności Pomorska Grupa Konsultingowa S.A. organizuje Grupy Zakupowe, w których uczestniczą jednostki samorządu terytorialnego wraz z jednostkami organizacyjnymi oraz spółki komunalne. Wspólne zamówienie jest szczególnie korzystne dla gmin wiejskich i mniejszych miast, których indywidualny wolumen zużywanej energii elektrycznej nie jest zbyt duży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 </a:t>
            </a:r>
            <a:r>
              <a:rPr lang="pl-PL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latach 2010 – 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pl-PL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Pomorska Grupa Konsultingowa S.A. zorganizowała i nadzorowała postępowania 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około 100 </a:t>
            </a:r>
            <a:r>
              <a:rPr lang="pl-PL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 Zakupowych, w których uczestniczyło ponad 400 samorządów. Od początku 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pl-PL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 przy udziale PGK S.A. wszczętych zostało już ponad 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pl-PL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grupowych postępowań przetargowych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Dodatkowym</a:t>
            </a:r>
            <a:r>
              <a:rPr lang="pl-PL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niemniej </a:t>
            </a:r>
            <a:r>
              <a:rPr lang="pl-PL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ważnym, aspektem grupowych zakupów jest współdziałanie różnych samorządów i jednostek organizacyjnych, które zaowocować może wspólnymi inicjatywami w innych </a:t>
            </a:r>
            <a:r>
              <a:rPr lang="pl-PL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obszarach.</a:t>
            </a:r>
            <a:endParaRPr lang="pl-PL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3FA4-79B0-44E6-9543-330204DAFB60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1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 do planów zaopatrzenia w energie elektryczną, ciepło i </a:t>
            </a:r>
            <a:r>
              <a:rPr lang="pl-PL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 jako </a:t>
            </a:r>
            <a:r>
              <a:rPr lang="pl-PL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warunek ubiegania się o środki unijne w okresie 2014-2020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</a:t>
            </a:r>
            <a:r>
              <a:rPr lang="pl-PL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energetyczne nakłada na gminy obowiązek planowania i organizacji zaopatrzenia w ciepło, energię elektryczną i paliwa gazowe na ich obszarze. W perspektywie obejmującej lata 2014 – 2020 posiadanie „założeń do planu zaopatrzenia w energię elektryczną, ciepło i gaz” będzie warunkiem ubiegania się o dofinansowanie ze środków UE. </a:t>
            </a:r>
          </a:p>
          <a:p>
            <a:pPr marL="0" indent="0" algn="just">
              <a:buNone/>
            </a:pPr>
            <a:r>
              <a:rPr lang="pl-PL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Projekt </a:t>
            </a:r>
            <a:r>
              <a:rPr lang="pl-PL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założeń podlega opiniowaniu przez samorząd województwa w zakresie koordynacji współpracy z innymi gminami oraz w zakresie zgodności z polityką energetyczną państwa. Zgodnie z zapisami ustawy Prawo energetyczne projekt założeń do planu zaopatrzenia w ciepło, energię elektryczną i paliwa gazowe powinien zawierać: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958-EEA2-420C-9AC4-DF3BA1F041E6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95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 do planów zaopatrzenia w </a:t>
            </a:r>
            <a:r>
              <a:rPr lang="pl-PL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energię </a:t>
            </a:r>
            <a:r>
              <a:rPr lang="pl-PL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elektryczną, ciepło i </a:t>
            </a:r>
            <a:r>
              <a:rPr lang="pl-PL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 jako </a:t>
            </a:r>
            <a:r>
              <a:rPr lang="pl-PL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warunek ubiegania się o środki unijne w okresie 2014-2020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94928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arenR"/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Ocenę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stanu aktualnego i przewidywanych zmian zapotrzebowania na ciepło, energię elektryczną i paliwa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gazowe,</a:t>
            </a:r>
          </a:p>
          <a:p>
            <a:pPr marL="514350" indent="-514350" algn="just">
              <a:buAutoNum type="arabicParenR"/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Przedsięwzięcia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racjonalizujące użytkowanie ciepła, energii elektrycznej i paliw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gazowych,</a:t>
            </a:r>
          </a:p>
          <a:p>
            <a:pPr marL="514350" indent="-514350" algn="just">
              <a:buAutoNum type="arabicParenR"/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Możliwości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wykorzystania istniejących nadwyżek i lokalnych zasobów paliw i energii, z uwzględnieniem energii elektrycznej i ciepła wytwarzanych w odnawialnych źródłach energii, energii elektrycznej i ciepła użytkowego wytwarzanych w kogeneracji oraz zagospodarowania ciepła odpadowego z instalacji 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przemysłowych,</a:t>
            </a:r>
          </a:p>
          <a:p>
            <a:pPr marL="514350" indent="-514350" algn="just">
              <a:buAutoNum type="arabicParenR"/>
            </a:pP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Zakres 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współpracy z innymi gminami.</a:t>
            </a:r>
          </a:p>
          <a:p>
            <a:pPr marL="0" indent="0" algn="just">
              <a:buNone/>
            </a:pPr>
            <a:r>
              <a:rPr lang="pl-PL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Pomorska </a:t>
            </a:r>
            <a: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 Konsultingowa S.A. oferuje opracowanie planu lub jego aktualizację</a:t>
            </a:r>
            <a:r>
              <a:rPr lang="pl-PL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zlecenia dokonujemy niezbędnych uzgodnień z wszystkimi gestorami (</a:t>
            </a:r>
            <a:r>
              <a:rPr lang="pl-PL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RDOŚ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Urząd Marszałkowski) oraz przygotowujemy procedurę związaną z uchwaleniem planu przez Radę Gminy.</a:t>
            </a:r>
          </a:p>
          <a:p>
            <a:pPr marL="0" indent="0" algn="just">
              <a:buNone/>
            </a:pPr>
            <a:endParaRPr lang="pl-PL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E55E-3254-45DC-91D5-E0F3EDA9E225}" type="datetime1">
              <a:rPr lang="pl-PL" smtClean="0"/>
              <a:t>2014-09-15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PGK SA dla Gmin www.pgksa.pl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419C-061C-40FE-A783-326D542C041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4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1193</Words>
  <Application>Microsoft Office PowerPoint</Application>
  <PresentationFormat>Pokaz na ekranie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Jak wypełnić lukę w finansowaniu inwestycji na obszarach wiejskich?</vt:lpstr>
      <vt:lpstr>Jaka rola obszarów wiejskich w rozwoju Polski?  </vt:lpstr>
      <vt:lpstr>Jakie są cele do których należy dążyć? </vt:lpstr>
      <vt:lpstr>Co należy robić, żeby cele osiągnąć? </vt:lpstr>
      <vt:lpstr>W czym PGK SA może i chce pomóc Gminom?  </vt:lpstr>
      <vt:lpstr>Audyt parametrów zakupu energii elektrycznej, ciepła i gazu jako narzędzie optymalizacji kosztów</vt:lpstr>
      <vt:lpstr> Grupy Zakupowe jako narzędzie współpracy samorządów prowadzące do wzrostu efektywności postępowań przetargowych </vt:lpstr>
      <vt:lpstr>Założenia do planów zaopatrzenia w energie elektryczną, ciepło i gaz jako warunek ubiegania się o środki unijne w okresie 2014-2020</vt:lpstr>
      <vt:lpstr>Założenia do planów zaopatrzenia w energię elektryczną, ciepło i gaz jako warunek ubiegania się o środki unijne w okresie 2014-2020</vt:lpstr>
      <vt:lpstr>Plan gospodarki niskoemisyjnej jako składnik wniosków o dofinansowanie w okresie 2014-2020</vt:lpstr>
      <vt:lpstr>Plany gospodarki niskoemisyjnej jako składnik wniosków o dofinansowanie w okresie 2014-2020</vt:lpstr>
      <vt:lpstr>Plany gospodarki niskoemisyjnej jako niezbędny warunek skorzystania z funduszy przez Gminę i jej mieszkańców  </vt:lpstr>
      <vt:lpstr>Prezentacja programu PowerPoint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Działania optymalizujące finansowanie, realizację i organizację gminnych zadań</dc:title>
  <dc:creator>Romuald Meyer</dc:creator>
  <cp:lastModifiedBy>Romuald Meyer</cp:lastModifiedBy>
  <cp:revision>31</cp:revision>
  <dcterms:created xsi:type="dcterms:W3CDTF">2013-09-23T07:20:14Z</dcterms:created>
  <dcterms:modified xsi:type="dcterms:W3CDTF">2014-09-15T10:30:41Z</dcterms:modified>
</cp:coreProperties>
</file>