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</p:sldMasterIdLst>
  <p:notesMasterIdLst>
    <p:notesMasterId r:id="rId19"/>
  </p:notesMasterIdLst>
  <p:handoutMasterIdLst>
    <p:handoutMasterId r:id="rId20"/>
  </p:handoutMasterIdLst>
  <p:sldIdLst>
    <p:sldId id="260" r:id="rId3"/>
    <p:sldId id="376" r:id="rId4"/>
    <p:sldId id="367" r:id="rId5"/>
    <p:sldId id="357" r:id="rId6"/>
    <p:sldId id="369" r:id="rId7"/>
    <p:sldId id="379" r:id="rId8"/>
    <p:sldId id="377" r:id="rId9"/>
    <p:sldId id="378" r:id="rId10"/>
    <p:sldId id="384" r:id="rId11"/>
    <p:sldId id="383" r:id="rId12"/>
    <p:sldId id="375" r:id="rId13"/>
    <p:sldId id="372" r:id="rId14"/>
    <p:sldId id="371" r:id="rId15"/>
    <p:sldId id="368" r:id="rId16"/>
    <p:sldId id="374" r:id="rId17"/>
    <p:sldId id="259" r:id="rId18"/>
  </p:sldIdLst>
  <p:sldSz cx="9144000" cy="6858000" type="screen4x3"/>
  <p:notesSz cx="6797675" cy="9926638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F7AA8940-851C-4AFE-9135-EE92FFDC8508}">
          <p14:sldIdLst>
            <p14:sldId id="260"/>
            <p14:sldId id="376"/>
            <p14:sldId id="367"/>
            <p14:sldId id="357"/>
            <p14:sldId id="369"/>
            <p14:sldId id="379"/>
            <p14:sldId id="377"/>
            <p14:sldId id="378"/>
            <p14:sldId id="384"/>
            <p14:sldId id="383"/>
            <p14:sldId id="375"/>
            <p14:sldId id="372"/>
            <p14:sldId id="371"/>
            <p14:sldId id="368"/>
            <p14:sldId id="374"/>
          </p14:sldIdLst>
        </p14:section>
        <p14:section name="Sekcja bez tytułu" id="{907DA69A-178E-488D-9ECD-DD8C5CC41A46}">
          <p14:sldIdLst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eta Suska" initials="A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5AD"/>
    <a:srgbClr val="7CE7EC"/>
    <a:srgbClr val="D1F3FF"/>
    <a:srgbClr val="888888"/>
    <a:srgbClr val="595959"/>
    <a:srgbClr val="C7D5DB"/>
    <a:srgbClr val="C9C9C9"/>
    <a:srgbClr val="ECECEC"/>
    <a:srgbClr val="E2E2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28" autoAdjust="0"/>
  </p:normalViewPr>
  <p:slideViewPr>
    <p:cSldViewPr snapToObjects="1"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72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F730-9C8F-47C4-8C90-94149F836C83}" type="datetimeFigureOut">
              <a:rPr lang="pl-PL" smtClean="0"/>
              <a:pPr/>
              <a:t>2014-09-15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359"/>
            <a:ext cx="2946189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99" y="9429359"/>
            <a:ext cx="2946189" cy="497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A08CF-7A3F-437C-85B7-B38134CE54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79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899" y="1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D600-4414-44A7-8FE1-3953DD39298F}" type="datetimeFigureOut">
              <a:rPr lang="pl-PL" smtClean="0"/>
              <a:pPr/>
              <a:t>2014-09-15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470"/>
            <a:ext cx="5438140" cy="44660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360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899" y="9429360"/>
            <a:ext cx="2946189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BB17-B899-4B53-A5E8-3AAFEBFF26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62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BB17-B899-4B53-A5E8-3AAFEBFF26F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10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BB17-B899-4B53-A5E8-3AAFEBFF26F8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3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DDCE39-B0F6-4124-9A59-BF9921D73ADF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98890B-EACD-4E82-B404-512CF9851D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5780ED-F665-4C11-A679-7D67813A85E4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6AFC79-1E84-4F90-9061-9894E93C67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3D5075-46A0-413B-9759-27D42CEA6A61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E3D6AF-1FB8-44F5-AE51-BE1F242753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DDCE39-B0F6-4124-9A59-BF9921D73AD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98890B-EACD-4E82-B404-512CF9851D7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8AF888-F51B-42DB-A34D-2AC9B3191C7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125511-90F2-490B-8649-102BFC5D785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844E07-F462-4491-A5ED-C82CB933AF76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FA15D7-DD7A-4C61-A726-BF1661E9AB2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5271FC-545D-4D87-9EEC-569887BBACE9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8BB7C5-A9CB-4AE7-BC40-D901904BD7D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FCC4-F0A1-4428-950E-F0212642B10A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1B8550-28B9-4FB7-916E-68559F53907F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E6C5C0-C221-4100-B26C-5F958F6728B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07AD34-AE9A-487E-BA23-C1BECFA2B55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4B294F-31CA-44B3-81CC-3A6187595A1B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63E43C-1D39-4F31-925C-00BB1BEA37A7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4CB913-CE0C-4A0D-B56C-44620E24DFB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C2661D-945E-4AC7-AE7E-3A43CD99B86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8AF888-F51B-42DB-A34D-2AC9B3191C71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125511-90F2-490B-8649-102BFC5D78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8BCC06-5C8B-4A19-9763-41D268A23042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69641-451E-497B-9F3E-6684A31A24B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5780ED-F665-4C11-A679-7D67813A85E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6AFC79-1E84-4F90-9061-9894E93C67F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3D5075-46A0-413B-9759-27D42CEA6A6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2014-09-15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E3D6AF-1FB8-44F5-AE51-BE1F242753E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844E07-F462-4491-A5ED-C82CB933AF76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FA15D7-DD7A-4C61-A726-BF1661E9AB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5271FC-545D-4D87-9EEC-569887BBACE9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8BB7C5-A9CB-4AE7-BC40-D901904BD7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FCC4-F0A1-4428-950E-F0212642B10A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1B8550-28B9-4FB7-916E-68559F5390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E6C5C0-C221-4100-B26C-5F958F6728B8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07AD34-AE9A-487E-BA23-C1BECFA2B5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4B294F-31CA-44B3-81CC-3A6187595A1B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63E43C-1D39-4F31-925C-00BB1BEA37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4CB913-CE0C-4A0D-B56C-44620E24DFBF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C2661D-945E-4AC7-AE7E-3A43CD99B8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8BCC06-5C8B-4A19-9763-41D268A23042}" type="datetimeFigureOut">
              <a:rPr lang="pl-PL"/>
              <a:pPr>
                <a:defRPr/>
              </a:pPr>
              <a:t>2014-09-15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69641-451E-497B-9F3E-6684A31A24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19A5AD"/>
          </a:solidFill>
          <a:latin typeface="Tahoma"/>
          <a:ea typeface="+mj-ea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rgbClr val="595959"/>
          </a:solidFill>
          <a:latin typeface="Tahoma"/>
          <a:ea typeface="+mn-ea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19A5AD"/>
          </a:solidFill>
          <a:latin typeface="Tahoma"/>
          <a:ea typeface="+mj-ea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rgbClr val="19A5AD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rgbClr val="595959"/>
          </a:solidFill>
          <a:latin typeface="Tahoma"/>
          <a:ea typeface="+mn-ea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kongresgmin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hyperlink" Target="http://www.kongresgmin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gellan@magellan.p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gellan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kongresgmin.pl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kongresgmin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ngresgmin.pl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kongresgmin.p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sgmin.p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kongresgmin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12160" y="3079350"/>
            <a:ext cx="29594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pl-PL" sz="2400" dirty="0" smtClean="0">
                <a:solidFill>
                  <a:srgbClr val="46A1A8"/>
                </a:solidFill>
                <a:latin typeface="Tahoma" pitchFamily="34" charset="0"/>
              </a:rPr>
              <a:t>Alternatywne formy finansowania </a:t>
            </a:r>
          </a:p>
          <a:p>
            <a:pPr algn="ctr" defTabSz="914400"/>
            <a:r>
              <a:rPr lang="pl-PL" sz="2400" dirty="0" smtClean="0">
                <a:solidFill>
                  <a:srgbClr val="46A1A8"/>
                </a:solidFill>
                <a:latin typeface="Tahoma" pitchFamily="34" charset="0"/>
              </a:rPr>
              <a:t>JST </a:t>
            </a:r>
            <a:br>
              <a:rPr lang="pl-PL" sz="2400" dirty="0" smtClean="0">
                <a:solidFill>
                  <a:srgbClr val="46A1A8"/>
                </a:solidFill>
                <a:latin typeface="Tahoma" pitchFamily="34" charset="0"/>
              </a:rPr>
            </a:br>
            <a:endParaRPr lang="pl-PL" sz="2400" dirty="0">
              <a:solidFill>
                <a:srgbClr val="46A1A8"/>
              </a:solidFill>
              <a:latin typeface="Tahoma" pitchFamily="34" charset="0"/>
            </a:endParaRP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EcAtAMBIgACEQEDEQH/xAAcAAEAAQUBAQAAAAAAAAAAAAAABwEDBAUGCAL/xABBEAABAwMCAwYCBgcGBwAAAAABAgMEAAURBiESE0EHIjFRYXEUgRUyUnKRoRYjQoKSwfEXVpOx0vAIJmJ0g8PR/8QAGgEBAAIDAQAAAAAAAAAAAAAAAAEDAgQFBv/EACsRAQACAgEDAQYHAQAAAAAAAAABAgMRBCExURMSFDJBYZEVInGhsdHhBf/aAAwDAQACEQMRAD8Am/b0oa1k21mTI53MCfDbh8qzpDYdZW34cSSM1rVy5Zm0WprXbr3/AKZzWsa1P+LgIPhVcj0rRpP0NkAc/m+PDtw4/rQNJiH6RCuLi73B97+taX4lMfFTUx8XXtHn6rPR8T+n1b2layHdm318txPLV+zk+PzrZj0re4/JxcivtY53Cq9LUnVoVpSlbDEpSlApSlApSlApSlApSlApSlApSlApSlBSrUhAcZcQe6FJIzV2rUhAdYcb+0kj8qryRukxraY7tNxC0fUIe5vj04cf1/KtY85zHVL6qUVYr7lRnYiuBxOx6j9qsy32xT36x7uo8uprwuSnJ5WX0KVmIj5ePO5das48dfbmd7+bW+1bO33RxnuSDxI6K6p/+193C1Kb/WRt0dU9RWhmzGYEcvSXQ2gefifQetY1x8z/AJ+fVY6/tLOIpya6jr/LuGlocQFIVlJ8DX3XBaBv793u85op5cVpkKQjrkqIyawO3aVJh6ftq4kp+OpU3hUWHVIJHLXsSD4ele54973xxa8anw5vJ49sGScdu6Tc1Wo17C5UqXpSeuZJefWm5LSFPOKWUjlNHGSScZJ29akYSGVOcpLzZc+wFDP4Ve11yqZHnVa8+ajudz1f2nqttquMpmMqR8I0WH1pSlKPrrwkjO4Wc+QTQegsjzFVrzbr62XzR14jxhfri+h5nnMvmS4NwcEEZ6HhPsqp60pd0X/TkC6IwFSGQpafsrGyh8iCPlQbfIpkedefO2a6XCLrmU3HuEthpERpQbakLQnwJOwI3rqIfZfdJMOO8dYXMcxpK8B9zqM/a9aCW8jzqtQhrDQV8sFilXaNqefITGHG62qS4nudcd7p5VuOxLVVzu3xdouThkJhtIcZfWcr4SccKj1x5+NBK2R50yPOvL9ufut41ezbPpq4tJlzVs8aZTnc3V0z6eFSX/ZPc/74XT/Hc/1UEq5FVrzxryxX7RLkF9vUdwfafUQhRkucSFp33BOCPCpb7NdQytS6UYuE5KEyAtbLhT4LKTjix0z5UHWUpSgpiseTJZiR1vyXENsoSVKWs4AArIrT6msEXUVuVCll1A+slTasFKuh9fY1NYjcbnoi0zrojXWHaO9JkJYsGG47KwovrTkukeQ6D/Ouu0ZrqHqBCIkvgjXDGOWT3XPun+VRNqbTNw01LDU1HGydm5CB3Fj+R9D+dahpSkrQWzwKSoFKgcEEHb2Ndn3Lj3x7pHXy5nvOWlvzfZOuudeWzSbBQ4RJnrTluKhW+PNX2RUFzdXT7rcFyrsvmIWo9xsYDX3R/vNaKU+7JkvPyXVvPLUStxaslXSthpzT1y1LPTDtTJWvbmOHZDST+0o9PQeNcO1K27x2drBnvgtF8c9Usdjq0O3Kc40tK0FhIBT941d/4gB/y5a/+/8A/Wuuo0PouDpCIpLClSJjyRz5CtuL0A6CrmvdKNatsfwRdLL7a+aw4NwleCNx1BzvUxX2Y0s5nJnlZfUmNb04TsZsMS8aZlPS3pYS3cFpDbMhTaD+rbOSB173+VSXbdN2e2SRKhQGm5ISU8895eD4jiO/lUN6Vb7QNFOTIsSxOSWFuZU2Sko49hxJOc7j+XhXSDWnaH10h/v8alrO61tehp/S1xuOf1rbRSwPNxXdQP4iKiDsT+i4NznXi7TmGXG2wwwHlgFRVutf5AZ963vaa3qbUWndPxkWaRxrR8VNbawQl0DCUbnplR/Ctvp7sp0+LFA+moHNuPJSqQS4frncj2BOKDW9scqyX3TTciHcoj0yA6FoShzvLQrurSPyV+7VvsCvPHFuVjdV3mV/Esj/AKVbLA9lAH96un/sq0dw7W0gefNVUb6M01qfS+uorv0VKXGbkrjOvI4eFbJPDxeOcfVV8qDA7bwDr2cCcD4Nnf5KruIWs9btQmGmtEKU0hlIQrnfWSAAD865zte0xfbrrGZKtlqkSY64jSQ42BjIB8zU3WtK27XEbc2cQwhKgfPhFEIT7Qdaapl2Q227WH6JYmEpU6pXEXUjcpHl0rpew2wR4tncvqZXOfm5aLafBoJUcpPrnf2xXS9pun16j0nLjxmwuaxh+KNslxPQe6SR865HsViagssydb7napMaA+gPtrdxhLgwkjY9Ukfw0SjCzSJUPWseTBjGVKanrUxHzjmq4ld386lv9Odd/wBxV/4writK6T1DG19bpkizyW47dwU4txQTgJyrfx9a9CZ9aIebO0fU95vlwYh32Cm2GMni+HJzgqx3yfbFTjofT7OmdOMW5iR8SCS6p7opStyR6eVcX20aRm3dy33azxFyZCcx5DbWOIo+slW5HgeIfvDyrpey1V2RpJmHfIjseTEUWUc3GVt4BSfE+GeH92iXZUpSiClKUGHcYEa5RFxZ7KHmVjCkKGxqG9a6Bk2JaptuDkq254ljxcZHr5j1/HzqbzXwUgpwRn3q/ByL4p6fZVlw1yR17vOGhez65arf+Jd44dpSs5kkbvDybHX7x296nu1Wq2aXs5jwIyI8aOgrUR4qwNyo9T6mto00lpCUNoShCRgJSMAUeaS80tpxIUhYKVpPUEYNUStaJ/U0ZBK0tOLjhOC4BvzS2HUox4g8Bz+FUl6sgwo4kSUOtxwSlxwpGGyHgyQd+izjbxwcVkp03aQ3wfBpKCgtkEnwO3442z0G1fQ0/awvjEJGSEA5BwrhXxpyOp4u970H3EvEWVOkQwVNvxm0OPIXjucQCsbdQCnP3h41rk6wty4hmoQ6phDSnFr7owQFnh8d1fq1bDNbJux2xpLgbhNJ5iFNLITupKsAgnxxsB8qtO6bs7pWVW9gcfEFBKMA5BG49ifxNBiHVcFDnJcbeS+VIQlvAPGpf1QDnfcge6hWRM1BGgustTmnmFucvhzgjKiQevThJPpvV1dgtbiEpchIXgqIK+8RkcJOT6AfhRenrU6sqehNuqLfLy6Cru4Axv8AdFBZe1HEauMmAGnnJLCkIKUAHKlcvA8ds81O58lfZNW3NTxWwFqjSuVwFRWEjunCu6d9iVIUnHnjzrOkWW3yFvLeiNqW6riWvG6jhAyT/wCNH8Ir4Rp+1oUsiGghRbJSckZbKSg49ChJ+VBYb1FEccKWm3lpDiWy5gcIWo4SM56qBR6Hxr5i6ot8uIJLfN5ZjOSd078CAhR+eHE1f/R61JSgJhNpCUlACMjGSo9PVajnoSTVxqyW1nm8qGhIda5C0gbFvAGMdBgD8BQa9rVsBxKFht3hLZdJThQACinbB72Sk+FXFajZS5yxFkqcx9VBQrfvlQ2OMgNn8hWUqwWxbpdVCb4ylSTjICgokkEe5J+dW/0atJCgYSSVcPESTvjiwffvKz7mgxE6wtJiuSA48ENL4TxIwcc0tBX3cgnPkCayJGpoDDsZt7mj4hx1tB4duJt1LJBPqpYx51cc03Z3F8bltjrJCknKPEEuE/m65/Eaq3p61IwUwGu6suJyM8KitLhI91oSr3ANBhMavt7sREvC22CwiQpaykBDas8Kjv4nhXsN+6a21unJmB5IacacZXwuNuYynKQoeBPQisVnTloZaabbhIDbQCUJ3wEjwTj7I8vD8azYEGNb2lNw2g2lRyrxJJwB4+wFBl0pSgUpSgUpSgUpSgUpSgUpSgUpSgUpSgUpSgUpSgUpSgUpSgUpSg//2Q=="/>
          <p:cNvSpPr>
            <a:spLocks noChangeAspect="1" noChangeArrowheads="1"/>
          </p:cNvSpPr>
          <p:nvPr/>
        </p:nvSpPr>
        <p:spPr bwMode="auto">
          <a:xfrm>
            <a:off x="0" y="-136525"/>
            <a:ext cx="17145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http://www.zgwrp.pl/images/stories/banery/banner_k1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77" y="4653136"/>
            <a:ext cx="1609787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1520" y="152400"/>
            <a:ext cx="8229600" cy="1143000"/>
          </a:xfrm>
        </p:spPr>
        <p:txBody>
          <a:bodyPr/>
          <a:lstStyle/>
          <a:p>
            <a:r>
              <a:rPr lang="pl-PL" dirty="0" smtClean="0"/>
              <a:t>Programy Krajowe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1447"/>
            <a:ext cx="4465970" cy="4464629"/>
          </a:xfrm>
        </p:spPr>
      </p:pic>
      <p:cxnSp>
        <p:nvCxnSpPr>
          <p:cNvPr id="6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zgwrp.pl/images/stories/banery/banner_k1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7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6875" y="620713"/>
            <a:ext cx="42198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Oferta współpracy Magellan S.A.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539552" y="1844824"/>
            <a:ext cx="60247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19A5AD"/>
              </a:buClr>
              <a:buSzPct val="150000"/>
            </a:pPr>
            <a:r>
              <a:rPr lang="pl-PL" altLang="pl-PL" sz="14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Korzystne </a:t>
            </a:r>
            <a:r>
              <a:rPr lang="pl-PL" altLang="pl-PL" sz="1400" b="1" dirty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rozwiązania w kontekście </a:t>
            </a:r>
            <a:r>
              <a:rPr lang="pl-PL" altLang="pl-PL" sz="14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IWZ</a:t>
            </a:r>
            <a:endParaRPr lang="pl-PL" altLang="pl-PL" sz="1400" b="1" dirty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alt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Finansowanie kapitałowe – wydatki majątkowe</a:t>
            </a: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Sprzedaż zwrotna – wydatki majątkowe</a:t>
            </a: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Płatność ratalna – wydatki </a:t>
            </a: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majątkowe</a:t>
            </a: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Subrogacja wydatków majątkowych</a:t>
            </a:r>
            <a:endParaRPr lang="pl-PL" alt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19A5AD"/>
              </a:buClr>
              <a:buSzPct val="150000"/>
            </a:pPr>
            <a:endParaRPr lang="pl-PL" alt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19A5AD"/>
              </a:buClr>
              <a:buSzPct val="150000"/>
            </a:pPr>
            <a:endParaRPr lang="pl-PL" alt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19A5AD"/>
              </a:buClr>
              <a:buSzPct val="150000"/>
            </a:pPr>
            <a:r>
              <a:rPr lang="pl-PL" altLang="pl-PL" sz="14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Poprawa płynności przy ograniczonych procedurach</a:t>
            </a: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alt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Subrogacja</a:t>
            </a:r>
          </a:p>
          <a:p>
            <a:pPr lvl="1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altLang="pl-PL" sz="14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8313" y="1268760"/>
            <a:ext cx="60960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4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Samorząd powołuje spółkę komunalną do realizacji zadań inwestycyjnych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Magellan S.A. obejmuje udziały wnosząc do spółki komunalnej kapitał na realizację planowanej inwestycji. Jednocześnie samorząd odkupuje udziały </a:t>
            </a:r>
            <a:r>
              <a:rPr lang="pl-PL" sz="1400" dirty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zachowując kontrolę nad 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spółką i płaci za nie w terminie określonym przez obie strony w 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umowie. </a:t>
            </a:r>
            <a:r>
              <a:rPr lang="pl-PL" sz="14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WYDATEK MAJĄTKOWY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6875" y="620713"/>
            <a:ext cx="32925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Finansowanie kapitałowe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5"/>
          <p:cNvSpPr/>
          <p:nvPr/>
        </p:nvSpPr>
        <p:spPr>
          <a:xfrm>
            <a:off x="827584" y="2929410"/>
            <a:ext cx="2769989" cy="513348"/>
          </a:xfrm>
          <a:prstGeom prst="roundRect">
            <a:avLst/>
          </a:prstGeom>
          <a:solidFill>
            <a:srgbClr val="19A5AD"/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578891" y="3001417"/>
            <a:ext cx="560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2" name="Grupa 7"/>
          <p:cNvGrpSpPr/>
          <p:nvPr/>
        </p:nvGrpSpPr>
        <p:grpSpPr>
          <a:xfrm>
            <a:off x="827584" y="3754215"/>
            <a:ext cx="3942934" cy="2742857"/>
            <a:chOff x="2993000" y="2637048"/>
            <a:chExt cx="3090139" cy="2227166"/>
          </a:xfrm>
        </p:grpSpPr>
        <p:sp>
          <p:nvSpPr>
            <p:cNvPr id="9" name="Rounded Rectangle 7"/>
            <p:cNvSpPr/>
            <p:nvPr/>
          </p:nvSpPr>
          <p:spPr>
            <a:xfrm>
              <a:off x="2993000" y="2637048"/>
              <a:ext cx="3090139" cy="2227166"/>
            </a:xfrm>
            <a:prstGeom prst="roundRect">
              <a:avLst>
                <a:gd name="adj" fmla="val 78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3162086" y="3496980"/>
              <a:ext cx="2652604" cy="5073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087955" y="3609439"/>
              <a:ext cx="2773570" cy="22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19A5AD"/>
                </a:buClr>
                <a:buSzPct val="13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Okres finansowania do 10 lat</a:t>
              </a:r>
              <a:endParaRPr lang="pl-PL" sz="1200" dirty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3162086" y="4213761"/>
              <a:ext cx="2652604" cy="442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087955" y="4326221"/>
              <a:ext cx="2666699" cy="22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19A5AD"/>
                </a:buClr>
                <a:buSzPct val="13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Finansowanie nie obciążające bilansu spółki </a:t>
              </a: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3162086" y="2735375"/>
              <a:ext cx="2652603" cy="4865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087955" y="2838947"/>
              <a:ext cx="2726735" cy="22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19A5AD"/>
                </a:buClr>
                <a:buSzPct val="15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Rozwiązanie neutralne z punktu widzenia IWZ </a:t>
              </a:r>
              <a:endParaRPr lang="pl-PL" sz="1200" dirty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03061" y="1289488"/>
            <a:ext cx="606125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Magellan S.A. nabywa 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 samorządu nieruchomość. Samorząd płaci przez okres  finansowania tzw. czynsz dzierżawny odpowiadający cenie finansowania. Kapitał odpowiadający cenie wykupu spłacany jest jednorazowo na koniec transakcji i tym samym samorząd nabywa zwrotnie nieruchomość. </a:t>
            </a:r>
            <a:r>
              <a:rPr lang="pl-PL" sz="14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WYDATEK MAJĄTKOWY</a:t>
            </a:r>
            <a:r>
              <a:rPr lang="pl-PL" sz="1400" b="1" dirty="0" smtClean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6875" y="620713"/>
            <a:ext cx="23748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Sprzedaż zwrotna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5"/>
          <p:cNvSpPr/>
          <p:nvPr/>
        </p:nvSpPr>
        <p:spPr>
          <a:xfrm>
            <a:off x="827584" y="2929410"/>
            <a:ext cx="2769989" cy="513348"/>
          </a:xfrm>
          <a:prstGeom prst="roundRect">
            <a:avLst/>
          </a:prstGeom>
          <a:solidFill>
            <a:srgbClr val="19A5AD"/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578891" y="3001417"/>
            <a:ext cx="560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827584" y="3754215"/>
            <a:ext cx="3942934" cy="2742857"/>
            <a:chOff x="2993000" y="2637048"/>
            <a:chExt cx="3090139" cy="2227166"/>
          </a:xfrm>
        </p:grpSpPr>
        <p:sp>
          <p:nvSpPr>
            <p:cNvPr id="9" name="Rounded Rectangle 7"/>
            <p:cNvSpPr/>
            <p:nvPr/>
          </p:nvSpPr>
          <p:spPr>
            <a:xfrm>
              <a:off x="2993000" y="2637048"/>
              <a:ext cx="3090139" cy="2227166"/>
            </a:xfrm>
            <a:prstGeom prst="roundRect">
              <a:avLst>
                <a:gd name="adj" fmla="val 78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3162086" y="3496980"/>
              <a:ext cx="2652604" cy="5073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087955" y="3600065"/>
              <a:ext cx="2773570" cy="22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19A5AD"/>
                </a:buClr>
                <a:buSzPct val="13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Wolne środki na dowolny cel </a:t>
              </a:r>
              <a:endParaRPr lang="pl-PL" sz="1200" dirty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3162086" y="4213761"/>
              <a:ext cx="2652604" cy="442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087955" y="4273492"/>
              <a:ext cx="2666699" cy="382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19A5AD"/>
                </a:buClr>
                <a:buSzPct val="13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Zachowana kontrola nad nieruchomością </a:t>
              </a:r>
              <a:endParaRPr lang="pl-PL" sz="1200" dirty="0">
                <a:solidFill>
                  <a:srgbClr val="888888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srgbClr val="19A5AD"/>
                </a:buClr>
                <a:buSzPct val="130000"/>
              </a:pPr>
              <a:endParaRPr lang="pl-PL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3162086" y="2735375"/>
              <a:ext cx="2652603" cy="4865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087955" y="2782265"/>
              <a:ext cx="2726735" cy="37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19A5AD"/>
                </a:buClr>
                <a:buSzPct val="15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Zwiększenie dochodów majątkowych,     poprawa IWZ</a:t>
              </a:r>
              <a:endParaRPr lang="pl-PL" sz="1200" dirty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540321" y="2924944"/>
            <a:ext cx="6191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Wejście </a:t>
            </a:r>
            <a:r>
              <a:rPr lang="pl-PL" sz="1400" dirty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na nowe rynki 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JST </a:t>
            </a:r>
          </a:p>
          <a:p>
            <a:pPr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Ograniczenie </a:t>
            </a:r>
            <a:r>
              <a:rPr lang="pl-PL" sz="1400" dirty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ryzyka 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płatności</a:t>
            </a:r>
            <a:endParaRPr lang="pl-PL" sz="14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</a:pPr>
            <a:endParaRPr lang="pl-PL" sz="14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Nie obciąża indywidualnego wskaźnika zadłużenia</a:t>
            </a:r>
          </a:p>
          <a:p>
            <a:pPr marL="285750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Brak konieczności uzyskania opinii RIO</a:t>
            </a:r>
          </a:p>
          <a:p>
            <a:pPr marL="285750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Elastyczne warunki spłaty dostosowane do możliwości inwestora</a:t>
            </a:r>
          </a:p>
          <a:p>
            <a:pPr marL="285750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altLang="pl-PL" sz="14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6875" y="620713"/>
            <a:ext cx="2169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Płatność ratalna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rostokąt zaokrąglony 17"/>
          <p:cNvSpPr/>
          <p:nvPr/>
        </p:nvSpPr>
        <p:spPr>
          <a:xfrm>
            <a:off x="534387" y="4429511"/>
            <a:ext cx="2769989" cy="513348"/>
          </a:xfrm>
          <a:prstGeom prst="roundRect">
            <a:avLst/>
          </a:prstGeom>
          <a:solidFill>
            <a:srgbClr val="19A5AD"/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-766166" y="4501519"/>
            <a:ext cx="560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 dla JST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534387" y="2556663"/>
            <a:ext cx="2769989" cy="513348"/>
          </a:xfrm>
          <a:prstGeom prst="roundRect">
            <a:avLst/>
          </a:prstGeom>
          <a:solidFill>
            <a:srgbClr val="19A5AD"/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-872088" y="2628670"/>
            <a:ext cx="560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 dla Dostawców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008" y="1196752"/>
            <a:ext cx="64923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19A5AD"/>
              </a:buClr>
              <a:buSzPct val="150000"/>
            </a:pPr>
            <a:r>
              <a:rPr lang="pl-PL" sz="1400" b="1" dirty="0" smtClean="0">
                <a:solidFill>
                  <a:srgbClr val="888888"/>
                </a:solidFill>
                <a:latin typeface="Tahoma"/>
                <a:cs typeface="Tahoma"/>
              </a:rPr>
              <a:t>     </a:t>
            </a:r>
            <a:r>
              <a:rPr lang="pl-PL" sz="1400" b="1" dirty="0" smtClean="0">
                <a:solidFill>
                  <a:srgbClr val="888888"/>
                </a:solidFill>
                <a:latin typeface="Tahoma"/>
                <a:cs typeface="Tahoma"/>
              </a:rPr>
              <a:t>PŁATNOŚĆ </a:t>
            </a:r>
            <a:r>
              <a:rPr lang="pl-PL" sz="1400" b="1" dirty="0">
                <a:solidFill>
                  <a:srgbClr val="888888"/>
                </a:solidFill>
                <a:latin typeface="Tahoma"/>
                <a:cs typeface="Tahoma"/>
              </a:rPr>
              <a:t>RATALNA </a:t>
            </a:r>
            <a:r>
              <a:rPr lang="pl-PL" sz="14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to </a:t>
            </a:r>
            <a:r>
              <a:rPr lang="pl-PL" sz="1400" dirty="0">
                <a:solidFill>
                  <a:srgbClr val="888888"/>
                </a:solidFill>
                <a:latin typeface="Tahoma"/>
                <a:cs typeface="Tahoma"/>
              </a:rPr>
              <a:t>rozłożona w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czasie zapłata </a:t>
            </a:r>
            <a:r>
              <a:rPr lang="pl-PL" sz="1400" dirty="0">
                <a:solidFill>
                  <a:srgbClr val="888888"/>
                </a:solidFill>
                <a:latin typeface="Tahoma"/>
                <a:cs typeface="Tahoma"/>
              </a:rPr>
              <a:t>za fakturę 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z tytułu </a:t>
            </a:r>
            <a:r>
              <a:rPr lang="pl-PL" sz="1400" dirty="0">
                <a:solidFill>
                  <a:srgbClr val="888888"/>
                </a:solidFill>
                <a:latin typeface="Tahoma"/>
                <a:cs typeface="Tahoma"/>
              </a:rPr>
              <a:t>wykonanych usług, dostaw lub robót budowlanych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.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Magellan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S.A.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wykupuje 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wierzytelność od dostawcy. Struktura zbliżona do finansowania w formule PPP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. </a:t>
            </a:r>
            <a:r>
              <a:rPr lang="pl-PL" sz="1400" b="1" dirty="0">
                <a:solidFill>
                  <a:srgbClr val="888888"/>
                </a:solidFill>
                <a:latin typeface="Tahoma"/>
                <a:cs typeface="Tahoma"/>
              </a:rPr>
              <a:t>	</a:t>
            </a:r>
            <a:r>
              <a:rPr lang="pl-PL" sz="1400" dirty="0" smtClean="0">
                <a:solidFill>
                  <a:srgbClr val="888888"/>
                </a:solidFill>
                <a:latin typeface="Tahoma"/>
                <a:cs typeface="Tahoma"/>
              </a:rPr>
              <a:t>Koszt finansowania uwzględniony jest w cenie usługi. </a:t>
            </a:r>
            <a:r>
              <a:rPr lang="pl-PL" sz="1400" b="1" dirty="0" smtClean="0">
                <a:solidFill>
                  <a:srgbClr val="888888"/>
                </a:solidFill>
                <a:latin typeface="Tahoma"/>
                <a:cs typeface="Tahoma"/>
              </a:rPr>
              <a:t>WYDATEK </a:t>
            </a:r>
            <a:r>
              <a:rPr lang="pl-PL" sz="1400" b="1" dirty="0">
                <a:solidFill>
                  <a:srgbClr val="888888"/>
                </a:solidFill>
                <a:latin typeface="Tahoma"/>
                <a:cs typeface="Tahoma"/>
              </a:rPr>
              <a:t>MAJĄTKOWY</a:t>
            </a:r>
            <a:endParaRPr lang="pl-PL" dirty="0"/>
          </a:p>
        </p:txBody>
      </p:sp>
      <p:pic>
        <p:nvPicPr>
          <p:cNvPr id="11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96874" y="1196752"/>
            <a:ext cx="624958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</a:rPr>
              <a:t>Art.518 KC. – </a:t>
            </a:r>
            <a:r>
              <a:rPr lang="pl-PL" sz="1400" b="1" dirty="0" smtClean="0">
                <a:solidFill>
                  <a:srgbClr val="888888"/>
                </a:solidFill>
                <a:latin typeface="Tahoma" pitchFamily="34" charset="0"/>
              </a:rPr>
              <a:t>wstąpienie w prawa </a:t>
            </a:r>
            <a:r>
              <a:rPr lang="pl-PL" sz="1400" b="1" dirty="0" smtClean="0">
                <a:solidFill>
                  <a:srgbClr val="888888"/>
                </a:solidFill>
                <a:latin typeface="Tahoma" pitchFamily="34" charset="0"/>
              </a:rPr>
              <a:t>zaspokojonego wierzyciela za pisemną zgoda dłużnika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</a:rPr>
              <a:t>. Nabywca wierzytelności ustala z dłużnikiem nowy harmonogram spłaty. Zobowiązania z tytułu subrogacji ujmuje się </a:t>
            </a: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</a:rPr>
              <a:t>jako wydatki i klasyfikuje zgodnie z rodzajem poniesionego wydatku. </a:t>
            </a:r>
            <a:endParaRPr lang="pl-PL" sz="1400" dirty="0" smtClean="0">
              <a:solidFill>
                <a:srgbClr val="888888"/>
              </a:solidFill>
              <a:latin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6875" y="620713"/>
            <a:ext cx="15683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Subrogacja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5"/>
          <p:cNvSpPr/>
          <p:nvPr/>
        </p:nvSpPr>
        <p:spPr>
          <a:xfrm>
            <a:off x="867339" y="2411597"/>
            <a:ext cx="2769989" cy="513348"/>
          </a:xfrm>
          <a:prstGeom prst="roundRect">
            <a:avLst/>
          </a:prstGeom>
          <a:solidFill>
            <a:srgbClr val="19A5AD"/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59595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539136" y="2483604"/>
            <a:ext cx="560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Korzyści</a:t>
            </a:r>
            <a:endParaRPr lang="pl-PL" dirty="0">
              <a:solidFill>
                <a:schemeClr val="bg1"/>
              </a:solidFill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844933" y="3126902"/>
            <a:ext cx="4032449" cy="3470450"/>
            <a:chOff x="2921142" y="2502763"/>
            <a:chExt cx="3160294" cy="2486847"/>
          </a:xfrm>
        </p:grpSpPr>
        <p:sp>
          <p:nvSpPr>
            <p:cNvPr id="27" name="Rounded Rectangle 7"/>
            <p:cNvSpPr/>
            <p:nvPr/>
          </p:nvSpPr>
          <p:spPr>
            <a:xfrm>
              <a:off x="2921142" y="2502763"/>
              <a:ext cx="3160294" cy="2486847"/>
            </a:xfrm>
            <a:prstGeom prst="roundRect">
              <a:avLst>
                <a:gd name="adj" fmla="val 786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3082112" y="3814973"/>
              <a:ext cx="2873475" cy="5073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3206817" y="3953737"/>
              <a:ext cx="2569897" cy="19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19A5AD"/>
                </a:buClr>
                <a:buSzPct val="13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Elastyczne </a:t>
              </a:r>
              <a:r>
                <a:rPr lang="pl-PL" sz="1200" dirty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warunki spłaty</a:t>
              </a:r>
            </a:p>
          </p:txBody>
        </p:sp>
        <p:sp>
          <p:nvSpPr>
            <p:cNvPr id="30" name="Prostokąt zaokrąglony 29"/>
            <p:cNvSpPr/>
            <p:nvPr/>
          </p:nvSpPr>
          <p:spPr>
            <a:xfrm>
              <a:off x="3074030" y="4462536"/>
              <a:ext cx="2873475" cy="4294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3019180" y="4462536"/>
              <a:ext cx="2982304" cy="463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19A5AD"/>
                </a:buClr>
                <a:buSzPct val="13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Brak kosztów związanych z przygotowaniem transakcji </a:t>
              </a:r>
              <a:endParaRPr lang="pl-PL" sz="1200" dirty="0">
                <a:solidFill>
                  <a:srgbClr val="888888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19A5AD"/>
                </a:buClr>
                <a:buSzPct val="130000"/>
              </a:pPr>
              <a:endParaRPr lang="pl-PL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3074030" y="2619502"/>
              <a:ext cx="2873475" cy="51921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9C9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3137921" y="2760759"/>
              <a:ext cx="2726735" cy="19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19A5AD"/>
                </a:buClr>
                <a:buSzPct val="150000"/>
              </a:pPr>
              <a:r>
                <a:rPr lang="pl-PL" sz="1200" dirty="0" smtClean="0">
                  <a:solidFill>
                    <a:srgbClr val="88888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Decyzja kredytowa w 48 h</a:t>
              </a:r>
              <a:endParaRPr lang="pl-PL" sz="1200" dirty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1040014" y="4157154"/>
            <a:ext cx="3666475" cy="62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1143943" y="4290062"/>
            <a:ext cx="347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rgbClr val="19A5AD"/>
              </a:buClr>
              <a:buSzPct val="150000"/>
            </a:pPr>
            <a:r>
              <a:rPr lang="pl-PL" sz="1200" dirty="0" smtClean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 wymogu opinii RIO w przedmiocie zdolności spłaty</a:t>
            </a:r>
            <a:endParaRPr lang="pl-PL" sz="1200" dirty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4724400" y="3933825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l-PL" dirty="0">
                <a:solidFill>
                  <a:srgbClr val="888888"/>
                </a:solidFill>
                <a:latin typeface="Tahoma" pitchFamily="34" charset="0"/>
              </a:rPr>
              <a:t>Al. Marszałka Józefa Piłsudskiego 76</a:t>
            </a:r>
          </a:p>
          <a:p>
            <a:pPr defTabSz="914400"/>
            <a:r>
              <a:rPr lang="pl-PL" dirty="0">
                <a:solidFill>
                  <a:srgbClr val="888888"/>
                </a:solidFill>
                <a:latin typeface="Tahoma" pitchFamily="34" charset="0"/>
              </a:rPr>
              <a:t>90-330 Łódź</a:t>
            </a:r>
            <a:br>
              <a:rPr lang="pl-PL" dirty="0">
                <a:solidFill>
                  <a:srgbClr val="888888"/>
                </a:solidFill>
                <a:latin typeface="Tahoma" pitchFamily="34" charset="0"/>
              </a:rPr>
            </a:br>
            <a:r>
              <a:rPr lang="pl-PL" dirty="0">
                <a:solidFill>
                  <a:srgbClr val="888888"/>
                </a:solidFill>
                <a:latin typeface="Tahoma" pitchFamily="34" charset="0"/>
              </a:rPr>
              <a:t>tel. (+42) 272 31 00</a:t>
            </a:r>
            <a:br>
              <a:rPr lang="pl-PL" dirty="0">
                <a:solidFill>
                  <a:srgbClr val="888888"/>
                </a:solidFill>
                <a:latin typeface="Tahoma" pitchFamily="34" charset="0"/>
              </a:rPr>
            </a:br>
            <a:r>
              <a:rPr lang="pl-PL" dirty="0">
                <a:solidFill>
                  <a:srgbClr val="888888"/>
                </a:solidFill>
                <a:latin typeface="Tahoma" pitchFamily="34" charset="0"/>
              </a:rPr>
              <a:t>fax. (+42) 272 31 01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/>
            </a:r>
            <a:br>
              <a:rPr lang="pl-PL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</a:br>
            <a:r>
              <a:rPr lang="pl-PL" u="sng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hlinkClick r:id="rId3"/>
              </a:rPr>
              <a:t>magellan@magellan.pl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/>
            </a:r>
            <a:br>
              <a:rPr lang="pl-PL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</a:br>
            <a:r>
              <a:rPr lang="pl-PL" u="sng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hlinkClick r:id="rId4"/>
              </a:rPr>
              <a:t>www.magellan.pl</a:t>
            </a:r>
            <a:endParaRPr lang="pl-PL" u="sng" dirty="0">
              <a:solidFill>
                <a:schemeClr val="bg1">
                  <a:lumMod val="65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936" y="3075362"/>
            <a:ext cx="372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-179331" tIns="0" rIns="133308" bIns="0" anchor="ctr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+mj-lt"/>
              </a:rPr>
              <a:t>Za uwagę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24400" y="2906085"/>
            <a:ext cx="3952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pl-PL" sz="2400" b="1" dirty="0">
                <a:solidFill>
                  <a:srgbClr val="19A5AD"/>
                </a:solidFill>
                <a:latin typeface="Tahoma" pitchFamily="34" charset="0"/>
              </a:rPr>
              <a:t>Magellan S.A.</a:t>
            </a:r>
          </a:p>
          <a:p>
            <a:pPr defTabSz="914400"/>
            <a:r>
              <a:rPr lang="pl-PL" sz="2400" b="1" dirty="0" smtClean="0">
                <a:solidFill>
                  <a:srgbClr val="19A5AD"/>
                </a:solidFill>
                <a:latin typeface="Tahoma" pitchFamily="34" charset="0"/>
              </a:rPr>
              <a:t>Dział Finansowania JST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1484784"/>
            <a:ext cx="3375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pl-PL" sz="1600" dirty="0" smtClean="0">
                <a:solidFill>
                  <a:srgbClr val="19A5AD"/>
                </a:solidFill>
                <a:latin typeface="Tahoma" pitchFamily="34" charset="0"/>
              </a:rPr>
              <a:t>Adrian Kozłowski</a:t>
            </a:r>
          </a:p>
          <a:p>
            <a:pPr defTabSz="914400"/>
            <a:r>
              <a:rPr lang="pl-PL" sz="1600" dirty="0" smtClean="0">
                <a:solidFill>
                  <a:srgbClr val="19A5AD"/>
                </a:solidFill>
                <a:latin typeface="Tahoma" pitchFamily="34" charset="0"/>
              </a:rPr>
              <a:t>Dyrektor </a:t>
            </a:r>
          </a:p>
          <a:p>
            <a:pPr defTabSz="914400"/>
            <a:r>
              <a:rPr lang="pl-PL" sz="1600" dirty="0" smtClean="0">
                <a:solidFill>
                  <a:srgbClr val="19A5AD"/>
                </a:solidFill>
                <a:latin typeface="Tahoma" pitchFamily="34" charset="0"/>
              </a:rPr>
              <a:t>Magellan S.A.</a:t>
            </a:r>
          </a:p>
          <a:p>
            <a:pPr defTabSz="914400"/>
            <a:r>
              <a:rPr lang="pl-PL" sz="1600" dirty="0" smtClean="0">
                <a:solidFill>
                  <a:srgbClr val="19A5AD"/>
                </a:solidFill>
                <a:latin typeface="Tahoma" pitchFamily="34" charset="0"/>
              </a:rPr>
              <a:t>Dział Finansowania JST</a:t>
            </a:r>
            <a:endParaRPr lang="pl-PL" sz="1600" dirty="0">
              <a:solidFill>
                <a:srgbClr val="19A5AD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6875" y="620713"/>
            <a:ext cx="34847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Grupa Magellan w liczbach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8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a 1"/>
          <p:cNvGrpSpPr/>
          <p:nvPr/>
        </p:nvGrpSpPr>
        <p:grpSpPr>
          <a:xfrm>
            <a:off x="281264" y="1437986"/>
            <a:ext cx="7200800" cy="5328815"/>
            <a:chOff x="857790" y="1079562"/>
            <a:chExt cx="7432672" cy="5459413"/>
          </a:xfrm>
        </p:grpSpPr>
        <p:pic>
          <p:nvPicPr>
            <p:cNvPr id="22" name="Picture 2" descr="C:\Users\asuska\AppData\Local\Microsoft\Windows\Temporary Internet Files\Content.Outlook\OJH7PTIA\image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790" y="1079562"/>
              <a:ext cx="7432672" cy="545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ole tekstowe 2"/>
            <p:cNvSpPr txBox="1">
              <a:spLocks noChangeArrowheads="1"/>
            </p:cNvSpPr>
            <p:nvPr/>
          </p:nvSpPr>
          <p:spPr bwMode="auto">
            <a:xfrm>
              <a:off x="2354161" y="1421606"/>
              <a:ext cx="1367928" cy="85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15</a:t>
              </a:r>
              <a:r>
                <a:rPr lang="pl-PL" sz="1600" b="1" dirty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pl-PL" sz="1200" b="1" dirty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lat</a:t>
              </a:r>
            </a:p>
            <a:p>
              <a:pPr algn="ctr"/>
              <a:r>
                <a:rPr lang="pl-PL" sz="1000" dirty="0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Doświadczenia </a:t>
              </a:r>
              <a:br>
                <a:rPr lang="pl-PL" sz="1000" dirty="0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pl-PL" sz="1000" dirty="0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w</a:t>
              </a:r>
              <a:r>
                <a:rPr lang="pl-PL" sz="1200" dirty="0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pl-PL" sz="1000" dirty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finansowaniu sektora publicznego</a:t>
              </a:r>
            </a:p>
          </p:txBody>
        </p:sp>
        <p:sp>
          <p:nvSpPr>
            <p:cNvPr id="15" name="pole tekstowe 4"/>
            <p:cNvSpPr txBox="1">
              <a:spLocks noChangeArrowheads="1"/>
            </p:cNvSpPr>
            <p:nvPr/>
          </p:nvSpPr>
          <p:spPr bwMode="auto">
            <a:xfrm>
              <a:off x="6414704" y="3071806"/>
              <a:ext cx="1622076" cy="75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Nr 1</a:t>
              </a:r>
            </a:p>
            <a:p>
              <a:pPr algn="ctr"/>
              <a:r>
                <a:rPr lang="pl-PL" sz="1000" dirty="0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W finansowaniu sektora publicznego wśród instytucji </a:t>
              </a:r>
              <a:r>
                <a:rPr lang="pl-PL" sz="1000" dirty="0" err="1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niebankowych</a:t>
              </a:r>
              <a:endParaRPr lang="pl-PL" sz="10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pole tekstowe 5"/>
            <p:cNvSpPr txBox="1">
              <a:spLocks noChangeArrowheads="1"/>
            </p:cNvSpPr>
            <p:nvPr/>
          </p:nvSpPr>
          <p:spPr bwMode="auto">
            <a:xfrm>
              <a:off x="1050862" y="3212977"/>
              <a:ext cx="1684336" cy="88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5,7 mld </a:t>
              </a:r>
              <a:r>
                <a:rPr lang="pl-PL" sz="1200" b="1" dirty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PLN </a:t>
              </a:r>
              <a:r>
                <a:rPr lang="pl-PL" sz="1000" dirty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finansowanie udzielone </a:t>
              </a:r>
              <a:r>
                <a:rPr lang="pl-PL" sz="1000" dirty="0" smtClean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    w sektorze publicznym  </a:t>
              </a:r>
              <a:endParaRPr lang="pl-PL" sz="10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endParaRPr>
            </a:p>
            <a:p>
              <a:endParaRPr lang="pl-PL" dirty="0">
                <a:solidFill>
                  <a:srgbClr val="000000"/>
                </a:solidFill>
              </a:endParaRPr>
            </a:p>
          </p:txBody>
        </p:sp>
        <p:sp>
          <p:nvSpPr>
            <p:cNvPr id="19" name="pole tekstowe 6"/>
            <p:cNvSpPr txBox="1">
              <a:spLocks noChangeArrowheads="1"/>
            </p:cNvSpPr>
            <p:nvPr/>
          </p:nvSpPr>
          <p:spPr bwMode="auto">
            <a:xfrm>
              <a:off x="2354161" y="5027835"/>
              <a:ext cx="1367928" cy="599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1,1 mld </a:t>
              </a:r>
              <a:r>
                <a:rPr lang="pl-PL" sz="1200" b="1" dirty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PLN </a:t>
              </a:r>
            </a:p>
            <a:p>
              <a:pPr algn="ctr"/>
              <a:r>
                <a:rPr lang="pl-PL" sz="1000" dirty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Dostępnych limitów kredytowych</a:t>
              </a:r>
            </a:p>
          </p:txBody>
        </p:sp>
        <p:sp>
          <p:nvSpPr>
            <p:cNvPr id="20" name="pole tekstowe 7"/>
            <p:cNvSpPr txBox="1">
              <a:spLocks noChangeArrowheads="1"/>
            </p:cNvSpPr>
            <p:nvPr/>
          </p:nvSpPr>
          <p:spPr bwMode="auto">
            <a:xfrm>
              <a:off x="5724523" y="4968001"/>
              <a:ext cx="1420336" cy="75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780 </a:t>
              </a:r>
            </a:p>
            <a:p>
              <a:pPr algn="ctr"/>
              <a:r>
                <a:rPr lang="pl-PL" sz="1000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cs typeface="Tahoma" pitchFamily="34" charset="0"/>
                </a:rPr>
                <a:t>liczba klientów współpracujących z Grupą Magellan</a:t>
              </a:r>
              <a:endParaRPr lang="pl-PL" sz="10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pole tekstowe 2"/>
            <p:cNvSpPr txBox="1">
              <a:spLocks noChangeArrowheads="1"/>
            </p:cNvSpPr>
            <p:nvPr/>
          </p:nvSpPr>
          <p:spPr bwMode="auto">
            <a:xfrm>
              <a:off x="5139010" y="1569152"/>
              <a:ext cx="1398143" cy="4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sz="1200" b="1" dirty="0">
                  <a:solidFill>
                    <a:srgbClr val="19A5AD"/>
                  </a:solidFill>
                  <a:latin typeface="Tahoma" pitchFamily="34" charset="0"/>
                  <a:cs typeface="Tahoma" pitchFamily="34" charset="0"/>
                </a:rPr>
                <a:t>2007</a:t>
              </a:r>
            </a:p>
            <a:p>
              <a:pPr algn="ctr"/>
              <a:r>
                <a:rPr lang="pl-PL" sz="1100" dirty="0">
                  <a:solidFill>
                    <a:srgbClr val="7F7F7F"/>
                  </a:solidFill>
                  <a:latin typeface="Tahoma" pitchFamily="34" charset="0"/>
                  <a:cs typeface="Tahoma" pitchFamily="34" charset="0"/>
                </a:rPr>
                <a:t>Debiut na GPW</a:t>
              </a:r>
            </a:p>
          </p:txBody>
        </p:sp>
      </p:grpSp>
      <p:pic>
        <p:nvPicPr>
          <p:cNvPr id="12" name="Picture 2" descr="http://www.zgwrp.pl/images/stories/banery/banner_k15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2436192" y="4193244"/>
            <a:ext cx="2160241" cy="7479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Sprzedaż  </a:t>
            </a:r>
            <a:r>
              <a:rPr lang="pl-PL" sz="11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150mpln</a:t>
            </a:r>
          </a:p>
          <a:p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Zysk  netto </a:t>
            </a:r>
            <a:r>
              <a:rPr lang="pl-PL" sz="11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40mpln</a:t>
            </a:r>
          </a:p>
          <a:p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Kapitały własne </a:t>
            </a:r>
            <a:r>
              <a:rPr lang="pl-PL" sz="11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250mpln</a:t>
            </a:r>
          </a:p>
          <a:p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Zatrudnienie </a:t>
            </a:r>
            <a:r>
              <a:rPr lang="pl-PL" sz="11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osób</a:t>
            </a:r>
            <a:endParaRPr lang="pl-PL" sz="11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6875" y="620713"/>
            <a:ext cx="487498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Magellan S.A. - struktura akcjonariatu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ostokąt zaokrąglony 13"/>
          <p:cNvSpPr/>
          <p:nvPr/>
        </p:nvSpPr>
        <p:spPr>
          <a:xfrm>
            <a:off x="649883" y="1628800"/>
            <a:ext cx="5903317" cy="752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49883" y="1743340"/>
            <a:ext cx="590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888888"/>
                </a:solidFill>
              </a:rPr>
              <a:t>Ponad 60% akcji Magellan S.A.</a:t>
            </a:r>
            <a:br>
              <a:rPr lang="pl-PL" sz="1400" dirty="0" smtClean="0">
                <a:solidFill>
                  <a:srgbClr val="888888"/>
                </a:solidFill>
              </a:rPr>
            </a:br>
            <a:r>
              <a:rPr lang="pl-PL" sz="1400" dirty="0" smtClean="0">
                <a:solidFill>
                  <a:srgbClr val="888888"/>
                </a:solidFill>
              </a:rPr>
              <a:t>należy do największych funduszy </a:t>
            </a:r>
            <a:r>
              <a:rPr lang="pl-PL" sz="1400" dirty="0" smtClean="0">
                <a:solidFill>
                  <a:srgbClr val="888888"/>
                </a:solidFill>
              </a:rPr>
              <a:t>emerytalnych i inwestycyjnych</a:t>
            </a:r>
            <a:endParaRPr lang="pl-PL" sz="1400" dirty="0">
              <a:solidFill>
                <a:srgbClr val="888888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66901"/>
            <a:ext cx="6520036" cy="2650331"/>
          </a:xfrm>
          <a:prstGeom prst="rect">
            <a:avLst/>
          </a:prstGeom>
        </p:spPr>
      </p:pic>
      <p:pic>
        <p:nvPicPr>
          <p:cNvPr id="7" name="Picture 2" descr="http://www.zgwrp.pl/images/stories/banery/banner_k1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suska\Desktop\ma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8" y="1768025"/>
            <a:ext cx="6442089" cy="39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1858588" y="3221757"/>
            <a:ext cx="1491384" cy="455882"/>
          </a:xfrm>
          <a:prstGeom prst="roundRect">
            <a:avLst/>
          </a:prstGeom>
          <a:solidFill>
            <a:srgbClr val="FFFFFF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Picture 6" descr="C:\Users\asuska\logo magellan\magella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67" y="3317598"/>
            <a:ext cx="1268448" cy="2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rostokąt zaokrąglony 22"/>
          <p:cNvSpPr/>
          <p:nvPr/>
        </p:nvSpPr>
        <p:spPr>
          <a:xfrm>
            <a:off x="1858588" y="4645661"/>
            <a:ext cx="1491384" cy="455882"/>
          </a:xfrm>
          <a:prstGeom prst="roundRect">
            <a:avLst/>
          </a:prstGeom>
          <a:solidFill>
            <a:schemeClr val="bg1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4" descr="C:\Users\asuska\czechy logo\nowe\magellan_ceska_republi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73" y="4730353"/>
            <a:ext cx="1281013" cy="2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rostokąt zaokrąglony 23"/>
          <p:cNvSpPr/>
          <p:nvPr/>
        </p:nvSpPr>
        <p:spPr>
          <a:xfrm>
            <a:off x="3579005" y="4655847"/>
            <a:ext cx="1491384" cy="455882"/>
          </a:xfrm>
          <a:prstGeom prst="roundRect">
            <a:avLst/>
          </a:prstGeom>
          <a:solidFill>
            <a:schemeClr val="bg1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5" descr="C:\Users\asuska\czechy logo\nowe\magellan_slovak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91" y="4770755"/>
            <a:ext cx="1238678" cy="2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3590238" y="3222642"/>
            <a:ext cx="1491384" cy="455882"/>
            <a:chOff x="6125366" y="3115333"/>
            <a:chExt cx="1491384" cy="455882"/>
          </a:xfrm>
        </p:grpSpPr>
        <p:sp>
          <p:nvSpPr>
            <p:cNvPr id="25" name="Prostokąt zaokrąglony 24"/>
            <p:cNvSpPr/>
            <p:nvPr/>
          </p:nvSpPr>
          <p:spPr>
            <a:xfrm>
              <a:off x="6125366" y="3115333"/>
              <a:ext cx="1491384" cy="455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221848"/>
              <a:ext cx="1407299" cy="23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Prostokąt zaokrąglony 27"/>
          <p:cNvSpPr/>
          <p:nvPr/>
        </p:nvSpPr>
        <p:spPr>
          <a:xfrm>
            <a:off x="4380768" y="1941728"/>
            <a:ext cx="1979690" cy="517921"/>
          </a:xfrm>
          <a:prstGeom prst="roundRect">
            <a:avLst/>
          </a:prstGeom>
          <a:solidFill>
            <a:schemeClr val="bg1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419367" y="2016022"/>
            <a:ext cx="220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888888"/>
                </a:solidFill>
              </a:rPr>
              <a:t>Grupa Magellan</a:t>
            </a:r>
            <a:endParaRPr lang="pl-PL" b="1" dirty="0">
              <a:solidFill>
                <a:srgbClr val="888888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96875" y="620713"/>
            <a:ext cx="36558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Grupa Kapitałowa Magellan 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26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zgwrp.pl/images/stories/banery/banner_k15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47441" y="5861650"/>
            <a:ext cx="4950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Grupa Magellan rozpoczęła swoją działalność w Hiszpanii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6875" y="620713"/>
            <a:ext cx="31103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l-PL" sz="2200" dirty="0" smtClean="0">
                <a:solidFill>
                  <a:srgbClr val="19A5AD"/>
                </a:solidFill>
                <a:latin typeface="Tahoma" pitchFamily="34" charset="0"/>
              </a:rPr>
              <a:t>Rynek JST w roku 2014</a:t>
            </a:r>
            <a:endParaRPr lang="pl-PL" sz="2200" dirty="0">
              <a:solidFill>
                <a:srgbClr val="19A5AD"/>
              </a:solidFill>
              <a:latin typeface="Tahoma" pitchFamily="34" charset="0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" y="1772816"/>
            <a:ext cx="6372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9A5AD"/>
              </a:buClr>
              <a:buSzPct val="150000"/>
            </a:pPr>
            <a:r>
              <a:rPr lang="pl-PL" sz="1200" b="1" dirty="0" smtClean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NAJWAŻNIEJSZE WYDARZENIA W SEGMENCIE JST</a:t>
            </a:r>
          </a:p>
          <a:p>
            <a:pPr marL="285750" indent="-285750">
              <a:lnSpc>
                <a:spcPct val="150000"/>
              </a:lnSpc>
              <a:buClr>
                <a:srgbClr val="19A5AD"/>
              </a:buClr>
              <a:buSzPct val="150000"/>
            </a:pPr>
            <a:endParaRPr lang="pl-PL" altLang="pl-PL" sz="1200" b="1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2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Zmiany w </a:t>
            </a:r>
            <a:r>
              <a:rPr lang="pl-PL" altLang="pl-PL" sz="1200" b="1" dirty="0" err="1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uofp</a:t>
            </a:r>
            <a:r>
              <a:rPr lang="pl-PL" altLang="pl-PL" sz="12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 (art.243)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altLang="pl-PL" sz="12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Indywidualny Wskaźnik Zadłużenia </a:t>
            </a:r>
            <a:br>
              <a:rPr lang="pl-PL" altLang="pl-PL" sz="12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</a:b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- jak przygotowały się samorządy do nowych regulacji? Dane  MF za rok 2014 pokazują, że ponad 50 samorządów nie spełnia wymogów z art.243 </a:t>
            </a:r>
            <a:r>
              <a:rPr lang="pl-PL" altLang="pl-PL" sz="1200" dirty="0" err="1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uofp</a:t>
            </a:r>
            <a:endParaRPr lang="pl-PL" altLang="pl-PL" sz="12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altLang="pl-PL" sz="12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2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Nowa perspektywa finansowa 2014-2020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–  warunkiem skutecznej absorbcji środków unijnych </a:t>
            </a:r>
            <a:r>
              <a:rPr lang="pl-PL" altLang="pl-PL" sz="1200" dirty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jest długoterminowe planowanie i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analiza projektów inwestycyjnych pod kątem właściwego doboru źródeł finansowania</a:t>
            </a:r>
          </a:p>
          <a:p>
            <a:pPr marL="742950" lvl="1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sz="1200" dirty="0" smtClean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altLang="pl-PL" sz="1200" b="1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Wybory samorządowe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–wydatki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majątkowe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rosną w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roku </a:t>
            </a:r>
            <a:r>
              <a:rPr lang="pl-PL" altLang="pl-PL" sz="12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wyborczym</a:t>
            </a:r>
            <a:endParaRPr lang="pl-PL" altLang="pl-PL" sz="12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altLang="pl-PL" sz="12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8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 pitchFamily="34" charset="0"/>
              </a:rPr>
              <a:t>Art. </a:t>
            </a:r>
            <a:r>
              <a:rPr lang="pl-PL" dirty="0" smtClean="0">
                <a:latin typeface="Tahoma" pitchFamily="34" charset="0"/>
              </a:rPr>
              <a:t>243 oraz Art. 236</a:t>
            </a:r>
            <a:br>
              <a:rPr lang="pl-PL" dirty="0" smtClean="0">
                <a:latin typeface="Tahoma" pitchFamily="34" charset="0"/>
              </a:rPr>
            </a:br>
            <a:r>
              <a:rPr lang="pl-PL" dirty="0" smtClean="0">
                <a:latin typeface="Tahoma" pitchFamily="34" charset="0"/>
              </a:rPr>
              <a:t>ustawy </a:t>
            </a:r>
            <a:r>
              <a:rPr lang="pl-PL" dirty="0">
                <a:latin typeface="Tahoma" pitchFamily="34" charset="0"/>
              </a:rPr>
              <a:t>o finansach publicznych</a:t>
            </a:r>
            <a:endParaRPr lang="pl-PL" dirty="0"/>
          </a:p>
        </p:txBody>
      </p:sp>
      <p:pic>
        <p:nvPicPr>
          <p:cNvPr id="10" name="Obraz 9" descr="C:\Users\ZIL\AppData\Local\Microsoft\Windows\Temporary Internet Files\Content.Word\art.243-wz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72815"/>
            <a:ext cx="7092280" cy="7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6"/>
          <p:cNvSpPr/>
          <p:nvPr/>
        </p:nvSpPr>
        <p:spPr>
          <a:xfrm>
            <a:off x="422570" y="2996952"/>
            <a:ext cx="6096000" cy="667236"/>
          </a:xfrm>
          <a:prstGeom prst="roundRect">
            <a:avLst/>
          </a:prstGeom>
          <a:solidFill>
            <a:srgbClr val="19A5AD"/>
          </a:solidFill>
          <a:ln>
            <a:solidFill>
              <a:srgbClr val="C9C9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Tahoma" panose="020B0604030504040204" pitchFamily="34" charset="0"/>
              </a:rPr>
              <a:t>DO OBLICZENIA RELACJI z art</a:t>
            </a:r>
            <a:r>
              <a:rPr lang="pl-PL" dirty="0">
                <a:solidFill>
                  <a:schemeClr val="bg1"/>
                </a:solidFill>
                <a:ea typeface="Tahoma" panose="020B0604030504040204" pitchFamily="34" charset="0"/>
              </a:rPr>
              <a:t>. 243 </a:t>
            </a:r>
            <a:r>
              <a:rPr lang="pl-PL" dirty="0" err="1" smtClean="0">
                <a:solidFill>
                  <a:schemeClr val="bg1"/>
                </a:solidFill>
                <a:ea typeface="Tahoma" panose="020B0604030504040204" pitchFamily="34" charset="0"/>
              </a:rPr>
              <a:t>uofp</a:t>
            </a:r>
            <a:r>
              <a:rPr lang="pl-PL" dirty="0" smtClean="0">
                <a:solidFill>
                  <a:schemeClr val="bg1"/>
                </a:solidFill>
                <a:ea typeface="Tahoma" panose="020B0604030504040204" pitchFamily="34" charset="0"/>
              </a:rPr>
              <a:t>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a typeface="Tahoma" panose="020B0604030504040204" pitchFamily="34" charset="0"/>
              </a:rPr>
              <a:t>NIE UWZGLĘDNIA SIĘ WYDATKÓW MAJĄTKOWYCH</a:t>
            </a:r>
            <a:endParaRPr lang="pl-PL" dirty="0">
              <a:solidFill>
                <a:schemeClr val="bg1"/>
              </a:solidFill>
              <a:ea typeface="Tahom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3633" y="4221088"/>
            <a:ext cx="61206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Zgodnie z art. 236 ust. 4 </a:t>
            </a:r>
            <a:r>
              <a:rPr lang="pl-P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uofp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planie wydatków majątkowych wyodrębnia się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układzie działów i rozdziałów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planowane kwoty wydatków majątkowych, do których zalicza się wydatki na: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inwestycje i zakupy inwestycyjne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 tym na programy finansowane z udziałem środków, o których mowa w art. 5 ust. 1 pkt 2 i 3, w części związanej z realizacją zadań jednostki samorządu terytorialnego;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zakup i objęcie akcji i udziałów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wniesienie wkładów do spółek prawa handlowego.</a:t>
            </a:r>
          </a:p>
        </p:txBody>
      </p:sp>
      <p:pic>
        <p:nvPicPr>
          <p:cNvPr id="8" name="Picture 2" descr="http://www.zgwrp.pl/images/stories/banery/banner_k1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JST 2014 – budżet a realizacja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68016"/>
              </p:ext>
            </p:extLst>
          </p:nvPr>
        </p:nvGraphicFramePr>
        <p:xfrm>
          <a:off x="664531" y="3630817"/>
          <a:ext cx="5779677" cy="231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917"/>
                <a:gridCol w="1484395"/>
                <a:gridCol w="1296144"/>
                <a:gridCol w="1675221"/>
              </a:tblGrid>
              <a:tr h="360040"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Wykonanie </a:t>
                      </a:r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budżetów JST w porównaniu z planem po III kwartale 2013 (w mld zł</a:t>
                      </a: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b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pl-PL" sz="1050" b="1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0"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16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Wyszczególnienie</a:t>
                      </a:r>
                    </a:p>
                  </a:txBody>
                  <a:tcPr marL="9525" marR="9525" marT="9523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 po III kw. 2013</a:t>
                      </a:r>
                    </a:p>
                  </a:txBody>
                  <a:tcPr marL="9525" marR="9525" marT="9523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Wykonanie 2013</a:t>
                      </a:r>
                    </a:p>
                  </a:txBody>
                  <a:tcPr marL="9525" marR="9525" marT="9523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Stopień </a:t>
                      </a: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wykonania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0" anchor="ctr">
                    <a:solidFill>
                      <a:srgbClr val="C9C9C9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Dochody bieżące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165,82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164,51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99,21%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Dochody majątkowe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28,78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20,59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71,54%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Sprzedaż mienia</a:t>
                      </a:r>
                    </a:p>
                  </a:txBody>
                  <a:tcPr marL="9525" marR="9525" marT="9523" marB="72000" anchor="b">
                    <a:solidFill>
                      <a:srgbClr val="7C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6,09</a:t>
                      </a:r>
                    </a:p>
                  </a:txBody>
                  <a:tcPr marL="9525" marR="9525" marT="9523" marB="72000" anchor="b">
                    <a:solidFill>
                      <a:srgbClr val="7C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3,79</a:t>
                      </a:r>
                    </a:p>
                  </a:txBody>
                  <a:tcPr marL="9525" marR="9525" marT="9523" marB="72000" anchor="b">
                    <a:solidFill>
                      <a:srgbClr val="7C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62,25%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72000" anchor="b">
                    <a:solidFill>
                      <a:srgbClr val="7CE7EC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Wydatki bieżące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156,90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150,00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95,60%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78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Wydatki majątkowe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48,54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35,40</a:t>
                      </a: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72,92%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3" marB="7200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40570" y="1556792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Relacja obsługi długu do dochodów ogółem z art. 243 </a:t>
            </a:r>
            <a:r>
              <a:rPr lang="pl-PL" sz="1400" b="1" dirty="0" err="1" smtClean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uofp</a:t>
            </a:r>
            <a:r>
              <a:rPr lang="pl-PL" sz="1400" b="1" dirty="0" smtClean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</a:p>
          <a:p>
            <a:r>
              <a:rPr lang="pl-PL" sz="1400" b="1" dirty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l-PL" sz="1400" b="1" dirty="0" smtClean="0">
                <a:solidFill>
                  <a:srgbClr val="888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ozwiązania samorządów poprawiające sytuację „wskaźnikową”:</a:t>
            </a:r>
          </a:p>
          <a:p>
            <a:endParaRPr lang="pl-PL" sz="1400" b="1" dirty="0">
              <a:solidFill>
                <a:srgbClr val="8888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Oszczędności/ograniczone inwestycje</a:t>
            </a: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Wydłużenie harmonogramu spłat kredytów/pożyczek</a:t>
            </a: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sz="1400" dirty="0" smtClean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r>
              <a:rPr lang="pl-PL" sz="1400" dirty="0" smtClean="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Efekt 3-go kwartału</a:t>
            </a:r>
            <a:endParaRPr lang="pl-PL" sz="1400" dirty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Clr>
                <a:srgbClr val="19A5AD"/>
              </a:buClr>
              <a:buSzPct val="150000"/>
              <a:buFont typeface="Wingdings" panose="05000000000000000000" pitchFamily="2" charset="2"/>
              <a:buChar char="§"/>
            </a:pPr>
            <a:endParaRPr lang="pl-PL" sz="1400" dirty="0">
              <a:solidFill>
                <a:srgbClr val="888888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6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JST 2014 – magia WPF</a:t>
            </a:r>
            <a:endParaRPr lang="pl-P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89821"/>
              </p:ext>
            </p:extLst>
          </p:nvPr>
        </p:nvGraphicFramePr>
        <p:xfrm>
          <a:off x="481935" y="1295402"/>
          <a:ext cx="6087243" cy="2853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354"/>
                <a:gridCol w="1020405"/>
                <a:gridCol w="1020405"/>
                <a:gridCol w="680269"/>
                <a:gridCol w="1020405"/>
                <a:gridCol w="1020405"/>
              </a:tblGrid>
              <a:tr h="23844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Dochody ze sprzedaży majątku globalnie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Wykonanie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planu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Gmina wiejska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771 429 648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361 934 675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47%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642 135 990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409 351 440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Mniejsze miasto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795 688 229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420 284 140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53%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700 194 504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474 782 065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Miasto powiatowe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1 042 816 727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592 902 987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57%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914 669 263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652 865 162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Powiat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646 510 270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187 080 087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29%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441 200 478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254 639 420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46920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Miasto na prawach powiatu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3 038 444 568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2 127 038 665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70%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2 557 992 932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1 887 834 268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Województwo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213 186 918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92 624 850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43%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132 954 961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171 504 612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Suma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6 508 076 359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3 781 865 404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58%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5 389 148 129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3 850 976 967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  <a:tr h="238448">
                <a:tc>
                  <a:txBody>
                    <a:bodyPr/>
                    <a:lstStyle/>
                    <a:p>
                      <a:pPr algn="l" fontAlgn="b"/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Prognoza wykonania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3 131 652 387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05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2 237 815 870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36000" anchor="b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29669" y="5733256"/>
            <a:ext cx="630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Czy możliwe są tak niskie wydatki majątkowe w kontekście nowej perspektywy finansowej, w której około 110 mld </a:t>
            </a:r>
            <a:r>
              <a:rPr lang="pl-P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pln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to pula dla samorządów?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50605"/>
              </p:ext>
            </p:extLst>
          </p:nvPr>
        </p:nvGraphicFramePr>
        <p:xfrm>
          <a:off x="429669" y="4458816"/>
          <a:ext cx="6139509" cy="1058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665"/>
                <a:gridCol w="595265"/>
                <a:gridCol w="1123081"/>
                <a:gridCol w="1048209"/>
                <a:gridCol w="1123081"/>
                <a:gridCol w="1048208"/>
              </a:tblGrid>
              <a:tr h="2116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Wydatki majątkowe globalnie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16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16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Wykonanie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planu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Budżet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Plan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16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39 908 190 070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47 193 003 696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28 331 116 120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20 831 933 027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7CE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18 294 756 127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7CE7EC"/>
                    </a:solidFill>
                  </a:tcPr>
                </a:tc>
              </a:tr>
              <a:tr h="2116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Prognoza wykonania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38 033 456 447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22 832 415 542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16 788 726 198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14 743 982 282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7" name="Picture 2" descr="http://www.zgwrp.pl/images/stories/banery/banner_k1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3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Środki w ramach perspektywy 2014-2020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88840"/>
            <a:ext cx="6014614" cy="30697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8313" y="1141412"/>
            <a:ext cx="609600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zgwrp.pl/images/stories/banery/banner_k15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41412"/>
            <a:ext cx="1249251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ELLAN_tekst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MAGELLAN_tekst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21264</TotalTime>
  <Words>744</Words>
  <Application>Microsoft Office PowerPoint</Application>
  <PresentationFormat>Pokaz na ekranie (4:3)</PresentationFormat>
  <Paragraphs>214</Paragraphs>
  <Slides>16</Slides>
  <Notes>2</Notes>
  <HiddenSlides>5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MAGELLAN_tekstowy</vt:lpstr>
      <vt:lpstr>3_MAGELLAN_tekstowy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Art. 243 oraz Art. 236 ustawy o finansach publicznych</vt:lpstr>
      <vt:lpstr>Rynek JST 2014 – budżet a realizacja</vt:lpstr>
      <vt:lpstr>Rynek JST 2014 – magia WPF</vt:lpstr>
      <vt:lpstr>Środki w ramach perspektywy 2014-2020</vt:lpstr>
      <vt:lpstr>Programy Krajowe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Ania Fil</dc:creator>
  <cp:lastModifiedBy>Adrian Kozłowski</cp:lastModifiedBy>
  <cp:revision>425</cp:revision>
  <cp:lastPrinted>2014-05-12T17:03:57Z</cp:lastPrinted>
  <dcterms:created xsi:type="dcterms:W3CDTF">2013-05-13T07:16:48Z</dcterms:created>
  <dcterms:modified xsi:type="dcterms:W3CDTF">2014-09-15T22:27:56Z</dcterms:modified>
</cp:coreProperties>
</file>