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69" r:id="rId5"/>
    <p:sldId id="265" r:id="rId6"/>
    <p:sldId id="271" r:id="rId7"/>
    <p:sldId id="264" r:id="rId8"/>
    <p:sldId id="267" r:id="rId9"/>
    <p:sldId id="270" r:id="rId10"/>
    <p:sldId id="268" r:id="rId11"/>
  </p:sldIdLst>
  <p:sldSz cx="9906000" cy="6858000" type="A4"/>
  <p:notesSz cx="6858000" cy="9144000"/>
  <p:defaultTextStyle>
    <a:defPPr>
      <a:defRPr lang="en-US"/>
    </a:defPPr>
    <a:lvl1pPr marL="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98"/>
    <a:srgbClr val="3A689E"/>
    <a:srgbClr val="1B6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72" autoAdjust="0"/>
  </p:normalViewPr>
  <p:slideViewPr>
    <p:cSldViewPr snapToGrid="0" snapToObjects="1">
      <p:cViewPr>
        <p:scale>
          <a:sx n="68" d="100"/>
          <a:sy n="68" d="100"/>
        </p:scale>
        <p:origin x="-1284" y="-1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-41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9A2D6-E109-A241-9E13-D1C0887D5FFA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7C0D5-91B5-1D46-9502-026D2241D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0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F1839-EFBE-3B42-BCF3-8E2452AC23C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8D009-FD9F-E54A-A441-A92AA1F93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_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" y="0"/>
            <a:ext cx="99053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00" y="2448000"/>
            <a:ext cx="8913900" cy="1470025"/>
          </a:xfrm>
        </p:spPr>
        <p:txBody>
          <a:bodyPr anchor="t" anchorCtr="0">
            <a:normAutofit/>
          </a:bodyPr>
          <a:lstStyle>
            <a:lvl1pPr algn="l">
              <a:defRPr sz="4100" b="0" i="0">
                <a:solidFill>
                  <a:schemeClr val="bg1"/>
                </a:solidFill>
                <a:latin typeface="HelveticaNeueLT Pro 75 Bd"/>
                <a:cs typeface="HelveticaNeueLT Pro 75 Bd"/>
              </a:defRPr>
            </a:lvl1pPr>
          </a:lstStyle>
          <a:p>
            <a:r>
              <a:rPr lang="pl-PL" dirty="0" smtClean="0"/>
              <a:t>TYTUŁ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" y="3960000"/>
            <a:ext cx="8915400" cy="217424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 kern="1200" baseline="0">
                <a:solidFill>
                  <a:srgbClr val="FFFFFF"/>
                </a:solidFill>
                <a:latin typeface="HelveticaNeueLT Pro 55 Roman"/>
                <a:cs typeface="HelveticaNeueLT Pro 55 Roman"/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Imię Nazwisko</a:t>
            </a:r>
          </a:p>
          <a:p>
            <a:r>
              <a:rPr lang="pl-PL" dirty="0" smtClean="0"/>
              <a:t>Stanowisko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6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95300" y="1458000"/>
            <a:ext cx="8915400" cy="4525963"/>
          </a:xfrm>
        </p:spPr>
        <p:txBody>
          <a:bodyPr/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94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_01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38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17600"/>
            <a:ext cx="8915400" cy="1000800"/>
          </a:xfrm>
          <a:prstGeom prst="rect">
            <a:avLst/>
          </a:prstGeom>
        </p:spPr>
        <p:txBody>
          <a:bodyPr vert="horz" lIns="91438" tIns="45718" rIns="91438" bIns="45718" rtlCol="0" anchor="t" anchorCtr="0">
            <a:normAutofit/>
          </a:bodyPr>
          <a:lstStyle/>
          <a:p>
            <a:r>
              <a:rPr lang="pl-PL" dirty="0" smtClean="0"/>
              <a:t>TYTUŁ</a:t>
            </a:r>
            <a:br>
              <a:rPr lang="pl-PL" dirty="0" smtClean="0"/>
            </a:br>
            <a:r>
              <a:rPr lang="pl-PL" dirty="0" smtClean="0"/>
              <a:t>SLAJDU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00" y="1458000"/>
            <a:ext cx="8915400" cy="4525963"/>
          </a:xfrm>
          <a:prstGeom prst="rect">
            <a:avLst/>
          </a:prstGeom>
        </p:spPr>
        <p:txBody>
          <a:bodyPr vert="horz" lIns="108000" tIns="45718" rIns="91438" bIns="45718" rtlCol="0">
            <a:normAutofit/>
          </a:bodyPr>
          <a:lstStyle/>
          <a:p>
            <a:pPr lvl="0"/>
            <a:r>
              <a:rPr lang="pl-PL" dirty="0" smtClean="0"/>
              <a:t>Tekst</a:t>
            </a:r>
          </a:p>
          <a:p>
            <a:pPr lvl="0"/>
            <a:r>
              <a:rPr lang="pl-PL" dirty="0" smtClean="0"/>
              <a:t>Pierwsza linia</a:t>
            </a:r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8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187" rtl="0" eaLnBrk="1" latinLnBrk="0" hangingPunct="1">
        <a:spcBef>
          <a:spcPct val="0"/>
        </a:spcBef>
        <a:buNone/>
        <a:defRPr sz="2800" b="0" i="0" kern="1200">
          <a:solidFill>
            <a:srgbClr val="005798"/>
          </a:solidFill>
          <a:latin typeface="HelveticaNeueLT Pro 75 Bd"/>
          <a:ea typeface="+mj-ea"/>
          <a:cs typeface="HelveticaNeueLT Pro 75 Bd"/>
        </a:defRPr>
      </a:lvl1pPr>
    </p:titleStyle>
    <p:bodyStyle>
      <a:lvl1pPr marL="0" indent="-169200" algn="l" defTabSz="457187" rtl="0" eaLnBrk="1" latinLnBrk="0" hangingPunct="1">
        <a:spcBef>
          <a:spcPts val="0"/>
        </a:spcBef>
        <a:buSzPct val="100000"/>
        <a:buFont typeface="Arial"/>
        <a:buNone/>
        <a:defRPr sz="1600" b="0" i="0" kern="1200">
          <a:solidFill>
            <a:schemeClr val="tx1">
              <a:lumMod val="85000"/>
              <a:lumOff val="15000"/>
            </a:schemeClr>
          </a:solidFill>
          <a:latin typeface="HelveticaNeueLT Pro 55 Roman"/>
          <a:ea typeface="+mn-ea"/>
          <a:cs typeface="HelveticaNeueLT Pro 55 Roman"/>
        </a:defRPr>
      </a:lvl1pPr>
      <a:lvl2pPr marL="0" indent="-169200" algn="l" defTabSz="457187" rtl="0" eaLnBrk="1" latinLnBrk="0" hangingPunct="1">
        <a:spcBef>
          <a:spcPts val="0"/>
        </a:spcBef>
        <a:buSzPct val="100000"/>
        <a:buFont typeface="Arial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HelveticaNeueLT Pro 55 Roman"/>
          <a:ea typeface="+mn-ea"/>
          <a:cs typeface="HelveticaNeueLT Pro 55 Roman"/>
        </a:defRPr>
      </a:lvl2pPr>
      <a:lvl3pPr marL="0" indent="-169200" algn="l" defTabSz="457187" rtl="0" eaLnBrk="1" latinLnBrk="0" hangingPunct="1">
        <a:spcBef>
          <a:spcPts val="0"/>
        </a:spcBef>
        <a:buSzPct val="100000"/>
        <a:buFont typeface="Arial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HelveticaNeueLT Pro 55 Roman"/>
          <a:ea typeface="+mn-ea"/>
          <a:cs typeface="HelveticaNeueLT Pro 55 Roman"/>
        </a:defRPr>
      </a:lvl3pPr>
      <a:lvl4pPr marL="0" indent="-169200" algn="l" defTabSz="457187" rtl="0" eaLnBrk="1" latinLnBrk="0" hangingPunct="1">
        <a:spcBef>
          <a:spcPts val="0"/>
        </a:spcBef>
        <a:buSzPct val="100000"/>
        <a:buFont typeface="Arial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HelveticaNeueLT Pro 55 Roman"/>
          <a:ea typeface="+mn-ea"/>
          <a:cs typeface="HelveticaNeueLT Pro 55 Roman"/>
        </a:defRPr>
      </a:lvl4pPr>
      <a:lvl5pPr marL="0" indent="-169200" algn="l" defTabSz="457187" rtl="0" eaLnBrk="1" latinLnBrk="0" hangingPunct="1">
        <a:spcBef>
          <a:spcPts val="0"/>
        </a:spcBef>
        <a:buSzPct val="100000"/>
        <a:buFont typeface="Arial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HelveticaNeueLT Pro 55 Roman"/>
          <a:ea typeface="+mn-ea"/>
          <a:cs typeface="HelveticaNeueLT Pro 55 Roman"/>
        </a:defRPr>
      </a:lvl5pPr>
      <a:lvl6pPr marL="2514527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4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NOWE MOŻLIWOŚCI FINANSOWANIA INWESTYCJI SAMORZĄDÓW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Paweł Rogosz</a:t>
            </a:r>
            <a:endParaRPr lang="en-US" b="1" dirty="0" smtClean="0"/>
          </a:p>
          <a:p>
            <a:r>
              <a:rPr lang="pl-PL" dirty="0" smtClean="0"/>
              <a:t>Dyrektor Regionalny ds. Sektora Publicznego</a:t>
            </a:r>
            <a:r>
              <a:rPr lang="en-US" dirty="0" smtClean="0"/>
              <a:t>,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6800" y="1728001"/>
            <a:ext cx="8913900" cy="588480"/>
          </a:xfrm>
          <a:prstGeom prst="rect">
            <a:avLst/>
          </a:prstGeom>
        </p:spPr>
        <p:txBody>
          <a:bodyPr vert="horz" lIns="91438" tIns="45718" rIns="91438" bIns="45718" rtlCol="0" anchor="t" anchorCtr="0">
            <a:normAutofit/>
          </a:bodyPr>
          <a:lstStyle>
            <a:lvl1pPr algn="l" defTabSz="457187" rtl="0" eaLnBrk="1" latinLnBrk="0" hangingPunct="1">
              <a:spcBef>
                <a:spcPct val="0"/>
              </a:spcBef>
              <a:buNone/>
              <a:defRPr sz="4100" b="0" i="0" kern="1200">
                <a:solidFill>
                  <a:schemeClr val="tx1"/>
                </a:solidFill>
                <a:latin typeface="HelveticaNeueLT Pro 75 Bd"/>
                <a:ea typeface="+mj-ea"/>
                <a:cs typeface="HelveticaNeueLT Pro 75 Bd"/>
              </a:defRPr>
            </a:lvl1pPr>
          </a:lstStyle>
          <a:p>
            <a:r>
              <a:rPr lang="pl-PL" sz="2800" b="0" i="0" dirty="0" smtClean="0">
                <a:solidFill>
                  <a:srgbClr val="FFFFFF"/>
                </a:solidFill>
                <a:latin typeface="HelveticaNeueLT Pro 65 Md"/>
                <a:cs typeface="HelveticaNeueLT Pro 65 Md"/>
              </a:rPr>
              <a:t>GETIN BANK</a:t>
            </a:r>
            <a:endParaRPr lang="en-US" sz="2800" b="0" i="0" dirty="0">
              <a:solidFill>
                <a:srgbClr val="FFFFFF"/>
              </a:solidFill>
              <a:latin typeface="HelveticaNeueLT Pro 65 Md"/>
              <a:cs typeface="HelveticaNeueLT Pro 65 Md"/>
            </a:endParaRPr>
          </a:p>
        </p:txBody>
      </p:sp>
    </p:spTree>
    <p:extLst>
      <p:ext uri="{BB962C8B-B14F-4D97-AF65-F5344CB8AC3E}">
        <p14:creationId xmlns:p14="http://schemas.microsoft.com/office/powerpoint/2010/main" val="368823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00" y="1029908"/>
            <a:ext cx="8913900" cy="912769"/>
          </a:xfrm>
        </p:spPr>
        <p:txBody>
          <a:bodyPr/>
          <a:lstStyle/>
          <a:p>
            <a:r>
              <a:rPr lang="en-US" dirty="0" smtClean="0"/>
              <a:t>DZIĘKUJEMY ZA UWAGĘ!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2409593"/>
            <a:ext cx="8915400" cy="3547180"/>
          </a:xfrm>
        </p:spPr>
        <p:txBody>
          <a:bodyPr>
            <a:noAutofit/>
          </a:bodyPr>
          <a:lstStyle/>
          <a:p>
            <a:pPr algn="just"/>
            <a:r>
              <a:rPr lang="pl-PL" sz="2700" b="1" dirty="0" smtClean="0"/>
              <a:t>Zapraszamy do kontaktu ze specjalistami </a:t>
            </a:r>
          </a:p>
          <a:p>
            <a:pPr algn="just"/>
            <a:r>
              <a:rPr lang="pl-PL" sz="2700" b="1" dirty="0" smtClean="0"/>
              <a:t>z zakresu finansowania i obsługi samorządów </a:t>
            </a:r>
          </a:p>
          <a:p>
            <a:pPr algn="just"/>
            <a:r>
              <a:rPr lang="pl-PL" sz="2700" b="1" dirty="0" smtClean="0"/>
              <a:t>w Getin Noble Banku</a:t>
            </a:r>
          </a:p>
          <a:p>
            <a:endParaRPr lang="pl-PL" dirty="0" smtClean="0"/>
          </a:p>
          <a:p>
            <a:pPr>
              <a:tabLst>
                <a:tab pos="6370638" algn="l"/>
              </a:tabLst>
            </a:pPr>
            <a:r>
              <a:rPr lang="pl-PL" sz="1600" dirty="0" smtClean="0"/>
              <a:t>Wojciech Rafał – Dyrektor Departamentu	tel. 785-801-420</a:t>
            </a:r>
          </a:p>
          <a:p>
            <a:pPr>
              <a:tabLst>
                <a:tab pos="6370638" algn="l"/>
              </a:tabLst>
            </a:pPr>
            <a:r>
              <a:rPr lang="pl-PL" sz="1600" dirty="0" smtClean="0"/>
              <a:t>Joanna Niewiadomska – Z-ca Dyrektora Departamentu	tel. 607-438-849</a:t>
            </a:r>
          </a:p>
          <a:p>
            <a:pPr>
              <a:tabLst>
                <a:tab pos="6370638" algn="l"/>
              </a:tabLst>
            </a:pPr>
            <a:r>
              <a:rPr lang="pl-PL" sz="1600" dirty="0" smtClean="0"/>
              <a:t>Paweł Rogosz - Dyrektor Regionalny ds. Sektora Publicznego	tel. 785-500-956</a:t>
            </a:r>
          </a:p>
          <a:p>
            <a:endParaRPr lang="pl-PL" dirty="0" smtClean="0"/>
          </a:p>
          <a:p>
            <a:r>
              <a:rPr lang="pl-PL" dirty="0" smtClean="0"/>
              <a:t>e-mail: </a:t>
            </a:r>
            <a:r>
              <a:rPr lang="pl-PL" b="1" dirty="0" smtClean="0"/>
              <a:t>sektor.publiczny@getinbank.pl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8758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_S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" y="0"/>
            <a:ext cx="99053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GETIN NOBLE BANK S.A.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1602765"/>
            <a:ext cx="8915400" cy="4114512"/>
          </a:xfrm>
        </p:spPr>
        <p:txBody>
          <a:bodyPr>
            <a:noAutofit/>
          </a:bodyPr>
          <a:lstStyle/>
          <a:p>
            <a:r>
              <a:rPr lang="en-US" sz="2500" dirty="0" smtClean="0"/>
              <a:t>•	</a:t>
            </a:r>
            <a:r>
              <a:rPr lang="pl-PL" sz="2500" dirty="0" smtClean="0"/>
              <a:t>drugi największy bank</a:t>
            </a:r>
          </a:p>
          <a:p>
            <a:r>
              <a:rPr lang="pl-PL" sz="2500" dirty="0" smtClean="0"/>
              <a:t>	z polskim kapitałem</a:t>
            </a:r>
          </a:p>
          <a:p>
            <a:endParaRPr lang="pl-PL" sz="2500" dirty="0" smtClean="0"/>
          </a:p>
          <a:p>
            <a:r>
              <a:rPr lang="pl-PL" sz="2500" dirty="0" smtClean="0"/>
              <a:t>•	jedna z najszybciej 	</a:t>
            </a:r>
          </a:p>
          <a:p>
            <a:r>
              <a:rPr lang="pl-PL" sz="2500" dirty="0" smtClean="0"/>
              <a:t>     rozwijających się instytucji 	</a:t>
            </a:r>
          </a:p>
          <a:p>
            <a:r>
              <a:rPr lang="pl-PL" sz="2500" dirty="0" smtClean="0"/>
              <a:t>     finansowych w Polsce, 	</a:t>
            </a:r>
          </a:p>
          <a:p>
            <a:r>
              <a:rPr lang="pl-PL" sz="2500" dirty="0" smtClean="0"/>
              <a:t>     notowana na GPW 	w Warszawie</a:t>
            </a:r>
          </a:p>
        </p:txBody>
      </p:sp>
    </p:spTree>
    <p:extLst>
      <p:ext uri="{BB962C8B-B14F-4D97-AF65-F5344CB8AC3E}">
        <p14:creationId xmlns:p14="http://schemas.microsoft.com/office/powerpoint/2010/main" val="207991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_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" y="0"/>
            <a:ext cx="99053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GETIN BANK DLA SEKTORA PUBLICZNEGO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5300" y="1714525"/>
            <a:ext cx="8915400" cy="4114512"/>
          </a:xfrm>
        </p:spPr>
        <p:txBody>
          <a:bodyPr>
            <a:normAutofit/>
          </a:bodyPr>
          <a:lstStyle/>
          <a:p>
            <a:r>
              <a:rPr lang="pl-PL" sz="2300" dirty="0" smtClean="0"/>
              <a:t>Dotychczas wybrało nas ok. 600 </a:t>
            </a:r>
          </a:p>
          <a:p>
            <a:r>
              <a:rPr lang="pl-PL" sz="2300" dirty="0" smtClean="0"/>
              <a:t>Jednostek Samorządu Terytorialnego </a:t>
            </a:r>
          </a:p>
          <a:p>
            <a:r>
              <a:rPr lang="pl-PL" sz="2300" dirty="0" smtClean="0"/>
              <a:t>i ich podmiotów powiązanych, </a:t>
            </a:r>
          </a:p>
          <a:p>
            <a:r>
              <a:rPr lang="pl-PL" sz="2300" dirty="0" smtClean="0"/>
              <a:t>w tym ponad 70 szpitali.</a:t>
            </a:r>
          </a:p>
          <a:p>
            <a:endParaRPr lang="pl-PL" sz="2300" dirty="0" smtClean="0"/>
          </a:p>
          <a:p>
            <a:r>
              <a:rPr lang="pl-PL" sz="2300" dirty="0" smtClean="0"/>
              <a:t>We wszystkich województwach działa </a:t>
            </a:r>
          </a:p>
          <a:p>
            <a:r>
              <a:rPr lang="pl-PL" sz="2300" dirty="0" smtClean="0"/>
              <a:t>regionalna sieć pracowników </a:t>
            </a:r>
            <a:br>
              <a:rPr lang="pl-PL" sz="2300" dirty="0" smtClean="0"/>
            </a:br>
            <a:r>
              <a:rPr lang="pl-PL" sz="2300" dirty="0" smtClean="0"/>
              <a:t>dedykowanych do obsługi podmiotów </a:t>
            </a:r>
          </a:p>
          <a:p>
            <a:r>
              <a:rPr lang="pl-PL" sz="2300" dirty="0" smtClean="0"/>
              <a:t>sektora publicznego.</a:t>
            </a:r>
          </a:p>
          <a:p>
            <a:endParaRPr lang="en-US" sz="2300" dirty="0" smtClean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00716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407964" y="1295937"/>
            <a:ext cx="8947604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•"/>
            </a:pPr>
            <a:endParaRPr lang="pl-PL" altLang="pl-PL" b="1" dirty="0"/>
          </a:p>
          <a:p>
            <a:pPr lvl="3" algn="just">
              <a:buFontTx/>
              <a:buChar char="•"/>
            </a:pPr>
            <a:r>
              <a:rPr lang="pl-PL" altLang="pl-PL" sz="2800" dirty="0" smtClean="0">
                <a:latin typeface="HelveticaNeueLT Pro 65 Md"/>
              </a:rPr>
              <a:t>INSTRUMENTY BEZZWROTNE</a:t>
            </a:r>
          </a:p>
          <a:p>
            <a:pPr lvl="3" algn="just"/>
            <a:endParaRPr lang="pl-PL" altLang="pl-PL" sz="2800" dirty="0" smtClean="0">
              <a:latin typeface="HelveticaNeueLT Pro 65 Md"/>
            </a:endParaRPr>
          </a:p>
          <a:p>
            <a:pPr lvl="3" algn="just">
              <a:buFontTx/>
              <a:buChar char="•"/>
            </a:pPr>
            <a:r>
              <a:rPr lang="pl-PL" altLang="pl-PL" sz="2800" dirty="0" smtClean="0">
                <a:latin typeface="HelveticaNeueLT Pro 65 Md"/>
              </a:rPr>
              <a:t>KLASYCZNE INSTRUMENTY DŁUŻNE</a:t>
            </a:r>
          </a:p>
          <a:p>
            <a:pPr lvl="3" algn="just">
              <a:buFontTx/>
              <a:buChar char="•"/>
            </a:pPr>
            <a:endParaRPr lang="pl-PL" altLang="pl-PL" sz="2800" dirty="0">
              <a:latin typeface="HelveticaNeueLT Pro 65 Md"/>
            </a:endParaRPr>
          </a:p>
          <a:p>
            <a:pPr lvl="3" algn="just">
              <a:buFontTx/>
              <a:buChar char="•"/>
            </a:pPr>
            <a:r>
              <a:rPr lang="pl-PL" altLang="pl-PL" sz="2800" b="1" dirty="0" smtClean="0">
                <a:latin typeface="HelveticaNeueLT Pro 65 Md"/>
              </a:rPr>
              <a:t>WYKORZYSTANIE MAJĄTKU JST </a:t>
            </a:r>
            <a:endParaRPr lang="pl-PL" altLang="pl-PL" sz="2800" b="1" dirty="0" smtClean="0">
              <a:latin typeface="HelveticaNeueLT Pro 65 Md"/>
            </a:endParaRPr>
          </a:p>
          <a:p>
            <a:pPr lvl="3" algn="just">
              <a:buFontTx/>
              <a:buChar char="•"/>
            </a:pPr>
            <a:endParaRPr lang="pl-PL" altLang="pl-PL" sz="2800" b="1" dirty="0" smtClean="0">
              <a:latin typeface="HelveticaNeueLT Pro 65 Md"/>
            </a:endParaRPr>
          </a:p>
          <a:p>
            <a:pPr lvl="3" algn="just">
              <a:buFontTx/>
              <a:buChar char="•"/>
            </a:pPr>
            <a:r>
              <a:rPr lang="pl-PL" altLang="pl-PL" sz="2800" b="1" dirty="0" smtClean="0">
                <a:latin typeface="HelveticaNeueLT Pro 65 Md"/>
              </a:rPr>
              <a:t>POPRAWA STRUKTURY ZOBOWIĄZAŃ</a:t>
            </a:r>
          </a:p>
          <a:p>
            <a:pPr lvl="3" algn="just">
              <a:buFontTx/>
              <a:buChar char="•"/>
            </a:pPr>
            <a:endParaRPr lang="pl-PL" altLang="pl-PL" sz="2800" b="1" dirty="0">
              <a:latin typeface="HelveticaNeueLT Pro 65 Md"/>
            </a:endParaRPr>
          </a:p>
          <a:p>
            <a:pPr lvl="3" algn="just">
              <a:buFontTx/>
              <a:buChar char="•"/>
            </a:pPr>
            <a:r>
              <a:rPr lang="pl-PL" altLang="pl-PL" sz="2800" b="1" dirty="0" smtClean="0">
                <a:latin typeface="HelveticaNeueLT Pro 65 Md"/>
              </a:rPr>
              <a:t>INSTRUMENTY DŁUŻNE POZYSKIWANE PRZEZ SPÓŁKI KOMUNALNE</a:t>
            </a:r>
          </a:p>
          <a:p>
            <a:pPr lvl="3" algn="just">
              <a:buFontTx/>
              <a:buChar char="•"/>
            </a:pPr>
            <a:endParaRPr lang="pl-PL" altLang="pl-PL" sz="2800" dirty="0" smtClean="0">
              <a:latin typeface="HelveticaNeueLT Pro 65 Md"/>
            </a:endParaRPr>
          </a:p>
          <a:p>
            <a:pPr algn="just">
              <a:buFontTx/>
              <a:buChar char="•"/>
            </a:pPr>
            <a:endParaRPr lang="pl-PL" altLang="pl-PL" b="1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6946" y="115889"/>
            <a:ext cx="8915400" cy="720725"/>
          </a:xfrm>
          <a:prstGeom prst="rect">
            <a:avLst/>
          </a:prstGeom>
        </p:spPr>
        <p:txBody>
          <a:bodyPr/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pl-PL" altLang="pl-PL" sz="2600" b="1" spc="-70" dirty="0" smtClean="0">
                <a:solidFill>
                  <a:srgbClr val="0066C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POZYSKIWANIE ŚRODKÓW NA INWESTYCJE PRZEZ SAMORZĄDY</a:t>
            </a:r>
            <a:endParaRPr lang="pl-PL" altLang="pl-PL" sz="2600" b="1" spc="-70" dirty="0">
              <a:solidFill>
                <a:srgbClr val="0066CC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17600"/>
            <a:ext cx="8915400" cy="651545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/>
              <a:t>LEASING ZWROTNY / DZIERŻAWA NIERUCHOMOŚCI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237957"/>
            <a:ext cx="8915400" cy="41832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Zwiększa dochody majątkowe budżetu – poprawia wskaźnik art. 243 </a:t>
            </a:r>
            <a:r>
              <a:rPr lang="pl-PL" sz="2200" dirty="0" err="1" smtClean="0"/>
              <a:t>uofp</a:t>
            </a:r>
            <a:endParaRPr lang="pl-P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Koszty leasingu/dzierżawy rozłożone w długim okresie (np. 15 lat)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Nieruchomość jest odkupowana w ratach po cenie sprzedaży – jej zbycie ma jedynie charakter czasowy</a:t>
            </a:r>
          </a:p>
          <a:p>
            <a:pPr indent="0"/>
            <a:endParaRPr lang="pl-P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Transakcja realizowana ze stabilnymi i wiarygodnymi instytucjami – Getin Leasing 	–  spółka zależna Getin Banku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Pomoc w przygotowaniu dokumentacji i procedurze przetargowej</a:t>
            </a:r>
          </a:p>
        </p:txBody>
      </p:sp>
    </p:spTree>
    <p:extLst>
      <p:ext uri="{BB962C8B-B14F-4D97-AF65-F5344CB8AC3E}">
        <p14:creationId xmlns:p14="http://schemas.microsoft.com/office/powerpoint/2010/main" val="76707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17600"/>
            <a:ext cx="8915400" cy="651545"/>
          </a:xfrm>
        </p:spPr>
        <p:txBody>
          <a:bodyPr>
            <a:normAutofit/>
          </a:bodyPr>
          <a:lstStyle/>
          <a:p>
            <a:pPr algn="ctr"/>
            <a:r>
              <a:rPr lang="pl-PL" sz="2600" dirty="0" smtClean="0"/>
              <a:t>POPRAWA STRUKTURY ZOBOWIĄZAŃ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237957"/>
            <a:ext cx="8915400" cy="41832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Kredyty na spłatę zobowiązań, konsolidacja zadłużenia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/>
              <a:t>SUBROGACJA</a:t>
            </a:r>
            <a:r>
              <a:rPr lang="pl-PL" sz="2200" dirty="0" smtClean="0"/>
              <a:t> na podstawie art. 518 </a:t>
            </a:r>
            <a:r>
              <a:rPr lang="pl-PL" sz="2200" dirty="0" err="1" smtClean="0"/>
              <a:t>kc</a:t>
            </a:r>
            <a:r>
              <a:rPr lang="pl-PL" sz="2200" dirty="0" smtClean="0"/>
              <a:t> czyli wstąpienie w prawa zaspokojonego wierzyciela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 smtClean="0"/>
          </a:p>
          <a:p>
            <a:pPr marL="342900" lvl="4" indent="-342900">
              <a:buFont typeface="Courier New" panose="02070309020205020404" pitchFamily="49" charset="0"/>
              <a:buChar char="o"/>
            </a:pPr>
            <a:r>
              <a:rPr lang="pl-PL" sz="2000" dirty="0" smtClean="0"/>
              <a:t>Alternatywa dla kredytów konsolidacyjnych</a:t>
            </a:r>
          </a:p>
          <a:p>
            <a:pPr marL="342900" lvl="4" indent="-342900">
              <a:buFont typeface="Courier New" panose="02070309020205020404" pitchFamily="49" charset="0"/>
              <a:buChar char="o"/>
            </a:pPr>
            <a:endParaRPr lang="pl-PL" sz="2000" dirty="0" smtClean="0"/>
          </a:p>
          <a:p>
            <a:pPr marL="342900" lvl="4" indent="-342900">
              <a:buFont typeface="Courier New" panose="02070309020205020404" pitchFamily="49" charset="0"/>
              <a:buChar char="o"/>
            </a:pPr>
            <a:r>
              <a:rPr lang="pl-PL" sz="2000" dirty="0" smtClean="0"/>
              <a:t>Rozwiązanie rekomendowane przez RIO</a:t>
            </a:r>
          </a:p>
          <a:p>
            <a:pPr marL="342900" lvl="4" indent="-342900">
              <a:buFont typeface="Courier New" panose="02070309020205020404" pitchFamily="49" charset="0"/>
              <a:buChar char="o"/>
            </a:pPr>
            <a:endParaRPr lang="pl-PL" sz="2000" dirty="0" smtClean="0"/>
          </a:p>
          <a:p>
            <a:pPr marL="342900" lvl="4" indent="-342900">
              <a:buFont typeface="Courier New" panose="02070309020205020404" pitchFamily="49" charset="0"/>
              <a:buChar char="o"/>
            </a:pPr>
            <a:r>
              <a:rPr lang="pl-PL" sz="2000" dirty="0" smtClean="0"/>
              <a:t>Możliwość rozłożenia zobowiązania na dłuższy okres</a:t>
            </a:r>
          </a:p>
          <a:p>
            <a:pPr marL="342900" lvl="4" indent="-342900">
              <a:buFont typeface="Courier New" panose="02070309020205020404" pitchFamily="49" charset="0"/>
              <a:buChar char="o"/>
            </a:pPr>
            <a:endParaRPr lang="pl-PL" sz="2000" dirty="0"/>
          </a:p>
          <a:p>
            <a:pPr marL="342900" lvl="4" indent="-342900">
              <a:buFont typeface="Courier New" panose="02070309020205020404" pitchFamily="49" charset="0"/>
              <a:buChar char="o"/>
            </a:pPr>
            <a:r>
              <a:rPr lang="pl-PL" sz="2000" dirty="0" smtClean="0"/>
              <a:t>Zmiana warunków transakcji nie jest traktowana jako spłata kredytów</a:t>
            </a:r>
          </a:p>
        </p:txBody>
      </p:sp>
    </p:spTree>
    <p:extLst>
      <p:ext uri="{BB962C8B-B14F-4D97-AF65-F5344CB8AC3E}">
        <p14:creationId xmlns:p14="http://schemas.microsoft.com/office/powerpoint/2010/main" val="391116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500" dirty="0" smtClean="0"/>
              <a:t>POZYSKIWANIE FINANSOWANIA NA INWESTYCJE PRZY WYKORZYSTANIU SPÓŁEK KOMUNALNYCH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418400"/>
            <a:ext cx="8915400" cy="439537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HelveticaNeueLT Pro 75 Bd"/>
              </a:rPr>
              <a:t>zadłużenie nie obciąża samorządu, brak konieczności opinii RIO, </a:t>
            </a:r>
          </a:p>
          <a:p>
            <a:pPr indent="0" algn="just"/>
            <a:endParaRPr lang="pl-PL" sz="2000" dirty="0" smtClean="0">
              <a:latin typeface="HelveticaNeueLT Pro 75 B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HelveticaNeueLT Pro 75 Bd"/>
              </a:rPr>
              <a:t>możliwość zastosowania zamówień sektorowych</a:t>
            </a:r>
          </a:p>
          <a:p>
            <a:pPr marL="1737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latin typeface="HelveticaNeueLT Pro 75 B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HelveticaNeueLT Pro 75 Bd"/>
              </a:rPr>
              <a:t>Możliwość refinansowania kredytów udzielonych z poręczeniem samorządu – potencjalnie możliwość zmniejszenia obciążeń rzutujących na art. 243 </a:t>
            </a:r>
            <a:r>
              <a:rPr lang="pl-PL" sz="2000" dirty="0" err="1" smtClean="0">
                <a:latin typeface="HelveticaNeueLT Pro 75 Bd"/>
              </a:rPr>
              <a:t>UoFP</a:t>
            </a:r>
            <a:endParaRPr lang="pl-PL" sz="2000" dirty="0" smtClean="0">
              <a:latin typeface="HelveticaNeueLT Pro 75 Bd"/>
            </a:endParaRPr>
          </a:p>
          <a:p>
            <a:pPr marL="1737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latin typeface="HelveticaNeueLT Pro 75 B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HelveticaNeueLT Pro 75 Bd"/>
              </a:rPr>
              <a:t>Sprzedaż składników majątku na rzecz spółki komunalnej – urynkowienie relacji pomiędzy spółką a właścicielem, alternatywa do nieodpłatnego przekazywania składników 	majątku i do dzierżawy, możliwość finansowania transakcji przy pomocy kredytu bankowego gdzie kredytobiorcą jest spółka a beneficjentem płatności samorząd.</a:t>
            </a:r>
          </a:p>
          <a:p>
            <a:endParaRPr lang="en-US" sz="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2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KREDYTY ZE ŚRODKÓW EBI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95300" y="1034755"/>
            <a:ext cx="8915400" cy="4606390"/>
          </a:xfrm>
        </p:spPr>
        <p:txBody>
          <a:bodyPr>
            <a:noAutofit/>
          </a:bodyPr>
          <a:lstStyle/>
          <a:p>
            <a:r>
              <a:rPr lang="en-US" sz="1800" dirty="0" smtClean="0"/>
              <a:t>•	</a:t>
            </a:r>
            <a:r>
              <a:rPr lang="pl-PL" sz="1800" dirty="0" smtClean="0"/>
              <a:t>Kredyty inwestycyjne z preferencją cenową.</a:t>
            </a:r>
          </a:p>
          <a:p>
            <a:endParaRPr lang="pl-PL" sz="1800" dirty="0" smtClean="0"/>
          </a:p>
          <a:p>
            <a:r>
              <a:rPr lang="pl-PL" sz="1800" dirty="0" smtClean="0"/>
              <a:t>•	Na realizację inwestycji służących rozwojowi lokalnemu 	i podnoszących jakość życia społeczności lokalnych. </a:t>
            </a:r>
          </a:p>
          <a:p>
            <a:r>
              <a:rPr lang="pl-PL" sz="1800" dirty="0" smtClean="0"/>
              <a:t>	</a:t>
            </a:r>
          </a:p>
          <a:p>
            <a:r>
              <a:rPr lang="pl-PL" sz="1800" dirty="0" smtClean="0"/>
              <a:t>Przykładowe inwestycje:</a:t>
            </a:r>
          </a:p>
          <a:p>
            <a:r>
              <a:rPr lang="pl-PL" sz="1800" dirty="0" smtClean="0"/>
              <a:t>	-	budowa lub modernizacja drogi lokalnej;</a:t>
            </a:r>
          </a:p>
          <a:p>
            <a:r>
              <a:rPr lang="pl-PL" sz="1800" dirty="0" smtClean="0"/>
              <a:t>	-	termomodernizacja budynków użyteczności publicznej;</a:t>
            </a:r>
          </a:p>
          <a:p>
            <a:r>
              <a:rPr lang="pl-PL" sz="1800" dirty="0" smtClean="0"/>
              <a:t>	-	budowa, rozbudowa lub modernizacja szkoły wraz z wyposażeniem </a:t>
            </a:r>
            <a:r>
              <a:rPr lang="pl-PL" sz="1800" dirty="0" err="1" smtClean="0"/>
              <a:t>sal</a:t>
            </a:r>
            <a:r>
              <a:rPr lang="pl-PL" sz="1800" dirty="0" smtClean="0"/>
              <a:t>;</a:t>
            </a:r>
          </a:p>
          <a:p>
            <a:r>
              <a:rPr lang="pl-PL" sz="1800" dirty="0" smtClean="0"/>
              <a:t>	-	budowa boiska.</a:t>
            </a:r>
          </a:p>
          <a:p>
            <a:endParaRPr lang="pl-PL" sz="1800" dirty="0" smtClean="0"/>
          </a:p>
          <a:p>
            <a:r>
              <a:rPr lang="pl-PL" sz="1800" dirty="0" smtClean="0"/>
              <a:t>•	Parametry kredytu dopasowywane indywidualnie pod konkretną inwestycję 	(okres finansowania do 20 lat).</a:t>
            </a:r>
          </a:p>
          <a:p>
            <a:endParaRPr lang="pl-PL" sz="1800" dirty="0" smtClean="0"/>
          </a:p>
          <a:p>
            <a:r>
              <a:rPr lang="pl-PL" sz="1800" dirty="0" smtClean="0"/>
              <a:t>•	Prostota zaciągania oraz obsługi. Brak wymogu przedstawiania faktur do Banku. 	Brak uciążliwych kontroli ze strony EBI.</a:t>
            </a:r>
          </a:p>
          <a:p>
            <a:endParaRPr lang="pl-PL" sz="1800" dirty="0" smtClean="0"/>
          </a:p>
          <a:p>
            <a:r>
              <a:rPr lang="pl-PL" sz="1800" dirty="0" smtClean="0"/>
              <a:t>•	Elastyczność łączenia z innymi źródłami finansowania.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17211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_S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" y="0"/>
            <a:ext cx="99053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INNE INSTRUMENTY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5811" y="963635"/>
            <a:ext cx="8915400" cy="4525963"/>
          </a:xfrm>
        </p:spPr>
        <p:txBody>
          <a:bodyPr>
            <a:normAutofit/>
          </a:bodyPr>
          <a:lstStyle/>
          <a:p>
            <a:endParaRPr lang="en-US" sz="1500" dirty="0" smtClean="0"/>
          </a:p>
          <a:p>
            <a:r>
              <a:rPr lang="pl-PL" sz="1500" b="1" dirty="0" smtClean="0"/>
              <a:t>Produkty kredytowe, w tym:</a:t>
            </a:r>
          </a:p>
          <a:p>
            <a:endParaRPr lang="pl-PL" sz="1500" b="1" dirty="0" smtClean="0"/>
          </a:p>
          <a:p>
            <a:r>
              <a:rPr lang="pl-PL" sz="1500" dirty="0" smtClean="0"/>
              <a:t>•	kredyty obrotowe, inwestycyjne, na spłatę zobowiązań</a:t>
            </a:r>
          </a:p>
          <a:p>
            <a:r>
              <a:rPr lang="pl-PL" sz="1500" dirty="0" smtClean="0"/>
              <a:t>•	obligacje komunalne, obligacje przychodowe,</a:t>
            </a:r>
          </a:p>
          <a:p>
            <a:r>
              <a:rPr lang="pl-PL" sz="1500" dirty="0" smtClean="0"/>
              <a:t>•	gwarancje, w tym gwarancje zapłaty 	dla wykonawców inwestycji,</a:t>
            </a:r>
          </a:p>
          <a:p>
            <a:r>
              <a:rPr lang="pl-PL" sz="1500" dirty="0" smtClean="0"/>
              <a:t>•	faktoring, w tym  pod płatności z NFZ,</a:t>
            </a:r>
          </a:p>
          <a:p>
            <a:r>
              <a:rPr lang="pl-PL" sz="1500" dirty="0" smtClean="0"/>
              <a:t>•	wykup wierzytelności (długoterminowy). </a:t>
            </a:r>
          </a:p>
          <a:p>
            <a:endParaRPr lang="pl-PL" sz="1500" dirty="0" smtClean="0"/>
          </a:p>
          <a:p>
            <a:r>
              <a:rPr lang="pl-PL" sz="1500" b="1" dirty="0" smtClean="0"/>
              <a:t>Kompleksowa bieżąca obsługa bankowa, w tym: </a:t>
            </a:r>
          </a:p>
          <a:p>
            <a:r>
              <a:rPr lang="pl-PL" sz="1500" dirty="0" smtClean="0"/>
              <a:t>•	prowadzenie rachunków, 	zarządzanie okresowymi </a:t>
            </a:r>
          </a:p>
          <a:p>
            <a:r>
              <a:rPr lang="pl-PL" sz="1500" dirty="0" smtClean="0"/>
              <a:t>         nadwyżkami płynności,</a:t>
            </a:r>
          </a:p>
          <a:p>
            <a:r>
              <a:rPr lang="pl-PL" sz="1500" dirty="0" smtClean="0"/>
              <a:t>•	obsługa kasowa, lokaty terminowe i  karty płatnicze, </a:t>
            </a:r>
          </a:p>
          <a:p>
            <a:r>
              <a:rPr lang="pl-PL" sz="1500" dirty="0" smtClean="0"/>
              <a:t>•	konsolidacja sald  na rachunkach,</a:t>
            </a:r>
          </a:p>
          <a:p>
            <a:r>
              <a:rPr lang="pl-PL" sz="1500" dirty="0" smtClean="0"/>
              <a:t>•	konwoje, automatyczne kasy i terminale dla mieszkańców.</a:t>
            </a:r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010974301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ow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274</Words>
  <Application>Microsoft Office PowerPoint</Application>
  <PresentationFormat>Papier A4 (210x297 mm)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Podstawowa</vt:lpstr>
      <vt:lpstr>NOWE MOŻLIWOŚCI FINANSOWANIA INWESTYCJI SAMORZĄDÓW</vt:lpstr>
      <vt:lpstr>GETIN NOBLE BANK S.A.</vt:lpstr>
      <vt:lpstr>GETIN BANK DLA SEKTORA PUBLICZNEGO</vt:lpstr>
      <vt:lpstr>Prezentacja programu PowerPoint</vt:lpstr>
      <vt:lpstr>LEASING ZWROTNY / DZIERŻAWA NIERUCHOMOŚCI</vt:lpstr>
      <vt:lpstr>POPRAWA STRUKTURY ZOBOWIĄZAŃ</vt:lpstr>
      <vt:lpstr>POZYSKIWANIE FINANSOWANIA NA INWESTYCJE PRZY WYKORZYSTANIU SPÓŁEK KOMUNALNYCH</vt:lpstr>
      <vt:lpstr>KREDYTY ZE ŚRODKÓW EBI</vt:lpstr>
      <vt:lpstr>INNE INSTRUMENTY</vt:lpstr>
      <vt:lpstr>DZIĘKUJEMY ZA UWAGĘ!</vt:lpstr>
    </vt:vector>
  </TitlesOfParts>
  <Company>Getin Bank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Finansowanie Samorządów i Służby Zdrowia</dc:title>
  <dc:creator>Krzysztof Kluza</dc:creator>
  <cp:lastModifiedBy>p.rogosz</cp:lastModifiedBy>
  <cp:revision>26</cp:revision>
  <dcterms:created xsi:type="dcterms:W3CDTF">2014-04-03T05:00:42Z</dcterms:created>
  <dcterms:modified xsi:type="dcterms:W3CDTF">2014-09-16T18:21:08Z</dcterms:modified>
</cp:coreProperties>
</file>