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06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8" r:id="rId7"/>
    <p:sldId id="259" r:id="rId8"/>
    <p:sldId id="273" r:id="rId9"/>
    <p:sldId id="274" r:id="rId10"/>
    <p:sldId id="264" r:id="rId11"/>
    <p:sldId id="275" r:id="rId12"/>
    <p:sldId id="280" r:id="rId13"/>
    <p:sldId id="276" r:id="rId14"/>
    <p:sldId id="277" r:id="rId15"/>
    <p:sldId id="278" r:id="rId16"/>
    <p:sldId id="269" r:id="rId17"/>
  </p:sldIdLst>
  <p:sldSz cx="9144000" cy="6858000" type="screen4x3"/>
  <p:notesSz cx="6794500" cy="99314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00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emastil 2 - aks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iddels stil 2 - aks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emastil 1 - aks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660"/>
  </p:normalViewPr>
  <p:slideViewPr>
    <p:cSldViewPr>
      <p:cViewPr>
        <p:scale>
          <a:sx n="100" d="100"/>
          <a:sy n="100" d="100"/>
        </p:scale>
        <p:origin x="-630" y="-24"/>
      </p:cViewPr>
      <p:guideLst>
        <p:guide orient="horz" pos="3748"/>
        <p:guide orient="horz" pos="845"/>
        <p:guide orient="horz" pos="2296"/>
        <p:guide pos="3029"/>
        <p:guide pos="544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22" y="-96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F9D6F-37AD-4FEC-912F-024667080000}" type="datetimeFigureOut">
              <a:rPr lang="nb-NO" smtClean="0"/>
              <a:pPr/>
              <a:t>16.09.2014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5C0A4-A254-4A12-BB22-AA5A82E3023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1700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105CE-6DD1-424C-8A39-16053790385C}" type="datetimeFigureOut">
              <a:rPr lang="nb-NO" smtClean="0"/>
              <a:pPr/>
              <a:t>16.09.2014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FDAA6-9D88-492E-A5D4-57E37448C52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3" descr="EXTENDED_PPT_TOP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"/>
          <a:stretch/>
        </p:blipFill>
        <p:spPr>
          <a:xfrm>
            <a:off x="6540716" y="0"/>
            <a:ext cx="2152357" cy="68447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210" y="2205039"/>
            <a:ext cx="5680412" cy="1082551"/>
          </a:xfrm>
        </p:spPr>
        <p:txBody>
          <a:bodyPr anchor="b" anchorCtr="0">
            <a:noAutofit/>
          </a:bodyPr>
          <a:lstStyle>
            <a:lvl1pPr algn="l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3125" y="3356992"/>
            <a:ext cx="6311656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424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23" y="332210"/>
            <a:ext cx="7875590" cy="93620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788464" y="116633"/>
            <a:ext cx="3960000" cy="176263"/>
          </a:xfrm>
        </p:spPr>
        <p:txBody>
          <a:bodyPr lIns="36000" tIns="18000" rIns="0" bIns="18000">
            <a:normAutofit/>
          </a:bodyPr>
          <a:lstStyle>
            <a:lvl1pPr marL="0" indent="0" algn="r">
              <a:buFontTx/>
              <a:buNone/>
              <a:defRPr sz="10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59443" y="6569076"/>
            <a:ext cx="6172552" cy="288924"/>
          </a:xfrm>
        </p:spPr>
        <p:txBody>
          <a:bodyPr tIns="36000" bIns="0" anchor="t" anchorCtr="0">
            <a:normAutofit/>
          </a:bodyPr>
          <a:lstStyle>
            <a:lvl1pPr marL="0" indent="0">
              <a:buFontTx/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866300" y="1341438"/>
            <a:ext cx="7875589" cy="460784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61293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863600" y="1341438"/>
            <a:ext cx="7885113" cy="352065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863600" y="1772817"/>
            <a:ext cx="7885113" cy="4177134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60687" y="6569076"/>
            <a:ext cx="6171307" cy="288924"/>
          </a:xfrm>
        </p:spPr>
        <p:txBody>
          <a:bodyPr tIns="36000" bIns="0" anchor="t" anchorCtr="0">
            <a:normAutofit/>
          </a:bodyPr>
          <a:lstStyle>
            <a:lvl1pPr marL="0" indent="0">
              <a:buFontTx/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788024" y="116633"/>
            <a:ext cx="3960000" cy="176263"/>
          </a:xfrm>
        </p:spPr>
        <p:txBody>
          <a:bodyPr lIns="36000" tIns="18000" rIns="0" bIns="18000">
            <a:normAutofit/>
          </a:bodyPr>
          <a:lstStyle>
            <a:lvl1pPr marL="0" indent="0" algn="r">
              <a:buFontTx/>
              <a:buNone/>
              <a:defRPr sz="10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73123" y="332210"/>
            <a:ext cx="7875590" cy="93620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50618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60687" y="6569076"/>
            <a:ext cx="6171307" cy="288924"/>
          </a:xfrm>
        </p:spPr>
        <p:txBody>
          <a:bodyPr tIns="36000" bIns="0" anchor="t" anchorCtr="0">
            <a:normAutofit/>
          </a:bodyPr>
          <a:lstStyle>
            <a:lvl1pPr marL="0" indent="0">
              <a:buFontTx/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788024" y="116633"/>
            <a:ext cx="3960000" cy="176263"/>
          </a:xfrm>
        </p:spPr>
        <p:txBody>
          <a:bodyPr lIns="36000" tIns="18000" rIns="0" bIns="18000">
            <a:normAutofit/>
          </a:bodyPr>
          <a:lstStyle>
            <a:lvl1pPr marL="0" indent="0" algn="r">
              <a:buFontTx/>
              <a:buNone/>
              <a:defRPr sz="10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73123" y="332210"/>
            <a:ext cx="7875590" cy="93620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14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2864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863601" y="1341377"/>
            <a:ext cx="3816000" cy="46085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11" name="Content Placeholder 6"/>
          <p:cNvSpPr>
            <a:spLocks noGrp="1"/>
          </p:cNvSpPr>
          <p:nvPr>
            <p:ph sz="quarter" idx="17"/>
          </p:nvPr>
        </p:nvSpPr>
        <p:spPr>
          <a:xfrm>
            <a:off x="4932040" y="1340424"/>
            <a:ext cx="3816673" cy="46085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60687" y="6569076"/>
            <a:ext cx="6171307" cy="288924"/>
          </a:xfrm>
        </p:spPr>
        <p:txBody>
          <a:bodyPr tIns="36000" bIns="0" anchor="t" anchorCtr="0">
            <a:normAutofit/>
          </a:bodyPr>
          <a:lstStyle>
            <a:lvl1pPr marL="0" indent="0">
              <a:buFontTx/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788024" y="116633"/>
            <a:ext cx="3960000" cy="176263"/>
          </a:xfrm>
        </p:spPr>
        <p:txBody>
          <a:bodyPr lIns="36000" tIns="18000" rIns="0" bIns="18000">
            <a:normAutofit/>
          </a:bodyPr>
          <a:lstStyle>
            <a:lvl1pPr marL="0" indent="0" algn="r">
              <a:buFontTx/>
              <a:buNone/>
              <a:defRPr sz="10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73123" y="332210"/>
            <a:ext cx="7875590" cy="93620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93961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narrow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863600" y="1341438"/>
            <a:ext cx="2592000" cy="46085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11" name="Content Placeholder 6"/>
          <p:cNvSpPr>
            <a:spLocks noGrp="1"/>
          </p:cNvSpPr>
          <p:nvPr>
            <p:ph sz="quarter" idx="17"/>
          </p:nvPr>
        </p:nvSpPr>
        <p:spPr>
          <a:xfrm>
            <a:off x="3564464" y="1341438"/>
            <a:ext cx="5184000" cy="46085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60687" y="6569076"/>
            <a:ext cx="6171307" cy="288924"/>
          </a:xfrm>
        </p:spPr>
        <p:txBody>
          <a:bodyPr tIns="36000" bIns="0" anchor="t" anchorCtr="0">
            <a:normAutofit/>
          </a:bodyPr>
          <a:lstStyle>
            <a:lvl1pPr marL="0" indent="0">
              <a:buFontTx/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788024" y="116633"/>
            <a:ext cx="3960000" cy="176263"/>
          </a:xfrm>
        </p:spPr>
        <p:txBody>
          <a:bodyPr lIns="36000" tIns="18000" rIns="0" bIns="18000">
            <a:normAutofit/>
          </a:bodyPr>
          <a:lstStyle>
            <a:lvl1pPr marL="0" indent="0" algn="r">
              <a:buFontTx/>
              <a:buNone/>
              <a:defRPr sz="10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73123" y="332210"/>
            <a:ext cx="7875590" cy="93620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485919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narrow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6"/>
          <p:cNvSpPr>
            <a:spLocks noGrp="1"/>
          </p:cNvSpPr>
          <p:nvPr>
            <p:ph sz="quarter" idx="16"/>
          </p:nvPr>
        </p:nvSpPr>
        <p:spPr>
          <a:xfrm>
            <a:off x="863599" y="1341438"/>
            <a:ext cx="5184000" cy="46085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12" name="Content Placeholder 6"/>
          <p:cNvSpPr>
            <a:spLocks noGrp="1"/>
          </p:cNvSpPr>
          <p:nvPr>
            <p:ph sz="quarter" idx="17"/>
          </p:nvPr>
        </p:nvSpPr>
        <p:spPr>
          <a:xfrm>
            <a:off x="6156464" y="1341438"/>
            <a:ext cx="2592000" cy="46085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60687" y="6569076"/>
            <a:ext cx="6171307" cy="288924"/>
          </a:xfrm>
        </p:spPr>
        <p:txBody>
          <a:bodyPr tIns="36000" bIns="0" anchor="t" anchorCtr="0">
            <a:normAutofit/>
          </a:bodyPr>
          <a:lstStyle>
            <a:lvl1pPr marL="0" indent="0">
              <a:buFontTx/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788024" y="116633"/>
            <a:ext cx="3960000" cy="176263"/>
          </a:xfrm>
        </p:spPr>
        <p:txBody>
          <a:bodyPr lIns="36000" tIns="18000" rIns="0" bIns="18000">
            <a:normAutofit/>
          </a:bodyPr>
          <a:lstStyle>
            <a:lvl1pPr marL="0" indent="0" algn="r">
              <a:buFontTx/>
              <a:buNone/>
              <a:defRPr sz="10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73123" y="332210"/>
            <a:ext cx="7875590" cy="93620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485919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Content Placeholder 6"/>
          <p:cNvSpPr>
            <a:spLocks noGrp="1"/>
          </p:cNvSpPr>
          <p:nvPr>
            <p:ph sz="quarter" idx="16"/>
          </p:nvPr>
        </p:nvSpPr>
        <p:spPr>
          <a:xfrm>
            <a:off x="863600" y="1339156"/>
            <a:ext cx="3852415" cy="2232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14" name="Content Placeholder 6"/>
          <p:cNvSpPr>
            <a:spLocks noGrp="1"/>
          </p:cNvSpPr>
          <p:nvPr>
            <p:ph sz="quarter" idx="19"/>
          </p:nvPr>
        </p:nvSpPr>
        <p:spPr>
          <a:xfrm>
            <a:off x="4877050" y="1341438"/>
            <a:ext cx="3852000" cy="2232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15" name="Content Placeholder 6"/>
          <p:cNvSpPr>
            <a:spLocks noGrp="1"/>
          </p:cNvSpPr>
          <p:nvPr>
            <p:ph sz="quarter" idx="20"/>
          </p:nvPr>
        </p:nvSpPr>
        <p:spPr>
          <a:xfrm>
            <a:off x="863601" y="3721246"/>
            <a:ext cx="3852566" cy="22287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16" name="Content Placeholder 6"/>
          <p:cNvSpPr>
            <a:spLocks noGrp="1"/>
          </p:cNvSpPr>
          <p:nvPr>
            <p:ph sz="quarter" idx="21"/>
          </p:nvPr>
        </p:nvSpPr>
        <p:spPr>
          <a:xfrm>
            <a:off x="4876801" y="3717032"/>
            <a:ext cx="3852000" cy="22327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60687" y="6569076"/>
            <a:ext cx="6171307" cy="288924"/>
          </a:xfrm>
        </p:spPr>
        <p:txBody>
          <a:bodyPr tIns="36000" bIns="0" anchor="t" anchorCtr="0">
            <a:normAutofit/>
          </a:bodyPr>
          <a:lstStyle>
            <a:lvl1pPr marL="0" indent="0">
              <a:buFontTx/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788024" y="116633"/>
            <a:ext cx="3960000" cy="176263"/>
          </a:xfrm>
        </p:spPr>
        <p:txBody>
          <a:bodyPr lIns="36000" tIns="18000" rIns="0" bIns="18000">
            <a:normAutofit/>
          </a:bodyPr>
          <a:lstStyle>
            <a:lvl1pPr marL="0" indent="0" algn="r">
              <a:buFontTx/>
              <a:buNone/>
              <a:defRPr sz="10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73123" y="332210"/>
            <a:ext cx="7875590" cy="93620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386716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3" descr="EXTENDED_PPT_BOTTOM.png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05" r="5041"/>
          <a:stretch/>
        </p:blipFill>
        <p:spPr>
          <a:xfrm>
            <a:off x="64153" y="-1365"/>
            <a:ext cx="875656" cy="68580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3125" y="332210"/>
            <a:ext cx="7868057" cy="93620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5317" y="1341438"/>
            <a:ext cx="7884000" cy="460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7419" y="6563618"/>
            <a:ext cx="731158" cy="228758"/>
          </a:xfrm>
          <a:prstGeom prst="rect">
            <a:avLst/>
          </a:prstGeom>
        </p:spPr>
        <p:txBody>
          <a:bodyPr vert="horz" lIns="0" tIns="36000" rIns="0" bIns="45720" rtlCol="0" anchor="t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E050E36-BA33-43C0-AE7D-FD2A806B7DFE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065811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17" r:id="rId2"/>
    <p:sldLayoutId id="2147483709" r:id="rId3"/>
    <p:sldLayoutId id="2147483710" r:id="rId4"/>
    <p:sldLayoutId id="2147483716" r:id="rId5"/>
    <p:sldLayoutId id="2147483712" r:id="rId6"/>
    <p:sldLayoutId id="2147483713" r:id="rId7"/>
    <p:sldLayoutId id="2147483714" r:id="rId8"/>
    <p:sldLayoutId id="2147483715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0" hangingPunct="1">
        <a:spcBef>
          <a:spcPts val="570"/>
        </a:spcBef>
        <a:buClr>
          <a:schemeClr val="accent2"/>
        </a:buClr>
        <a:buFont typeface="Arial" pitchFamily="34" charset="0"/>
        <a:buChar char="-"/>
        <a:tabLst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9400" algn="l" defTabSz="812800" rtl="0" eaLnBrk="1" latinLnBrk="0" hangingPunct="1">
        <a:spcBef>
          <a:spcPts val="57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266700" algn="l" defTabSz="914400" rtl="0" eaLnBrk="1" latinLnBrk="0" hangingPunct="1">
        <a:spcBef>
          <a:spcPts val="570"/>
        </a:spcBef>
        <a:buClr>
          <a:schemeClr val="accent2"/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6200" indent="-266700" algn="l" defTabSz="1346200" rtl="0" eaLnBrk="1" latinLnBrk="0" hangingPunct="1">
        <a:spcBef>
          <a:spcPts val="570"/>
        </a:spcBef>
        <a:buClr>
          <a:schemeClr val="accent2"/>
        </a:buClr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gif"/><Relationship Id="rId9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jpg"/><Relationship Id="rId9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37.jp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g"/><Relationship Id="rId9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205039"/>
            <a:ext cx="6408712" cy="1082551"/>
          </a:xfrm>
        </p:spPr>
        <p:txBody>
          <a:bodyPr/>
          <a:lstStyle/>
          <a:p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EFEKTYWNE FORMY FINANSOWANIA</a:t>
            </a:r>
            <a:br>
              <a:rPr lang="pl-PL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dla gmin wiejskich i miejsko-wiejskich</a:t>
            </a:r>
            <a:br>
              <a:rPr lang="pl-PL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3125" y="5949280"/>
            <a:ext cx="6311656" cy="432048"/>
          </a:xfrm>
        </p:spPr>
        <p:txBody>
          <a:bodyPr>
            <a:normAutofit/>
          </a:bodyPr>
          <a:lstStyle/>
          <a:p>
            <a:r>
              <a:rPr lang="pl-P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OSSA, 17.09.2014 r. </a:t>
            </a:r>
            <a:endParaRPr lang="en-GB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06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23" y="548679"/>
            <a:ext cx="3809951" cy="472509"/>
          </a:xfrm>
        </p:spPr>
        <p:txBody>
          <a:bodyPr/>
          <a:lstStyle/>
          <a:p>
            <a:r>
              <a:rPr lang="pl-PL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Obligacje komunalne </a:t>
            </a:r>
            <a:r>
              <a:rPr lang="pl-PL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emisje zorganizowane przez Bank DNB w 2013 roku</a:t>
            </a:r>
            <a:endParaRPr lang="en-GB" sz="1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EFEKTYWNE  FORMY </a:t>
            </a:r>
            <a:r>
              <a:rPr lang="pl-P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FINANSOWANIA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lassholder for innhold 9"/>
          <p:cNvSpPr>
            <a:spLocks noGrp="1"/>
          </p:cNvSpPr>
          <p:nvPr>
            <p:ph sz="quarter" idx="17"/>
          </p:nvPr>
        </p:nvSpPr>
        <p:spPr>
          <a:xfrm>
            <a:off x="5094835" y="1242120"/>
            <a:ext cx="4049165" cy="4607842"/>
          </a:xfrm>
        </p:spPr>
        <p:txBody>
          <a:bodyPr/>
          <a:lstStyle/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12" name="Plassholder for innhold 9"/>
          <p:cNvSpPr txBox="1">
            <a:spLocks/>
          </p:cNvSpPr>
          <p:nvPr/>
        </p:nvSpPr>
        <p:spPr>
          <a:xfrm>
            <a:off x="755575" y="1772816"/>
            <a:ext cx="7854999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6700" indent="-2667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tabLst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2800" indent="-279400" algn="l" defTabSz="8128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95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indent="-266700" algn="l" defTabSz="1346200" rtl="0" eaLnBrk="1" latinLnBrk="0" hangingPunct="1">
              <a:spcBef>
                <a:spcPts val="570"/>
              </a:spcBef>
              <a:buClr>
                <a:schemeClr val="accent2"/>
              </a:buClr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l-PL" sz="1100" b="1" u="sng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EMISJE 2013 r.</a:t>
            </a:r>
          </a:p>
          <a:p>
            <a:pPr marL="0" indent="0">
              <a:buNone/>
            </a:pP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endParaRPr lang="pl-PL" sz="900" dirty="0" smtClean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9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Gmina Wąsosz                               Gmina Choszczno                          Gmina Pakosław                         Powiat Obornicki  </a:t>
            </a:r>
          </a:p>
          <a:p>
            <a:pPr marL="0" indent="0">
              <a:buNone/>
            </a:pPr>
            <a:r>
              <a:rPr lang="pl-PL" sz="900" b="1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1.600.000 PLN                             5.000.000 PLN                            8.350.000 PLN                         4.500.000 PLN</a:t>
            </a:r>
            <a:endParaRPr lang="pl-PL" sz="900" b="1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9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Maj 2013	                                 Grudzień 2013                            Grudzień 2013                           Grudzień 2013</a:t>
            </a:r>
            <a:endParaRPr lang="pl-PL" sz="9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900" dirty="0" smtClean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9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900" dirty="0" smtClean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9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Gmina Wińsko                            Gmina Czernica                            Powiat Pyrzycki                            Gmina Żmigród        </a:t>
            </a:r>
            <a:endParaRPr lang="pl-PL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pl-PL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1.660.000 PLN                        3.800.000 PLN</a:t>
            </a:r>
            <a:r>
              <a:rPr lang="pl-P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   </a:t>
            </a:r>
            <a:r>
              <a:rPr lang="pl-PL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8.600.000 PLN</a:t>
            </a:r>
            <a:r>
              <a:rPr lang="pl-P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</a:t>
            </a:r>
            <a:r>
              <a:rPr lang="pl-PL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25.599.000 PLN                    </a:t>
            </a: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r>
              <a:rPr lang="pl-P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Lipiec 2013                                Listopad 2013                             Grudzień 2013                             Grudzień 2013</a:t>
            </a: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/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119" y="332656"/>
            <a:ext cx="3116192" cy="1377065"/>
          </a:xfrm>
          <a:prstGeom prst="rect">
            <a:avLst/>
          </a:prstGeom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99" y="2195556"/>
            <a:ext cx="808364" cy="9360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259" y="2189666"/>
            <a:ext cx="780000" cy="93600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7" y="2167172"/>
            <a:ext cx="804960" cy="936000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195556"/>
            <a:ext cx="813911" cy="936000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940" y="3969060"/>
            <a:ext cx="796139" cy="936000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48" y="3969060"/>
            <a:ext cx="866665" cy="936000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969060"/>
            <a:ext cx="877130" cy="936000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820" y="3861048"/>
            <a:ext cx="784355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6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23" y="548679"/>
            <a:ext cx="7875590" cy="288033"/>
          </a:xfrm>
        </p:spPr>
        <p:txBody>
          <a:bodyPr/>
          <a:lstStyle/>
          <a:p>
            <a:r>
              <a:rPr lang="pl-PL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Obligacje komunalne </a:t>
            </a:r>
            <a:endParaRPr lang="en-GB" sz="1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EFEKTYWNE  FORMY </a:t>
            </a:r>
            <a:r>
              <a:rPr lang="pl-P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FINANSOWANIA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lassholder for innhold 9"/>
          <p:cNvSpPr>
            <a:spLocks noGrp="1"/>
          </p:cNvSpPr>
          <p:nvPr>
            <p:ph sz="quarter" idx="17"/>
          </p:nvPr>
        </p:nvSpPr>
        <p:spPr>
          <a:xfrm>
            <a:off x="5094835" y="1242120"/>
            <a:ext cx="4049165" cy="4607842"/>
          </a:xfrm>
        </p:spPr>
        <p:txBody>
          <a:bodyPr/>
          <a:lstStyle/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12" name="Plassholder for innhold 9"/>
          <p:cNvSpPr txBox="1">
            <a:spLocks/>
          </p:cNvSpPr>
          <p:nvPr/>
        </p:nvSpPr>
        <p:spPr>
          <a:xfrm>
            <a:off x="689695" y="1844824"/>
            <a:ext cx="792088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6700" indent="-2667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tabLst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2800" indent="-279400" algn="l" defTabSz="8128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95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indent="-266700" algn="l" defTabSz="1346200" rtl="0" eaLnBrk="1" latinLnBrk="0" hangingPunct="1">
              <a:spcBef>
                <a:spcPts val="570"/>
              </a:spcBef>
              <a:buClr>
                <a:schemeClr val="accent2"/>
              </a:buClr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l-PL" sz="1200" b="1" u="sng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EMISJE 2013 r.</a:t>
            </a:r>
          </a:p>
          <a:p>
            <a:pPr marL="0" indent="0">
              <a:buNone/>
            </a:pP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</a:p>
          <a:p>
            <a:pPr marL="0" indent="0">
              <a:buNone/>
            </a:pPr>
            <a:r>
              <a:rPr lang="pl-PL" sz="9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9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Gmina Jerzmanowa                  Gmina Komorniki                                     Gmina Stąporków                      Gmina Książ Wielki</a:t>
            </a:r>
          </a:p>
          <a:p>
            <a:pPr marL="0" indent="0">
              <a:buNone/>
            </a:pPr>
            <a:r>
              <a:rPr lang="pl-PL" sz="900" b="1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4.000.000 PLN</a:t>
            </a:r>
            <a:r>
              <a:rPr lang="pl-PL" sz="9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900" b="1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5.000.000 PLN                                        12.756.000 PLN                      1.050.000 PLN</a:t>
            </a:r>
            <a:endParaRPr lang="pl-PL" sz="900" b="1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9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Grudzień 2013                         Lipiec 2013                                           Czerwiec 2013                            Listopad 2013</a:t>
            </a:r>
          </a:p>
          <a:p>
            <a:pPr marL="0" indent="0">
              <a:buNone/>
            </a:pPr>
            <a:endParaRPr lang="pl-PL" sz="9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9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900" dirty="0" smtClean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9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</a:t>
            </a:r>
          </a:p>
          <a:p>
            <a:pPr marL="0" indent="0">
              <a:buNone/>
            </a:pPr>
            <a:r>
              <a:rPr lang="pl-P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Gmina Kępice                      Gmina Podgórzyn                                         Gmina Rząśnik                      Gmina Leśna</a:t>
            </a:r>
            <a:endParaRPr lang="pl-PL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pl-PL" sz="9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10.900.000 PLN                   6.660.000 PLN		 1.000.000 PLN                  7.082.000 PLN</a:t>
            </a: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r>
              <a:rPr lang="pl-P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Sierpień 2013                         Grudzień 2013		  Czerwiec 2013                     Grudzień 2013</a:t>
            </a: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/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409" y="434295"/>
            <a:ext cx="3191919" cy="1410529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353" y="2107351"/>
            <a:ext cx="732335" cy="937389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108740"/>
            <a:ext cx="899999" cy="936000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912" y="4077072"/>
            <a:ext cx="881264" cy="936000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97" y="4077072"/>
            <a:ext cx="805397" cy="936000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721" y="2208381"/>
            <a:ext cx="767214" cy="936000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406" y="4044305"/>
            <a:ext cx="793221" cy="936000"/>
          </a:xfrm>
          <a:prstGeom prst="rect">
            <a:avLst/>
          </a:prstGeom>
        </p:spPr>
      </p:pic>
      <p:pic>
        <p:nvPicPr>
          <p:cNvPr id="22" name="Obraz 2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093" y="2208381"/>
            <a:ext cx="773554" cy="936000"/>
          </a:xfrm>
          <a:prstGeom prst="rect">
            <a:avLst/>
          </a:prstGeom>
        </p:spPr>
      </p:pic>
      <p:pic>
        <p:nvPicPr>
          <p:cNvPr id="23" name="Obraz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328" y="4011781"/>
            <a:ext cx="65000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13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23" y="548679"/>
            <a:ext cx="7875590" cy="288033"/>
          </a:xfrm>
        </p:spPr>
        <p:txBody>
          <a:bodyPr/>
          <a:lstStyle/>
          <a:p>
            <a:r>
              <a:rPr lang="pl-PL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Obligacje komunalne </a:t>
            </a:r>
            <a:endParaRPr lang="en-GB" sz="1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EFEKTYWNE  FORMY </a:t>
            </a:r>
            <a:r>
              <a:rPr lang="pl-P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FINANSOWANIA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lassholder for innhold 9"/>
          <p:cNvSpPr>
            <a:spLocks noGrp="1"/>
          </p:cNvSpPr>
          <p:nvPr>
            <p:ph sz="quarter" idx="17"/>
          </p:nvPr>
        </p:nvSpPr>
        <p:spPr>
          <a:xfrm>
            <a:off x="5094835" y="1196752"/>
            <a:ext cx="4049165" cy="4607842"/>
          </a:xfrm>
        </p:spPr>
        <p:txBody>
          <a:bodyPr/>
          <a:lstStyle/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12" name="Plassholder for innhold 9"/>
          <p:cNvSpPr txBox="1">
            <a:spLocks/>
          </p:cNvSpPr>
          <p:nvPr/>
        </p:nvSpPr>
        <p:spPr>
          <a:xfrm>
            <a:off x="689695" y="1709721"/>
            <a:ext cx="7920880" cy="4311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6700" indent="-2667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tabLst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2800" indent="-279400" algn="l" defTabSz="8128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95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indent="-266700" algn="l" defTabSz="1346200" rtl="0" eaLnBrk="1" latinLnBrk="0" hangingPunct="1">
              <a:spcBef>
                <a:spcPts val="570"/>
              </a:spcBef>
              <a:buClr>
                <a:schemeClr val="accent2"/>
              </a:buClr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pl-PL" sz="1200" b="1" u="sng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EMISJE 2013 r.</a:t>
            </a:r>
          </a:p>
          <a:p>
            <a:pPr marL="0" indent="0">
              <a:buNone/>
            </a:pP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</a:p>
          <a:p>
            <a:pPr marL="0" indent="0">
              <a:buNone/>
            </a:pPr>
            <a:r>
              <a:rPr lang="pl-PL" sz="9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Gmina Małomice                     Gmina Lipowa                               Powiat Wołowski                          Powiat  Robczysko- Sędziszowski                   </a:t>
            </a:r>
          </a:p>
          <a:p>
            <a:pPr marL="0" indent="0">
              <a:buNone/>
            </a:pPr>
            <a:r>
              <a:rPr lang="pl-PL" sz="9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5.000.000 PLN                      1.837.000 PLN                                3.300.000 PLN</a:t>
            </a:r>
            <a:r>
              <a:rPr lang="pl-PL" sz="9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9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             1.000.000 PLN</a:t>
            </a:r>
            <a:r>
              <a:rPr lang="pl-PL" sz="9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9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</a:t>
            </a:r>
            <a:endParaRPr lang="pl-PL" sz="9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9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Październik 2013                    Listopad 2013</a:t>
            </a:r>
            <a:r>
              <a:rPr lang="pl-PL" sz="9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9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     Grudzień 2013                                           Lipiec 2013                      </a:t>
            </a:r>
          </a:p>
          <a:p>
            <a:pPr marL="0" indent="0">
              <a:buNone/>
            </a:pPr>
            <a:endParaRPr lang="pl-PL" sz="9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9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900" dirty="0" smtClean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9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</a:p>
          <a:p>
            <a:pPr marL="0" indent="0">
              <a:buNone/>
            </a:pPr>
            <a:endParaRPr lang="pl-PL" sz="9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Powiat Brzeski           	Gmina Jędrzejów                          Gmina Krzeszyce           	            Gmina Garbatka-Letnisko</a:t>
            </a:r>
            <a:endParaRPr lang="pl-PL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9.200.000 PLN            	16.307.000 PLN             </a:t>
            </a:r>
            <a:r>
              <a:rPr lang="pl-P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7.160.000 PLN            </a:t>
            </a:r>
            <a:r>
              <a:rPr lang="pl-P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2.500.000 PLN</a:t>
            </a: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Grudzień 2013            	  Listopad  2013                              Czerwiec 2013                                    Czerwiec 2013</a:t>
            </a: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/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96566"/>
            <a:ext cx="3197862" cy="1413156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156" y="3933589"/>
            <a:ext cx="793219" cy="936000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865504"/>
            <a:ext cx="899999" cy="936000"/>
          </a:xfrm>
          <a:prstGeom prst="rect">
            <a:avLst/>
          </a:prstGeom>
        </p:spPr>
      </p:pic>
      <p:pic>
        <p:nvPicPr>
          <p:cNvPr id="22" name="Obraz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14" y="3894451"/>
            <a:ext cx="764082" cy="936000"/>
          </a:xfrm>
          <a:prstGeom prst="rect">
            <a:avLst/>
          </a:prstGeom>
        </p:spPr>
      </p:pic>
      <p:pic>
        <p:nvPicPr>
          <p:cNvPr id="23" name="Obraz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831179"/>
            <a:ext cx="851168" cy="851168"/>
          </a:xfrm>
          <a:prstGeom prst="rect">
            <a:avLst/>
          </a:prstGeom>
        </p:spPr>
      </p:pic>
      <p:pic>
        <p:nvPicPr>
          <p:cNvPr id="24" name="Obraz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717" y="2204864"/>
            <a:ext cx="852658" cy="936000"/>
          </a:xfrm>
          <a:prstGeom prst="rect">
            <a:avLst/>
          </a:prstGeom>
        </p:spPr>
      </p:pic>
      <p:pic>
        <p:nvPicPr>
          <p:cNvPr id="25" name="Obraz 2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194958"/>
            <a:ext cx="739742" cy="936000"/>
          </a:xfrm>
          <a:prstGeom prst="rect">
            <a:avLst/>
          </a:prstGeom>
        </p:spPr>
      </p:pic>
      <p:pic>
        <p:nvPicPr>
          <p:cNvPr id="26" name="Obraz 2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778" y="2141419"/>
            <a:ext cx="779100" cy="936000"/>
          </a:xfrm>
          <a:prstGeom prst="rect">
            <a:avLst/>
          </a:prstGeom>
        </p:spPr>
      </p:pic>
      <p:pic>
        <p:nvPicPr>
          <p:cNvPr id="27" name="Obraz 2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191535"/>
            <a:ext cx="795097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67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23" y="548679"/>
            <a:ext cx="7875590" cy="288033"/>
          </a:xfrm>
        </p:spPr>
        <p:txBody>
          <a:bodyPr/>
          <a:lstStyle/>
          <a:p>
            <a:r>
              <a:rPr lang="pl-PL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Kontakty</a:t>
            </a:r>
            <a:endParaRPr lang="en-GB" sz="1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lassholder for innhold 9"/>
          <p:cNvSpPr>
            <a:spLocks noGrp="1"/>
          </p:cNvSpPr>
          <p:nvPr>
            <p:ph sz="quarter" idx="17"/>
          </p:nvPr>
        </p:nvSpPr>
        <p:spPr>
          <a:xfrm>
            <a:off x="4860032" y="2724260"/>
            <a:ext cx="1637279" cy="1264470"/>
          </a:xfrm>
        </p:spPr>
        <p:txBody>
          <a:bodyPr/>
          <a:lstStyle/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12" name="Plassholder for innhold 9"/>
          <p:cNvSpPr txBox="1">
            <a:spLocks/>
          </p:cNvSpPr>
          <p:nvPr/>
        </p:nvSpPr>
        <p:spPr>
          <a:xfrm>
            <a:off x="689695" y="836712"/>
            <a:ext cx="7920880" cy="5616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6700" indent="-2667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tabLst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2800" indent="-279400" algn="l" defTabSz="8128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95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indent="-266700" algn="l" defTabSz="1346200" rtl="0" eaLnBrk="1" latinLnBrk="0" hangingPunct="1">
              <a:spcBef>
                <a:spcPts val="570"/>
              </a:spcBef>
              <a:buClr>
                <a:schemeClr val="accent2"/>
              </a:buClr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2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pl-PL" sz="11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Małgorzata Zielińska</a:t>
            </a:r>
          </a:p>
          <a:p>
            <a:pPr marL="0" indent="0">
              <a:buNone/>
            </a:pP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         </a:t>
            </a:r>
            <a:endParaRPr lang="pl-PL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r>
              <a:rPr lang="pl-PL" sz="11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Dyrektor </a:t>
            </a:r>
            <a:r>
              <a:rPr lang="pl-PL" sz="11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Biuro Sektora Publicznego </a:t>
            </a:r>
            <a:endParaRPr lang="pl-PL" sz="1100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1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tel</a:t>
            </a:r>
            <a:r>
              <a:rPr lang="pl-PL" sz="11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691 980 400, </a:t>
            </a:r>
            <a:endParaRPr lang="pl-PL" sz="1100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1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malgorzata.zielinska@dnb.pl </a:t>
            </a:r>
            <a:endParaRPr lang="pl-PL" sz="1100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1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</a:p>
          <a:p>
            <a:pPr marL="0" indent="0">
              <a:buNone/>
            </a:pPr>
            <a:endParaRPr lang="pl-PL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Izabela </a:t>
            </a:r>
            <a:r>
              <a:rPr lang="pl-PL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Jankowiak </a:t>
            </a:r>
            <a:endParaRPr lang="pl-PL" sz="1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Ekspert 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Branżowy</a:t>
            </a:r>
            <a:endParaRPr lang="pl-PL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tel</a:t>
            </a:r>
            <a:r>
              <a:rPr lang="pl-PL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697 020 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145</a:t>
            </a:r>
          </a:p>
          <a:p>
            <a:pPr marL="0" indent="0">
              <a:buNone/>
            </a:pP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izabela.jankowiak@dnb.pl</a:t>
            </a:r>
          </a:p>
          <a:p>
            <a:pPr marL="0" indent="0">
              <a:buFont typeface="Arial" pitchFamily="34" charset="0"/>
              <a:buNone/>
            </a:pPr>
            <a:endParaRPr lang="pl-PL" sz="11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Maciej 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Soroko </a:t>
            </a:r>
            <a:endParaRPr lang="pl-PL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Ekspert 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ranżowy</a:t>
            </a:r>
            <a:endParaRPr lang="pl-PL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tel</a:t>
            </a:r>
            <a:r>
              <a:rPr lang="pl-PL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661 601 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527  </a:t>
            </a:r>
            <a:endParaRPr lang="pl-PL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maciej.soroko@dnb.pl </a:t>
            </a:r>
            <a:endParaRPr lang="pl-PL" sz="1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1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728" y="980728"/>
            <a:ext cx="960107" cy="1440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706" y="2420889"/>
            <a:ext cx="81075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ymbol zastępczy tekstu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EFEKTYWNE  FORMY </a:t>
            </a:r>
            <a:r>
              <a:rPr lang="pl-P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FINANSOWANIA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221088"/>
            <a:ext cx="830609" cy="126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4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23" y="332211"/>
            <a:ext cx="7875590" cy="648518"/>
          </a:xfrm>
        </p:spPr>
        <p:txBody>
          <a:bodyPr/>
          <a:lstStyle/>
          <a:p>
            <a:r>
              <a:rPr lang="pl-PL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Informacje o Banku i Grupie DNB</a:t>
            </a:r>
            <a:endParaRPr lang="en-GB" sz="1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EFEKTYWNE  FORMY FINANSOWANIA 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lassholder for innhold 9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Akcjonariuszem jest największy bank i grupa finansowa Norwegii – 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DNB</a:t>
            </a:r>
          </a:p>
          <a:p>
            <a:pPr marL="0" indent="0">
              <a:buNone/>
            </a:pPr>
            <a:endParaRPr lang="pl-PL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DNB prowadzi działalność w 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 krajach</a:t>
            </a: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ma przedstawicielstwa  w najważniejszych centrach finansowych świata  (m.in. w Londynie, Nowym Jorku czy Singapurze)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Stabilna struktura własnościowa – Skarb Państwa posiada 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34 % akcji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Stabilne ratingi długoterminowe (A+ oraz A1)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6861" y="548680"/>
            <a:ext cx="2471916" cy="1656184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471" y="4370504"/>
            <a:ext cx="1008112" cy="332677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465" y="4293064"/>
            <a:ext cx="825252" cy="636498"/>
          </a:xfrm>
          <a:prstGeom prst="rect">
            <a:avLst/>
          </a:prstGeom>
        </p:spPr>
      </p:pic>
      <p:sp>
        <p:nvSpPr>
          <p:cNvPr id="9" name="Trójkąt równoramienny 8"/>
          <p:cNvSpPr/>
          <p:nvPr/>
        </p:nvSpPr>
        <p:spPr>
          <a:xfrm flipV="1">
            <a:off x="4097527" y="4005064"/>
            <a:ext cx="188705" cy="28800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  <p:sp>
        <p:nvSpPr>
          <p:cNvPr id="11" name="Trójkąt równoramienny 10"/>
          <p:cNvSpPr/>
          <p:nvPr/>
        </p:nvSpPr>
        <p:spPr>
          <a:xfrm flipV="1">
            <a:off x="4915465" y="4005064"/>
            <a:ext cx="187200" cy="28800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279104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23" y="548679"/>
            <a:ext cx="7875590" cy="288033"/>
          </a:xfrm>
        </p:spPr>
        <p:txBody>
          <a:bodyPr/>
          <a:lstStyle/>
          <a:p>
            <a:r>
              <a:rPr lang="pl-PL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Bankowość korporacyjna DNB w Polsce</a:t>
            </a:r>
            <a:endParaRPr lang="en-GB" sz="1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EFEKTYWNE  FORMY FINANSOWANIA 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lassholder for innhold 9"/>
          <p:cNvSpPr>
            <a:spLocks noGrp="1"/>
          </p:cNvSpPr>
          <p:nvPr>
            <p:ph sz="quarter" idx="17"/>
          </p:nvPr>
        </p:nvSpPr>
        <p:spPr>
          <a:xfrm>
            <a:off x="5436096" y="836712"/>
            <a:ext cx="2376264" cy="1224136"/>
          </a:xfrm>
        </p:spPr>
        <p:txBody>
          <a:bodyPr/>
          <a:lstStyle/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12" name="Plassholder for innhold 9"/>
          <p:cNvSpPr txBox="1">
            <a:spLocks/>
          </p:cNvSpPr>
          <p:nvPr/>
        </p:nvSpPr>
        <p:spPr>
          <a:xfrm>
            <a:off x="703784" y="842540"/>
            <a:ext cx="7684640" cy="5610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6700" indent="-2667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tabLst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2800" indent="-279400" algn="l" defTabSz="8128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95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indent="-266700" algn="l" defTabSz="1346200" rtl="0" eaLnBrk="1" latinLnBrk="0" hangingPunct="1">
              <a:spcBef>
                <a:spcPts val="570"/>
              </a:spcBef>
              <a:buClr>
                <a:schemeClr val="accent2"/>
              </a:buClr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2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				</a:t>
            </a:r>
          </a:p>
          <a:p>
            <a:pPr marL="0" indent="0">
              <a:buFont typeface="Arial" pitchFamily="34" charset="0"/>
              <a:buNone/>
            </a:pPr>
            <a:r>
              <a:rPr lang="pl-PL" sz="12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pl-PL" sz="12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WARSZAWA	   KRAKÓW</a:t>
            </a:r>
            <a:endParaRPr lang="pl-PL" sz="1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Obecność w kluczowych regionach </a:t>
            </a:r>
            <a:r>
              <a:rPr lang="pl-PL" sz="12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	 				WROCŁAW	   POZNAŃ</a:t>
            </a:r>
            <a:endParaRPr lang="pl-PL" sz="1200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2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  <a:p>
            <a:pPr marL="0" indent="0">
              <a:buNone/>
            </a:pPr>
            <a:r>
              <a:rPr lang="pl-PL" sz="12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	   KATOWICE</a:t>
            </a:r>
          </a:p>
          <a:p>
            <a:pPr marL="0" indent="0">
              <a:buNone/>
            </a:pPr>
            <a:r>
              <a:rPr lang="pl-PL" sz="12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  <a:p>
            <a:pPr marL="0" indent="0">
              <a:buNone/>
            </a:pPr>
            <a:r>
              <a:rPr lang="pl-PL" sz="12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Wysoka specjalizacja </a:t>
            </a: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lang="pl-PL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duże doświadczenie </a:t>
            </a: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 obsłudze strategicznych dla banków sektorów przemysłowych 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</a:t>
            </a:r>
            <a:r>
              <a:rPr lang="pl-PL" sz="10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TMT	</a:t>
            </a:r>
            <a:r>
              <a:rPr lang="pl-PL" sz="1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0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Energia i paliwa          Sektor </a:t>
            </a:r>
            <a:r>
              <a:rPr lang="pl-PL" sz="1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publiczny </a:t>
            </a:r>
            <a:r>
              <a:rPr lang="pl-PL" sz="10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Usługi </a:t>
            </a:r>
          </a:p>
          <a:p>
            <a:pPr marL="0" indent="0">
              <a:buNone/>
            </a:pPr>
            <a:endParaRPr lang="pl-PL" sz="1200" b="1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b="1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10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	</a:t>
            </a:r>
            <a:endParaRPr lang="pl-PL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Motoryzacja                    Opakowania                   Żywność                 Sektor detaliczny</a:t>
            </a:r>
            <a:endParaRPr lang="pl-PL" sz="1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2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/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3" y="3212976"/>
            <a:ext cx="1027011" cy="543483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087" y="3212976"/>
            <a:ext cx="1009683" cy="543600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033" y="3216144"/>
            <a:ext cx="1172834" cy="543483"/>
          </a:xfrm>
          <a:prstGeom prst="rect">
            <a:avLst/>
          </a:prstGeom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003" y="3216144"/>
            <a:ext cx="1159514" cy="543483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54" y="4894659"/>
            <a:ext cx="1080000" cy="540000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902126"/>
            <a:ext cx="1080000" cy="540000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902126"/>
            <a:ext cx="1080000" cy="540000"/>
          </a:xfrm>
          <a:prstGeom prst="rect">
            <a:avLst/>
          </a:prstGeom>
        </p:spPr>
      </p:pic>
      <p:pic>
        <p:nvPicPr>
          <p:cNvPr id="22" name="Obraz 2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848125"/>
            <a:ext cx="1159514" cy="540000"/>
          </a:xfrm>
          <a:prstGeom prst="rect">
            <a:avLst/>
          </a:prstGeom>
        </p:spPr>
      </p:pic>
      <p:sp>
        <p:nvSpPr>
          <p:cNvPr id="24" name="Trójkąt równoramienny 23"/>
          <p:cNvSpPr/>
          <p:nvPr/>
        </p:nvSpPr>
        <p:spPr>
          <a:xfrm rot="16200000" flipV="1">
            <a:off x="3851084" y="1099098"/>
            <a:ext cx="288000" cy="18000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  <p:sp>
        <p:nvSpPr>
          <p:cNvPr id="27" name="Trójkąt równoramienny 26"/>
          <p:cNvSpPr/>
          <p:nvPr/>
        </p:nvSpPr>
        <p:spPr>
          <a:xfrm rot="16200000" flipV="1">
            <a:off x="3855193" y="1522333"/>
            <a:ext cx="288000" cy="18000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  <p:sp>
        <p:nvSpPr>
          <p:cNvPr id="28" name="Trójkąt równoramienny 27"/>
          <p:cNvSpPr/>
          <p:nvPr/>
        </p:nvSpPr>
        <p:spPr>
          <a:xfrm rot="16200000" flipV="1">
            <a:off x="5965338" y="1093632"/>
            <a:ext cx="288000" cy="18000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  <p:sp>
        <p:nvSpPr>
          <p:cNvPr id="29" name="Trójkąt równoramienny 28"/>
          <p:cNvSpPr/>
          <p:nvPr/>
        </p:nvSpPr>
        <p:spPr>
          <a:xfrm rot="16200000" flipV="1">
            <a:off x="5965338" y="1485678"/>
            <a:ext cx="288000" cy="18000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  <p:sp>
        <p:nvSpPr>
          <p:cNvPr id="21" name="Trójkąt równoramienny 20"/>
          <p:cNvSpPr/>
          <p:nvPr/>
        </p:nvSpPr>
        <p:spPr>
          <a:xfrm rot="16200000" flipV="1">
            <a:off x="5143306" y="1970832"/>
            <a:ext cx="288000" cy="18000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152981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23" y="548679"/>
            <a:ext cx="7875590" cy="288033"/>
          </a:xfrm>
        </p:spPr>
        <p:txBody>
          <a:bodyPr/>
          <a:lstStyle/>
          <a:p>
            <a:r>
              <a:rPr lang="pl-PL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Sektor publiczny</a:t>
            </a:r>
            <a:endParaRPr lang="en-GB" sz="1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EFEKTYWNE  FORMY </a:t>
            </a:r>
            <a:r>
              <a:rPr lang="pl-P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FINANSOWANIA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lassholder for innhold 9"/>
          <p:cNvSpPr>
            <a:spLocks noGrp="1"/>
          </p:cNvSpPr>
          <p:nvPr>
            <p:ph sz="quarter" idx="17"/>
          </p:nvPr>
        </p:nvSpPr>
        <p:spPr>
          <a:xfrm>
            <a:off x="5094835" y="1242120"/>
            <a:ext cx="4049165" cy="4607842"/>
          </a:xfrm>
        </p:spPr>
        <p:txBody>
          <a:bodyPr/>
          <a:lstStyle/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12" name="Plassholder for innhold 9"/>
          <p:cNvSpPr txBox="1">
            <a:spLocks/>
          </p:cNvSpPr>
          <p:nvPr/>
        </p:nvSpPr>
        <p:spPr>
          <a:xfrm>
            <a:off x="683568" y="1988840"/>
            <a:ext cx="7920880" cy="33123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66700" indent="-2667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tabLst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2800" indent="-279400" algn="l" defTabSz="8128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95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indent="-266700" algn="l" defTabSz="1346200" rtl="0" eaLnBrk="1" latinLnBrk="0" hangingPunct="1">
              <a:spcBef>
                <a:spcPts val="570"/>
              </a:spcBef>
              <a:buClr>
                <a:schemeClr val="accent2"/>
              </a:buClr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pl-PL" sz="1200" b="1" u="sng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Font typeface="Arial" pitchFamily="34" charset="0"/>
              <a:buNone/>
            </a:pPr>
            <a:endParaRPr lang="pl-PL" sz="1200" b="1" u="sng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pl-PL" sz="1200" b="1" u="sng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DOTYCHCZASOWE DOŚWIADCZENIE </a:t>
            </a:r>
          </a:p>
          <a:p>
            <a:pPr marL="0" indent="0">
              <a:buFont typeface="Arial" pitchFamily="34" charset="0"/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Ponad </a:t>
            </a:r>
            <a:r>
              <a:rPr lang="pl-PL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20-letnie</a:t>
            </a: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doświadczenie w finansowaniu przedsięwzięć samorządowych </a:t>
            </a: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Sfinansowaliśmy ponad </a:t>
            </a:r>
            <a:r>
              <a:rPr lang="pl-PL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1.600</a:t>
            </a: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projektów inwestycyjnych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 </a:t>
            </a:r>
            <a:r>
              <a:rPr lang="pl-PL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 lat </a:t>
            </a: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aktywnie finansujemy samorządy poprzez emisję papierów dłużnych</a:t>
            </a: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Organizator ponad </a:t>
            </a:r>
            <a:r>
              <a:rPr lang="pl-PL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260</a:t>
            </a: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programów emisji obligacji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Organizator i uczestnik licznych konferencji i warsztatów z zakresu finansów samorządowych 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/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32656"/>
            <a:ext cx="3456384" cy="152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29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23" y="548679"/>
            <a:ext cx="7875590" cy="792089"/>
          </a:xfrm>
        </p:spPr>
        <p:txBody>
          <a:bodyPr/>
          <a:lstStyle/>
          <a:p>
            <a:r>
              <a:rPr lang="pl-PL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Zewnętrzne źródła </a:t>
            </a:r>
            <a:br>
              <a:rPr lang="pl-PL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finansowania samorządów</a:t>
            </a:r>
            <a:endParaRPr lang="en-GB" sz="1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EFEKTYWNE  FORMY </a:t>
            </a:r>
            <a:r>
              <a:rPr lang="pl-P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FINANSOWANIA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lassholder for innhold 9"/>
          <p:cNvSpPr>
            <a:spLocks noGrp="1"/>
          </p:cNvSpPr>
          <p:nvPr>
            <p:ph sz="quarter" idx="17"/>
          </p:nvPr>
        </p:nvSpPr>
        <p:spPr>
          <a:xfrm>
            <a:off x="5094835" y="1242120"/>
            <a:ext cx="4049165" cy="4607842"/>
          </a:xfrm>
        </p:spPr>
        <p:txBody>
          <a:bodyPr/>
          <a:lstStyle/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12" name="Plassholder for innhold 9"/>
          <p:cNvSpPr txBox="1">
            <a:spLocks/>
          </p:cNvSpPr>
          <p:nvPr/>
        </p:nvSpPr>
        <p:spPr>
          <a:xfrm>
            <a:off x="683568" y="1988840"/>
            <a:ext cx="7920880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6700" indent="-2667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tabLst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2800" indent="-279400" algn="l" defTabSz="8128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95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indent="-266700" algn="l" defTabSz="1346200" rtl="0" eaLnBrk="1" latinLnBrk="0" hangingPunct="1">
              <a:spcBef>
                <a:spcPts val="570"/>
              </a:spcBef>
              <a:buClr>
                <a:schemeClr val="accent2"/>
              </a:buClr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pl-PL" sz="1200" b="1" u="sng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Wybór instrumentu zwrotnego powinien być poprzedzony 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wnikliwą analizą, </a:t>
            </a: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uwzględniającą wszystkie 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kryteria i cechy źródła finansowania</a:t>
            </a: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które powinny być w najwyższym stopniu skorelowane                      z charakterem i specyfiką zadania inwestycyjnego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 algn="just">
              <a:buNone/>
            </a:pPr>
            <a:endParaRPr lang="pl-PL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Złożoność i zróżnicowanie zewnętrznych, obcych źródeł finansowania sprawia, że ich wybór według kryterium najlepszego dopasowania do przedmiotu finansowania 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 jest prosty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Znaczącym ograniczeniem samorządów w dostępie do finansowania zewnętrznego okazała się wdrożona inicjatywa ustawodawcza dotycząca 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redefinicji dotychczasowego limitu zadłużenia </a:t>
            </a:r>
            <a:r>
              <a:rPr lang="pl-PL" sz="11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jst</a:t>
            </a:r>
            <a:endParaRPr lang="pl-PL" sz="11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endParaRPr lang="pl-PL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l-PL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 strukturze źródeł finansowania zewnętrznego 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dominują kredyty i pożyczki</a:t>
            </a: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instrumenty</a:t>
            </a: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rynku kapitałowego </a:t>
            </a: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(emisje obligacji municypalnych) odnotowują zdecydowanie 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mniejszy</a:t>
            </a: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udział                         w finansowaniu wydatków inwestycyjnych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/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32656"/>
            <a:ext cx="3456384" cy="152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27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79"/>
            <a:ext cx="8209161" cy="792089"/>
          </a:xfrm>
        </p:spPr>
        <p:txBody>
          <a:bodyPr/>
          <a:lstStyle/>
          <a:p>
            <a:r>
              <a:rPr lang="pl-PL" sz="16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Zewnętrzne źródła finansowania</a:t>
            </a:r>
            <a:br>
              <a:rPr lang="pl-PL" sz="16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sz="16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samorządów – determinanty wyboru</a:t>
            </a:r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EFEKTYWNE  FORMY </a:t>
            </a:r>
            <a:r>
              <a:rPr lang="pl-P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FINANSOWANIA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lassholder for innhold 9"/>
          <p:cNvSpPr>
            <a:spLocks noGrp="1"/>
          </p:cNvSpPr>
          <p:nvPr>
            <p:ph sz="quarter" idx="17"/>
          </p:nvPr>
        </p:nvSpPr>
        <p:spPr>
          <a:xfrm>
            <a:off x="5094835" y="1242120"/>
            <a:ext cx="4049165" cy="4607842"/>
          </a:xfrm>
        </p:spPr>
        <p:txBody>
          <a:bodyPr/>
          <a:lstStyle/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12" name="Plassholder for innhold 9"/>
          <p:cNvSpPr txBox="1">
            <a:spLocks/>
          </p:cNvSpPr>
          <p:nvPr/>
        </p:nvSpPr>
        <p:spPr>
          <a:xfrm>
            <a:off x="683568" y="1988840"/>
            <a:ext cx="7920880" cy="40324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66700" indent="-2667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tabLst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2800" indent="-279400" algn="l" defTabSz="8128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95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indent="-266700" algn="l" defTabSz="1346200" rtl="0" eaLnBrk="1" latinLnBrk="0" hangingPunct="1">
              <a:spcBef>
                <a:spcPts val="570"/>
              </a:spcBef>
              <a:buClr>
                <a:schemeClr val="accent2"/>
              </a:buClr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pl-PL" sz="1200" b="1" u="sng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Wpływ na limity zadłużenia </a:t>
            </a:r>
          </a:p>
          <a:p>
            <a:pPr marL="0" indent="0" algn="just">
              <a:buNone/>
            </a:pPr>
            <a:r>
              <a:rPr lang="pl-PL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</a:p>
          <a:p>
            <a:pPr marL="0" indent="0" algn="just">
              <a:buNone/>
            </a:pPr>
            <a:r>
              <a:rPr lang="pl-PL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Tryb wyboru instytucji finansującej </a:t>
            </a: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(z zastosowaniem lub 				wyłączeniem przepisów </a:t>
            </a:r>
            <a:r>
              <a:rPr lang="pl-PL" sz="11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uofp</a:t>
            </a: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2743200" lvl="6" indent="0" algn="just">
              <a:buNone/>
            </a:pPr>
            <a:endParaRPr lang="pl-PL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l-PL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Koszt finansowy</a:t>
            </a:r>
          </a:p>
          <a:p>
            <a:pPr marL="2743200" lvl="6" indent="0">
              <a:buNone/>
            </a:pP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Okres finansowania</a:t>
            </a:r>
          </a:p>
          <a:p>
            <a:pPr marL="2743200" lvl="6" indent="0">
              <a:buNone/>
            </a:pP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Elastyczność instrumentu zwrotnego</a:t>
            </a:r>
          </a:p>
          <a:p>
            <a:pPr marL="2743200" lvl="6" indent="0">
              <a:buNone/>
            </a:pP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Konstrukcja i mechanizm działania </a:t>
            </a:r>
          </a:p>
          <a:p>
            <a:pPr marL="2743200" lvl="6" indent="0">
              <a:buNone/>
            </a:pPr>
            <a:endParaRPr lang="pl-PL" sz="1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6"/>
            <a:endParaRPr lang="pl-PL" sz="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</a:t>
            </a:r>
            <a:r>
              <a:rPr lang="pl-PL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Procedura pozyskania zewnętrznego, obcego źródła 				finansowania</a:t>
            </a:r>
            <a:endParaRPr lang="pl-PL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</a:t>
            </a: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Rodzaj dokumentów wymaganych w związku z pozyskaniem danego 			źródła finansowania</a:t>
            </a:r>
          </a:p>
          <a:p>
            <a:pPr marL="0" indent="0">
              <a:buNone/>
            </a:pPr>
            <a:r>
              <a:rPr lang="pl-PL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Poziom wiedzy i doświadczenia decydentów w związku z pozyskaniem 			i wykorzystaniem danego źródła finansowania</a:t>
            </a:r>
          </a:p>
          <a:p>
            <a:pPr marL="0" indent="0">
              <a:buNone/>
            </a:pPr>
            <a:r>
              <a:rPr lang="pl-PL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/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32656"/>
            <a:ext cx="3456384" cy="1527398"/>
          </a:xfrm>
          <a:prstGeom prst="rect">
            <a:avLst/>
          </a:prstGeom>
        </p:spPr>
      </p:pic>
      <p:sp>
        <p:nvSpPr>
          <p:cNvPr id="9" name="Prostokąt zaokrąglony 8"/>
          <p:cNvSpPr/>
          <p:nvPr/>
        </p:nvSpPr>
        <p:spPr>
          <a:xfrm>
            <a:off x="1016663" y="2132856"/>
            <a:ext cx="1938064" cy="93610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r>
              <a:rPr lang="pl-PL" sz="11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Czynniki prawne</a:t>
            </a:r>
          </a:p>
        </p:txBody>
      </p:sp>
      <p:sp>
        <p:nvSpPr>
          <p:cNvPr id="11" name="Prostokąt zaokrąglony 10"/>
          <p:cNvSpPr/>
          <p:nvPr/>
        </p:nvSpPr>
        <p:spPr>
          <a:xfrm>
            <a:off x="1016663" y="3429000"/>
            <a:ext cx="1938064" cy="108012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r>
              <a:rPr lang="pl-PL" sz="11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Czynniki ekonomiczne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1082803" y="4797152"/>
            <a:ext cx="1938064" cy="10081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r>
              <a:rPr lang="pl-PL" sz="11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Czynniki formalno-organizacyjne</a:t>
            </a:r>
          </a:p>
        </p:txBody>
      </p:sp>
      <p:sp>
        <p:nvSpPr>
          <p:cNvPr id="14" name="Trójkąt równoramienny 13"/>
          <p:cNvSpPr/>
          <p:nvPr/>
        </p:nvSpPr>
        <p:spPr>
          <a:xfrm rot="16200000" flipV="1">
            <a:off x="3071237" y="2541556"/>
            <a:ext cx="553719" cy="118702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  <p:sp>
        <p:nvSpPr>
          <p:cNvPr id="15" name="Trójkąt równoramienny 14"/>
          <p:cNvSpPr/>
          <p:nvPr/>
        </p:nvSpPr>
        <p:spPr>
          <a:xfrm rot="16200000" flipV="1">
            <a:off x="3095107" y="3862533"/>
            <a:ext cx="553719" cy="118702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  <p:sp>
        <p:nvSpPr>
          <p:cNvPr id="16" name="Trójkąt równoramienny 15"/>
          <p:cNvSpPr/>
          <p:nvPr/>
        </p:nvSpPr>
        <p:spPr>
          <a:xfrm rot="16200000" flipV="1">
            <a:off x="3090705" y="5241857"/>
            <a:ext cx="553719" cy="118702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98282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23" y="548679"/>
            <a:ext cx="7875590" cy="288033"/>
          </a:xfrm>
        </p:spPr>
        <p:txBody>
          <a:bodyPr/>
          <a:lstStyle/>
          <a:p>
            <a:r>
              <a:rPr lang="pl-PL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Obligacje komunalne</a:t>
            </a:r>
            <a:endParaRPr lang="en-GB" sz="1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EFEKTYWNE  FORMY </a:t>
            </a:r>
            <a:r>
              <a:rPr lang="pl-P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FINANSOWANIA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lassholder for innhold 9"/>
          <p:cNvSpPr>
            <a:spLocks noGrp="1"/>
          </p:cNvSpPr>
          <p:nvPr>
            <p:ph sz="quarter" idx="17"/>
          </p:nvPr>
        </p:nvSpPr>
        <p:spPr>
          <a:xfrm>
            <a:off x="5094835" y="1242120"/>
            <a:ext cx="4049165" cy="4607842"/>
          </a:xfrm>
        </p:spPr>
        <p:txBody>
          <a:bodyPr/>
          <a:lstStyle/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12" name="Plassholder for innhold 9"/>
          <p:cNvSpPr txBox="1">
            <a:spLocks/>
          </p:cNvSpPr>
          <p:nvPr/>
        </p:nvSpPr>
        <p:spPr>
          <a:xfrm>
            <a:off x="689695" y="1844824"/>
            <a:ext cx="792088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6700" indent="-2667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tabLst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2800" indent="-279400" algn="l" defTabSz="8128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95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indent="-266700" algn="l" defTabSz="1346200" rtl="0" eaLnBrk="1" latinLnBrk="0" hangingPunct="1">
              <a:spcBef>
                <a:spcPts val="570"/>
              </a:spcBef>
              <a:buClr>
                <a:schemeClr val="accent2"/>
              </a:buClr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2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2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			              </a:t>
            </a:r>
            <a:r>
              <a:rPr lang="pl-PL" sz="1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ZALETY </a:t>
            </a:r>
            <a:endParaRPr lang="pl-PL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000" b="1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000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</a:t>
            </a:r>
          </a:p>
          <a:p>
            <a:pPr marL="0" indent="0">
              <a:buNone/>
            </a:pPr>
            <a:endParaRPr lang="pl-PL" sz="1000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  <a:r>
              <a:rPr lang="pl-PL" sz="12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ELASTYCZNOŚĆ               UPROSZCZONA PROCEDURA          ASPEKTY </a:t>
            </a:r>
            <a:r>
              <a:rPr lang="pl-PL" sz="12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MARKETINGOWE</a:t>
            </a:r>
          </a:p>
          <a:p>
            <a:pPr marL="0" indent="0">
              <a:buNone/>
            </a:pPr>
            <a:endParaRPr lang="pl-PL" sz="1000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                                      </a:t>
            </a:r>
          </a:p>
          <a:p>
            <a:pPr marL="0" indent="0">
              <a:buNone/>
            </a:pPr>
            <a:endParaRPr lang="pl-PL" sz="1000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</a:t>
            </a:r>
          </a:p>
          <a:p>
            <a:pPr marL="0" indent="0">
              <a:buNone/>
            </a:pPr>
            <a:endParaRPr lang="pl-PL" sz="1000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000" b="1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000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pl-PL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endParaRPr lang="pl-PL" sz="1000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endParaRPr lang="pl-PL" sz="600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l-PL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l-PL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l-PL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endParaRPr lang="pl-PL" sz="1000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/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96566"/>
            <a:ext cx="3197862" cy="1413156"/>
          </a:xfrm>
          <a:prstGeom prst="rect">
            <a:avLst/>
          </a:prstGeom>
        </p:spPr>
      </p:pic>
      <p:sp>
        <p:nvSpPr>
          <p:cNvPr id="17" name="Trójkąt równoramienny 16"/>
          <p:cNvSpPr/>
          <p:nvPr/>
        </p:nvSpPr>
        <p:spPr>
          <a:xfrm flipV="1">
            <a:off x="1699716" y="2170789"/>
            <a:ext cx="193679" cy="423145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  <p:sp>
        <p:nvSpPr>
          <p:cNvPr id="18" name="Trójkąt równoramienny 17"/>
          <p:cNvSpPr/>
          <p:nvPr/>
        </p:nvSpPr>
        <p:spPr>
          <a:xfrm flipV="1">
            <a:off x="4461430" y="2276080"/>
            <a:ext cx="188705" cy="28800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  <p:sp>
        <p:nvSpPr>
          <p:cNvPr id="28" name="Trójkąt równoramienny 27"/>
          <p:cNvSpPr/>
          <p:nvPr/>
        </p:nvSpPr>
        <p:spPr>
          <a:xfrm flipV="1">
            <a:off x="7416424" y="2305934"/>
            <a:ext cx="194400" cy="42480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  <p:sp>
        <p:nvSpPr>
          <p:cNvPr id="6" name="Elipsa 5"/>
          <p:cNvSpPr/>
          <p:nvPr/>
        </p:nvSpPr>
        <p:spPr>
          <a:xfrm>
            <a:off x="654950" y="3560440"/>
            <a:ext cx="2620906" cy="21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Elastyczność obligacji przejawia się przede wszystkim                           w swobodzie ustalenia terminu emisji, jak również w możliwości dopasowania terminów wykupu do możliwości budżetu</a:t>
            </a:r>
          </a:p>
        </p:txBody>
      </p:sp>
      <p:sp>
        <p:nvSpPr>
          <p:cNvPr id="13" name="Elipsa 12"/>
          <p:cNvSpPr/>
          <p:nvPr/>
        </p:nvSpPr>
        <p:spPr>
          <a:xfrm>
            <a:off x="3563888" y="3132584"/>
            <a:ext cx="2088232" cy="163904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r>
              <a:rPr lang="pl-PL" sz="10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Brak obowiązku stosowania ustawy Prawo zamówień publicznych  </a:t>
            </a:r>
          </a:p>
        </p:txBody>
      </p:sp>
      <p:sp>
        <p:nvSpPr>
          <p:cNvPr id="14" name="Elipsa 13"/>
          <p:cNvSpPr/>
          <p:nvPr/>
        </p:nvSpPr>
        <p:spPr>
          <a:xfrm>
            <a:off x="5900935" y="3560440"/>
            <a:ext cx="2709640" cy="21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Obligacje postrzegane są jako instrument nowocześniejszy niż kredyt czy pożyczka,             a samorząd je emitujący jako prorynkowy </a:t>
            </a:r>
            <a:endParaRPr lang="pl-PL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971600" y="845095"/>
            <a:ext cx="3636404" cy="86462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Emitent odpowiada </a:t>
            </a:r>
            <a:r>
              <a:rPr lang="pl-PL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całym swoim majątkiem</a:t>
            </a:r>
            <a:r>
              <a:rPr lang="pl-P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za zobowiązania wynikające z obligacji</a:t>
            </a:r>
            <a:endParaRPr lang="en-GB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48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23" y="548679"/>
            <a:ext cx="7875590" cy="288033"/>
          </a:xfrm>
        </p:spPr>
        <p:txBody>
          <a:bodyPr/>
          <a:lstStyle/>
          <a:p>
            <a:r>
              <a:rPr lang="pl-PL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Obligacje przychodowe</a:t>
            </a:r>
            <a:endParaRPr lang="en-GB" sz="1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EFEKTYWNE  FORMY </a:t>
            </a:r>
            <a:r>
              <a:rPr lang="pl-P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FINANSOWANIA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lassholder for innhold 9"/>
          <p:cNvSpPr>
            <a:spLocks noGrp="1"/>
          </p:cNvSpPr>
          <p:nvPr>
            <p:ph sz="quarter" idx="17"/>
          </p:nvPr>
        </p:nvSpPr>
        <p:spPr>
          <a:xfrm>
            <a:off x="5094835" y="1242120"/>
            <a:ext cx="4049165" cy="4607842"/>
          </a:xfrm>
        </p:spPr>
        <p:txBody>
          <a:bodyPr/>
          <a:lstStyle/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12" name="Plassholder for innhold 9"/>
          <p:cNvSpPr txBox="1">
            <a:spLocks/>
          </p:cNvSpPr>
          <p:nvPr/>
        </p:nvSpPr>
        <p:spPr>
          <a:xfrm>
            <a:off x="689695" y="1844824"/>
            <a:ext cx="792088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6700" indent="-2667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tabLst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2800" indent="-279400" algn="l" defTabSz="8128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95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indent="-266700" algn="l" defTabSz="1346200" rtl="0" eaLnBrk="1" latinLnBrk="0" hangingPunct="1">
              <a:spcBef>
                <a:spcPts val="570"/>
              </a:spcBef>
              <a:buClr>
                <a:schemeClr val="accent2"/>
              </a:buClr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2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2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			              </a:t>
            </a:r>
            <a:r>
              <a:rPr lang="pl-PL" sz="1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ZALETY </a:t>
            </a:r>
            <a:endParaRPr lang="pl-PL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000" b="1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000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</a:t>
            </a:r>
          </a:p>
          <a:p>
            <a:pPr marL="0" indent="0">
              <a:buNone/>
            </a:pPr>
            <a:endParaRPr lang="pl-PL" sz="1000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pl-PL" sz="10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</a:t>
            </a:r>
            <a:r>
              <a:rPr lang="pl-PL" sz="12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ELASTYCZNOŚĆ               UPROSZCZONA PROCEDURA          ASPEKTY </a:t>
            </a:r>
            <a:r>
              <a:rPr lang="pl-PL" sz="12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MARKETINGOWE</a:t>
            </a:r>
          </a:p>
          <a:p>
            <a:pPr marL="0" indent="0">
              <a:buNone/>
            </a:pPr>
            <a:endParaRPr lang="pl-PL" sz="1000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                                      </a:t>
            </a:r>
          </a:p>
          <a:p>
            <a:pPr marL="0" indent="0">
              <a:buNone/>
            </a:pPr>
            <a:endParaRPr lang="pl-PL" sz="1000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</a:t>
            </a:r>
          </a:p>
          <a:p>
            <a:pPr marL="0" indent="0">
              <a:buNone/>
            </a:pPr>
            <a:endParaRPr lang="pl-PL" sz="1000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000" b="1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000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pl-PL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endParaRPr lang="pl-PL" sz="1000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endParaRPr lang="pl-PL" sz="600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l-PL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l-PL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l-PL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endParaRPr lang="pl-PL" sz="1000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/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96566"/>
            <a:ext cx="3197862" cy="1413156"/>
          </a:xfrm>
          <a:prstGeom prst="rect">
            <a:avLst/>
          </a:prstGeom>
        </p:spPr>
      </p:pic>
      <p:sp>
        <p:nvSpPr>
          <p:cNvPr id="17" name="Trójkąt równoramienny 16"/>
          <p:cNvSpPr/>
          <p:nvPr/>
        </p:nvSpPr>
        <p:spPr>
          <a:xfrm flipV="1">
            <a:off x="1699716" y="2170789"/>
            <a:ext cx="193679" cy="423145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  <p:sp>
        <p:nvSpPr>
          <p:cNvPr id="18" name="Trójkąt równoramienny 17"/>
          <p:cNvSpPr/>
          <p:nvPr/>
        </p:nvSpPr>
        <p:spPr>
          <a:xfrm flipV="1">
            <a:off x="4461430" y="2276080"/>
            <a:ext cx="188705" cy="28800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  <p:sp>
        <p:nvSpPr>
          <p:cNvPr id="28" name="Trójkąt równoramienny 27"/>
          <p:cNvSpPr/>
          <p:nvPr/>
        </p:nvSpPr>
        <p:spPr>
          <a:xfrm flipV="1">
            <a:off x="7416424" y="2305934"/>
            <a:ext cx="194400" cy="42480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endParaRPr lang="pl-PL" sz="2000" dirty="0" smtClean="0"/>
          </a:p>
        </p:txBody>
      </p:sp>
      <p:sp>
        <p:nvSpPr>
          <p:cNvPr id="6" name="Elipsa 5"/>
          <p:cNvSpPr/>
          <p:nvPr/>
        </p:nvSpPr>
        <p:spPr>
          <a:xfrm>
            <a:off x="665268" y="3132584"/>
            <a:ext cx="2620906" cy="21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Możliwość elastycznego dostosowania emisji obligacji przychodowych do potrzeb emitenta</a:t>
            </a:r>
          </a:p>
        </p:txBody>
      </p:sp>
      <p:sp>
        <p:nvSpPr>
          <p:cNvPr id="13" name="Elipsa 12"/>
          <p:cNvSpPr/>
          <p:nvPr/>
        </p:nvSpPr>
        <p:spPr>
          <a:xfrm>
            <a:off x="3563888" y="3132584"/>
            <a:ext cx="2088232" cy="163904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r>
              <a:rPr lang="pl-PL" sz="10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Brak obowiązku stosowania ustawy Prawo zamówień publicznych  </a:t>
            </a:r>
          </a:p>
        </p:txBody>
      </p:sp>
      <p:sp>
        <p:nvSpPr>
          <p:cNvPr id="14" name="Elipsa 13"/>
          <p:cNvSpPr/>
          <p:nvPr/>
        </p:nvSpPr>
        <p:spPr>
          <a:xfrm>
            <a:off x="5900935" y="3226693"/>
            <a:ext cx="2709640" cy="21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Promocja nazwy emitenta i finansowanego przedsięwzięcia na rynku lokalnym i krajowym</a:t>
            </a:r>
            <a:endParaRPr lang="pl-PL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2627785" y="4900918"/>
            <a:ext cx="3687162" cy="163904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r>
              <a:rPr lang="pl-PL" sz="10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Zadłużenie z tytułu emisji obligacji przychodowych nie wlicza się do indywidualnego wskaźnika zadłużenia, o których mowa w art.243 </a:t>
            </a:r>
            <a:r>
              <a:rPr lang="pl-PL" sz="1000" b="1" dirty="0" err="1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uofp</a:t>
            </a:r>
            <a:r>
              <a:rPr lang="pl-PL" sz="10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r>
              <a:rPr lang="pl-PL" sz="10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(zgodnie z art.23b ust. 7 Ustawy o </a:t>
            </a:r>
            <a:r>
              <a:rPr lang="pl-PL" sz="1000" b="1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obligacjach) </a:t>
            </a:r>
            <a:endParaRPr lang="pl-PL" sz="1000" b="1" dirty="0" smtClean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938883" y="968042"/>
            <a:ext cx="3636404" cy="86462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Ograniczona odpowiedzialność emitenta</a:t>
            </a:r>
            <a:r>
              <a:rPr lang="pl-P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tj. do kwoty określonych przychodów lub zdefiniowanego majątku</a:t>
            </a:r>
            <a:endParaRPr lang="en-GB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54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23" y="548679"/>
            <a:ext cx="7875590" cy="288033"/>
          </a:xfrm>
        </p:spPr>
        <p:txBody>
          <a:bodyPr/>
          <a:lstStyle/>
          <a:p>
            <a:r>
              <a:rPr lang="pl-PL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Partnerstwo </a:t>
            </a:r>
            <a:r>
              <a:rPr lang="pl-PL" sz="1800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Publiczno</a:t>
            </a:r>
            <a:r>
              <a:rPr lang="pl-PL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Prywatne</a:t>
            </a:r>
            <a:endParaRPr lang="en-GB" sz="1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050E36-BA33-43C0-AE7D-FD2A806B7DFE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EFEKTYWNE  FORMY </a:t>
            </a:r>
            <a:r>
              <a:rPr lang="pl-P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FINANSOWANIA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lassholder for innhold 9"/>
          <p:cNvSpPr>
            <a:spLocks noGrp="1"/>
          </p:cNvSpPr>
          <p:nvPr>
            <p:ph sz="quarter" idx="17"/>
          </p:nvPr>
        </p:nvSpPr>
        <p:spPr>
          <a:xfrm>
            <a:off x="5094835" y="1242120"/>
            <a:ext cx="4049165" cy="4607842"/>
          </a:xfrm>
        </p:spPr>
        <p:txBody>
          <a:bodyPr/>
          <a:lstStyle/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12" name="Plassholder for innhold 9"/>
          <p:cNvSpPr txBox="1">
            <a:spLocks/>
          </p:cNvSpPr>
          <p:nvPr/>
        </p:nvSpPr>
        <p:spPr>
          <a:xfrm>
            <a:off x="683568" y="1844824"/>
            <a:ext cx="7920880" cy="439248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66700" indent="-2667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tabLst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2800" indent="-279400" algn="l" defTabSz="8128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9500" indent="-266700" algn="l" defTabSz="914400" rtl="0" eaLnBrk="1" latinLnBrk="0" hangingPunct="1">
              <a:spcBef>
                <a:spcPts val="570"/>
              </a:spcBef>
              <a:buClr>
                <a:schemeClr val="accent2"/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indent="-266700" algn="l" defTabSz="1346200" rtl="0" eaLnBrk="1" latinLnBrk="0" hangingPunct="1">
              <a:spcBef>
                <a:spcPts val="570"/>
              </a:spcBef>
              <a:buClr>
                <a:schemeClr val="accent2"/>
              </a:buClr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pl-PL" sz="1200" b="1" u="sng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Font typeface="Arial" pitchFamily="34" charset="0"/>
              <a:buNone/>
            </a:pPr>
            <a:endParaRPr lang="pl-PL" sz="1200" b="1" u="sng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pl-PL" sz="1400" b="1" u="sng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 przemawia za stosowaniem PPP</a:t>
            </a:r>
            <a:endParaRPr lang="pl-P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>
              <a:lnSpc>
                <a:spcPct val="90000"/>
              </a:lnSpc>
            </a:pPr>
            <a:r>
              <a:rPr lang="pl-P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Ograniczone zasoby finansowe samorządów </a:t>
            </a:r>
            <a:r>
              <a:rPr lang="pl-P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(z uwagi na ustawowe limity zadłużenia) jednocześnie ogromny  popyt na wysokiej jakości infrastrukturę i usługi publiczne,</a:t>
            </a:r>
          </a:p>
          <a:p>
            <a:pPr lvl="0">
              <a:lnSpc>
                <a:spcPct val="90000"/>
              </a:lnSpc>
            </a:pPr>
            <a:endParaRPr lang="pl-P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>
              <a:lnSpc>
                <a:spcPct val="90000"/>
              </a:lnSpc>
            </a:pPr>
            <a:r>
              <a:rPr lang="pl-PL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Podział </a:t>
            </a:r>
            <a:r>
              <a:rPr lang="pl-P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zadań i </a:t>
            </a:r>
            <a:r>
              <a:rPr lang="pl-PL" sz="1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ryzyk</a:t>
            </a:r>
            <a:r>
              <a:rPr lang="pl-P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 ramach umów PPP </a:t>
            </a:r>
            <a:r>
              <a:rPr lang="pl-P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pozwala każdej  ze stron – publicznej oraz prywatnej- realizować to, co potrafi robić najlepiej, co przekłada się z kolei pozytywnie na efekt </a:t>
            </a:r>
            <a:r>
              <a:rPr lang="pl-P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końcowy realizowanej inwestycji,</a:t>
            </a:r>
          </a:p>
          <a:p>
            <a:pPr lvl="0">
              <a:lnSpc>
                <a:spcPct val="90000"/>
              </a:lnSpc>
            </a:pPr>
            <a:endParaRPr lang="pl-P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pl-P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Możliwość podziału </a:t>
            </a:r>
            <a:r>
              <a:rPr lang="pl-PL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ryzyk</a:t>
            </a:r>
            <a:r>
              <a:rPr lang="pl-P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 projekcie PPP i tym samym</a:t>
            </a:r>
            <a:r>
              <a:rPr lang="pl-P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realizacja przedsięwzięcia bez obciążania długu i deficytu publicznego</a:t>
            </a:r>
            <a:r>
              <a:rPr lang="pl-PL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*,</a:t>
            </a:r>
            <a:endParaRPr lang="pl-PL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pl-PL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>
              <a:lnSpc>
                <a:spcPct val="90000"/>
              </a:lnSpc>
            </a:pPr>
            <a:endParaRPr lang="pl-P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>
              <a:lnSpc>
                <a:spcPct val="90000"/>
              </a:lnSpc>
            </a:pPr>
            <a:r>
              <a:rPr lang="pl-PL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Szybkość </a:t>
            </a:r>
            <a:r>
              <a:rPr lang="pl-P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realizacji inwestycji.</a:t>
            </a:r>
            <a:r>
              <a:rPr lang="pl-P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Ponadto powierzenie partnerowi prywatnemu zaprojektowania i budowy infrastruktury,  a następnie jej eksploatacji pozwala realizować inwestycję  lepiej i w oparciu  o najnowszą technologię ,</a:t>
            </a:r>
          </a:p>
          <a:p>
            <a:pPr lvl="0">
              <a:lnSpc>
                <a:spcPct val="90000"/>
              </a:lnSpc>
            </a:pPr>
            <a:endParaRPr lang="pl-P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Szansą </a:t>
            </a:r>
            <a:r>
              <a:rPr lang="pl-P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rozwój PPP jest </a:t>
            </a:r>
            <a:r>
              <a:rPr lang="pl-P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łączenie tego rodzaju przedsięwzięć z funduszami unijnymi</a:t>
            </a:r>
            <a:r>
              <a:rPr lang="pl-PL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tzw. projekty hybrydowe.  Jest to olbrzymia zaleta realizacji tego typu inwestycji.</a:t>
            </a:r>
          </a:p>
          <a:p>
            <a:endParaRPr lang="pl-PL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pl-P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  <a:r>
              <a:rPr lang="pl-PL" sz="1200" i="1" dirty="0">
                <a:latin typeface="Arial" charset="0"/>
              </a:rPr>
              <a:t>Zgodnie z decyzją Eurostatu Nr 18/2004 z 11 lutego 2004 r.: Jeśli partner prywatny ponosi ryzyko związane z budową oraz jedno z dwóch – ryzyko dostępności albo popytu, wówczas przedsięwzięcie nie będzie skutkowało powiększeniem długu i deficytu publicznego</a:t>
            </a: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pl-PL" dirty="0" smtClean="0"/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09606"/>
            <a:ext cx="3168352" cy="140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59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template">
  <a:themeElements>
    <a:clrScheme name="Main_PP">
      <a:dk1>
        <a:srgbClr val="333333"/>
      </a:dk1>
      <a:lt1>
        <a:srgbClr val="333333"/>
      </a:lt1>
      <a:dk2>
        <a:srgbClr val="333333"/>
      </a:dk2>
      <a:lt2>
        <a:srgbClr val="333333"/>
      </a:lt2>
      <a:accent1>
        <a:srgbClr val="C9C9C9"/>
      </a:accent1>
      <a:accent2>
        <a:srgbClr val="007272"/>
      </a:accent2>
      <a:accent3>
        <a:srgbClr val="77278A"/>
      </a:accent3>
      <a:accent4>
        <a:srgbClr val="49B1DE"/>
      </a:accent4>
      <a:accent5>
        <a:srgbClr val="E76A0B"/>
      </a:accent5>
      <a:accent6>
        <a:srgbClr val="9F1117"/>
      </a:accent6>
      <a:hlink>
        <a:srgbClr val="0000FF"/>
      </a:hlink>
      <a:folHlink>
        <a:srgbClr val="800080"/>
      </a:folHlink>
    </a:clrScheme>
    <a:fontScheme name="DNB_MAIN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DNB_MAIN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marL="0" indent="0" algn="ctr">
          <a:buClr>
            <a:schemeClr val="accent2"/>
          </a:buClr>
          <a:buFont typeface="Wingdings" pitchFamily="2" charset="2"/>
          <a:buNone/>
          <a:defRPr sz="2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marL="0" indent="0">
          <a:buClr>
            <a:schemeClr val="accent2"/>
          </a:buClr>
          <a:buFont typeface="Wingdings" pitchFamily="2" charset="2"/>
          <a:buNone/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asic Document" ma:contentTypeID="0x0101008CA0303931DA4548864745CBCC1039B600E8AE937E7C75B64DBCC1FC493E1D91990023C888181AE0A44296C0DA1114E871C2" ma:contentTypeVersion="5" ma:contentTypeDescription="" ma:contentTypeScope="" ma:versionID="fbc9f4322377b077349bfb6be4980f58">
  <xsd:schema xmlns:xsd="http://www.w3.org/2001/XMLSchema" xmlns:xs="http://www.w3.org/2001/XMLSchema" xmlns:p="http://schemas.microsoft.com/office/2006/metadata/properties" xmlns:ns2="b0367947-2f84-439f-9460-b5543752b5d0" xmlns:ns3="77f2df2d-0db9-4565-bc7a-00e15bf7859a" xmlns:ns4="33f67255-0d39-4474-be81-69eb0e65fb9f" targetNamespace="http://schemas.microsoft.com/office/2006/metadata/properties" ma:root="true" ma:fieldsID="0cbd631491fd0fe5ff834f56a1444439" ns2:_="" ns3:_="" ns4:_="">
    <xsd:import namespace="b0367947-2f84-439f-9460-b5543752b5d0"/>
    <xsd:import namespace="77f2df2d-0db9-4565-bc7a-00e15bf7859a"/>
    <xsd:import namespace="33f67255-0d39-4474-be81-69eb0e65fb9f"/>
    <xsd:element name="properties">
      <xsd:complexType>
        <xsd:sequence>
          <xsd:element name="documentManagement">
            <xsd:complexType>
              <xsd:all>
                <xsd:element ref="ns2:Template_x0020_title" minOccurs="0"/>
                <xsd:element ref="ns4:Vises_x0020_i_x0020_Malhub" minOccurs="0"/>
                <xsd:element ref="ns3:fb9bf264b45b4d5f93f9199f8f12ff8d" minOccurs="0"/>
                <xsd:element ref="ns3:TaxCatchAll" minOccurs="0"/>
                <xsd:element ref="ns3:TaxCatchAllLabel" minOccurs="0"/>
                <xsd:element ref="ns3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367947-2f84-439f-9460-b5543752b5d0" elementFormDefault="qualified">
    <xsd:import namespace="http://schemas.microsoft.com/office/2006/documentManagement/types"/>
    <xsd:import namespace="http://schemas.microsoft.com/office/infopath/2007/PartnerControls"/>
    <xsd:element name="Template_x0020_title" ma:index="1" nillable="true" ma:displayName="Template title" ma:internalName="Template_x0020_titl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f2df2d-0db9-4565-bc7a-00e15bf7859a" elementFormDefault="qualified">
    <xsd:import namespace="http://schemas.microsoft.com/office/2006/documentManagement/types"/>
    <xsd:import namespace="http://schemas.microsoft.com/office/infopath/2007/PartnerControls"/>
    <xsd:element name="fb9bf264b45b4d5f93f9199f8f12ff8d" ma:index="8" nillable="true" ma:taxonomy="true" ma:internalName="fb9bf264b45b4d5f93f9199f8f12ff8d" ma:taxonomyFieldName="DNBInformationCategory" ma:displayName="Information Category" ma:default="53;#Uklassifisert|53c3641f-e188-458b-ac4a-39fb9eb82013" ma:fieldId="{fb9bf264-b45b-4d5f-93f9-199f8f12ff8d}" ma:sspId="a79cd504-268f-47c3-8f79-0a7497beeec4" ma:termSetId="4dd16f0a-6625-4f81-a26d-17d7c416c41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2ced1983-b4c4-4f74-acc5-13e4ad2ef5ab}" ma:internalName="TaxCatchAll" ma:showField="CatchAllData" ma:web="77f2df2d-0db9-4565-bc7a-00e15bf785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2ced1983-b4c4-4f74-acc5-13e4ad2ef5ab}" ma:internalName="TaxCatchAllLabel" ma:readOnly="true" ma:showField="CatchAllDataLabel" ma:web="77f2df2d-0db9-4565-bc7a-00e15bf785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a79cd504-268f-47c3-8f79-0a7497beeec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67255-0d39-4474-be81-69eb0e65fb9f" elementFormDefault="qualified">
    <xsd:import namespace="http://schemas.microsoft.com/office/2006/documentManagement/types"/>
    <xsd:import namespace="http://schemas.microsoft.com/office/infopath/2007/PartnerControls"/>
    <xsd:element name="Vises_x0020_i_x0020_Malhub" ma:index="4" nillable="true" ma:displayName="Vises i Malhub" ma:default="1" ma:internalName="Vises_x0020_i_x0020_Malhub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77f2df2d-0db9-4565-bc7a-00e15bf7859a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</TermName>
          <TermId xmlns="http://schemas.microsoft.com/office/infopath/2007/PartnerControls">a08fa901-bb91-4836-a545-e89290d20764</TermId>
        </TermInfo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80a87b20-3df2-429b-9a27-17b173852697</TermId>
        </TermInfo>
      </Terms>
    </TaxKeywordTaxHTField>
    <TaxCatchAll xmlns="77f2df2d-0db9-4565-bc7a-00e15bf7859a">
      <Value>99</Value>
      <Value>60</Value>
      <Value>72</Value>
      <Value>38</Value>
      <Value>56</Value>
      <Value>176</Value>
    </TaxCatchAll>
    <Vises_x0020_i_x0020_Malhub xmlns="33f67255-0d39-4474-be81-69eb0e65fb9f">true</Vises_x0020_i_x0020_Malhub>
    <Template_x0020_title xmlns="b0367947-2f84-439f-9460-b5543752b5d0">Presentation template</Template_x0020_title>
    <fb9bf264b45b4d5f93f9199f8f12ff8d xmlns="77f2df2d-0db9-4565-bc7a-00e15bf7859a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 template</TermName>
          <TermId xmlns="http://schemas.microsoft.com/office/infopath/2007/PartnerControls">adda77e9-5398-4605-b778-6dafc3ebb702</TermId>
        </TermInfo>
      </Terms>
    </fb9bf264b45b4d5f93f9199f8f12ff8d>
  </documentManagement>
</p:properties>
</file>

<file path=customXml/itemProps1.xml><?xml version="1.0" encoding="utf-8"?>
<ds:datastoreItem xmlns:ds="http://schemas.openxmlformats.org/officeDocument/2006/customXml" ds:itemID="{990ADE2C-AF04-463C-A511-DE72118FD2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367947-2f84-439f-9460-b5543752b5d0"/>
    <ds:schemaRef ds:uri="77f2df2d-0db9-4565-bc7a-00e15bf7859a"/>
    <ds:schemaRef ds:uri="33f67255-0d39-4474-be81-69eb0e65fb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FA08A2-6223-413F-A1C1-AAB5F3F6F4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96775D-EF89-4115-A919-60240622DEC3}">
  <ds:schemaRefs>
    <ds:schemaRef ds:uri="http://schemas.microsoft.com/office/2006/documentManagement/types"/>
    <ds:schemaRef ds:uri="77f2df2d-0db9-4565-bc7a-00e15bf7859a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dcmitype/"/>
    <ds:schemaRef ds:uri="33f67255-0d39-4474-be81-69eb0e65fb9f"/>
    <ds:schemaRef ds:uri="b0367947-2f84-439f-9460-b5543752b5d0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0</TotalTime>
  <Words>707</Words>
  <Application>Microsoft Office PowerPoint</Application>
  <PresentationFormat>Pokaz na ekranie (4:3)</PresentationFormat>
  <Paragraphs>365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Presentation template</vt:lpstr>
      <vt:lpstr>     EFEKTYWNE FORMY FINANSOWANIA dla gmin wiejskich i miejsko-wiejskich </vt:lpstr>
      <vt:lpstr>Informacje o Banku i Grupie DNB</vt:lpstr>
      <vt:lpstr>Bankowość korporacyjna DNB w Polsce</vt:lpstr>
      <vt:lpstr>Sektor publiczny</vt:lpstr>
      <vt:lpstr>Zewnętrzne źródła  finansowania samorządów</vt:lpstr>
      <vt:lpstr>Zewnętrzne źródła finansowania samorządów – determinanty wyboru</vt:lpstr>
      <vt:lpstr>Obligacje komunalne</vt:lpstr>
      <vt:lpstr>Obligacje przychodowe</vt:lpstr>
      <vt:lpstr>Partnerstwo Publiczno Prywatne</vt:lpstr>
      <vt:lpstr>Obligacje komunalne – emisje zorganizowane przez Bank DNB w 2013 roku</vt:lpstr>
      <vt:lpstr>Obligacje komunalne </vt:lpstr>
      <vt:lpstr>Obligacje komunalne </vt:lpstr>
      <vt:lpstr>Kontakty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PowerPoint; Presentation</cp:keywords>
  <cp:lastModifiedBy/>
  <cp:revision>1</cp:revision>
  <dcterms:created xsi:type="dcterms:W3CDTF">2013-04-05T08:41:52Z</dcterms:created>
  <dcterms:modified xsi:type="dcterms:W3CDTF">2014-09-16T17:01:59Z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0x0101008CA0303931DA4548864745CBCC1039B600E8AE937E7C75B64DBCC1FC493E1D91990023C888181AE0A44296C0DA1114E871C2</vt:lpwstr>
  </property>
  <property fmtid="{D5CDD505-2E9C-101B-9397-08002B2CF9AE}" pid="3" name="TaxKeyword">
    <vt:lpwstr>38;#PowerPoint|a08fa901-bb91-4836-a545-e89290d20764;#176;#Presentation|80a87b20-3df2-429b-9a27-17b173852697</vt:lpwstr>
  </property>
  <property fmtid="{D5CDD505-2E9C-101B-9397-08002B2CF9AE}" pid="4" name="DNBInformationCategory">
    <vt:lpwstr>72;#Presentation template|adda77e9-5398-4605-b778-6dafc3ebb702</vt:lpwstr>
  </property>
  <property fmtid="{D5CDD505-2E9C-101B-9397-08002B2CF9AE}" pid="5" name="DNBDecisionContact">
    <vt:lpwstr/>
  </property>
  <property fmtid="{D5CDD505-2E9C-101B-9397-08002B2CF9AE}" pid="6" name="DNBPresence">
    <vt:lpwstr/>
  </property>
  <property fmtid="{D5CDD505-2E9C-101B-9397-08002B2CF9AE}" pid="7" name="df39df623210424f878a19f758c655e7">
    <vt:lpwstr>English|f3c73af4-0dde-42e5-821c-6f5fc15f6e4d</vt:lpwstr>
  </property>
  <property fmtid="{D5CDD505-2E9C-101B-9397-08002B2CF9AE}" pid="8" name="Process owner">
    <vt:lpwstr/>
  </property>
  <property fmtid="{D5CDD505-2E9C-101B-9397-08002B2CF9AE}" pid="9" name="ibad3b8cc82d4c568bd6afdc58634507">
    <vt:lpwstr/>
  </property>
  <property fmtid="{D5CDD505-2E9C-101B-9397-08002B2CF9AE}" pid="10" name="Template information category">
    <vt:lpwstr>72;#Presentation template|adda77e9-5398-4605-b778-6dafc3ebb702</vt:lpwstr>
  </property>
  <property fmtid="{D5CDD505-2E9C-101B-9397-08002B2CF9AE}" pid="11" name="Organisation">
    <vt:lpwstr>99;#Konsernfelles|e5ece351-d751-4c45-b483-36c36b8dc1dc</vt:lpwstr>
  </property>
  <property fmtid="{D5CDD505-2E9C-101B-9397-08002B2CF9AE}" pid="12" name="Product">
    <vt:lpwstr/>
  </property>
  <property fmtid="{D5CDD505-2E9C-101B-9397-08002B2CF9AE}" pid="13" name="Description1">
    <vt:lpwstr>Presentation template</vt:lpwstr>
  </property>
  <property fmtid="{D5CDD505-2E9C-101B-9397-08002B2CF9AE}" pid="14" name="Template Language">
    <vt:lpwstr>56;#English|f3c73af4-0dde-42e5-821c-6f5fc15f6e4d</vt:lpwstr>
  </property>
  <property fmtid="{D5CDD505-2E9C-101B-9397-08002B2CF9AE}" pid="15" name="k47e42c1cc9f496a9c449d4c16521efd">
    <vt:lpwstr>Presentation template|adda77e9-5398-4605-b778-6dafc3ebb702</vt:lpwstr>
  </property>
  <property fmtid="{D5CDD505-2E9C-101B-9397-08002B2CF9AE}" pid="16" name="l1c23990984f4959aae077871aff2b74">
    <vt:lpwstr>Konsernfelles|e5ece351-d751-4c45-b483-36c36b8dc1dc</vt:lpwstr>
  </property>
  <property fmtid="{D5CDD505-2E9C-101B-9397-08002B2CF9AE}" pid="17" name="Template owner">
    <vt:lpwstr>1755;#Stubberud, Tone Grøstad</vt:lpwstr>
  </property>
  <property fmtid="{D5CDD505-2E9C-101B-9397-08002B2CF9AE}" pid="18" name="c20fc4ebea844fd1b13ad3b7eae29bbd">
    <vt:lpwstr>Supporting processes|66173b15-83c2-4ff9-9c10-0e266a099f06</vt:lpwstr>
  </property>
  <property fmtid="{D5CDD505-2E9C-101B-9397-08002B2CF9AE}" pid="19" name="a25609bfcaa64f2b98eb28131f9b9043">
    <vt:lpwstr/>
  </property>
  <property fmtid="{D5CDD505-2E9C-101B-9397-08002B2CF9AE}" pid="20" name="Process">
    <vt:lpwstr>60;#Supporting processes|66173b15-83c2-4ff9-9c10-0e266a099f06</vt:lpwstr>
  </property>
  <property fmtid="{D5CDD505-2E9C-101B-9397-08002B2CF9AE}" pid="21" name="In use by process">
    <vt:lpwstr/>
  </property>
  <property fmtid="{D5CDD505-2E9C-101B-9397-08002B2CF9AE}" pid="22" name="In_x0020_use_x0020_by_x0020_process">
    <vt:lpwstr/>
  </property>
</Properties>
</file>