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5"/>
  </p:notesMasterIdLst>
  <p:handoutMasterIdLst>
    <p:handoutMasterId r:id="rId26"/>
  </p:handoutMasterIdLst>
  <p:sldIdLst>
    <p:sldId id="270" r:id="rId7"/>
    <p:sldId id="297" r:id="rId8"/>
    <p:sldId id="298" r:id="rId9"/>
    <p:sldId id="299" r:id="rId10"/>
    <p:sldId id="301" r:id="rId11"/>
    <p:sldId id="292" r:id="rId12"/>
    <p:sldId id="293" r:id="rId13"/>
    <p:sldId id="294" r:id="rId14"/>
    <p:sldId id="295" r:id="rId15"/>
    <p:sldId id="296" r:id="rId16"/>
    <p:sldId id="283" r:id="rId17"/>
    <p:sldId id="290" r:id="rId18"/>
    <p:sldId id="285" r:id="rId19"/>
    <p:sldId id="291" r:id="rId20"/>
    <p:sldId id="302" r:id="rId21"/>
    <p:sldId id="303" r:id="rId22"/>
    <p:sldId id="304" r:id="rId23"/>
    <p:sldId id="300" r:id="rId24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A"/>
    <a:srgbClr val="B60024"/>
    <a:srgbClr val="E5E5E5"/>
    <a:srgbClr val="C51F35"/>
    <a:srgbClr val="D39D90"/>
    <a:srgbClr val="75292A"/>
    <a:srgbClr val="522C1B"/>
    <a:srgbClr val="C29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1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4112" y="-10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cat>
            <c:strRef>
              <c:f>Arkusz1!$A$2:$A$17</c:f>
              <c:strCache>
                <c:ptCount val="16"/>
                <c:pt idx="0">
                  <c:v>Opolskie</c:v>
                </c:pt>
                <c:pt idx="1">
                  <c:v>Świętokrzyskie</c:v>
                </c:pt>
                <c:pt idx="2">
                  <c:v>Śląskie</c:v>
                </c:pt>
                <c:pt idx="3">
                  <c:v>Podlaskie</c:v>
                </c:pt>
                <c:pt idx="4">
                  <c:v>Lubuskie</c:v>
                </c:pt>
                <c:pt idx="5">
                  <c:v>Podkarpackie</c:v>
                </c:pt>
                <c:pt idx="6">
                  <c:v>Warmińsko - Mazurskie</c:v>
                </c:pt>
                <c:pt idx="7">
                  <c:v>Zachodniopomorskie</c:v>
                </c:pt>
                <c:pt idx="8">
                  <c:v>Pomorskie</c:v>
                </c:pt>
                <c:pt idx="9">
                  <c:v>Dolnośląskie</c:v>
                </c:pt>
                <c:pt idx="10">
                  <c:v>Kujawsko-Pomorskie</c:v>
                </c:pt>
                <c:pt idx="11">
                  <c:v>Małopolskie</c:v>
                </c:pt>
                <c:pt idx="12">
                  <c:v>Łódzkie</c:v>
                </c:pt>
                <c:pt idx="13">
                  <c:v>Lubelskie</c:v>
                </c:pt>
                <c:pt idx="14">
                  <c:v>Mazowieckie</c:v>
                </c:pt>
                <c:pt idx="15">
                  <c:v>Wielkopolskie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>
                  <c:v>89</c:v>
                </c:pt>
                <c:pt idx="1">
                  <c:v>138</c:v>
                </c:pt>
                <c:pt idx="2">
                  <c:v>195</c:v>
                </c:pt>
                <c:pt idx="3">
                  <c:v>230</c:v>
                </c:pt>
                <c:pt idx="4">
                  <c:v>238</c:v>
                </c:pt>
                <c:pt idx="5">
                  <c:v>255</c:v>
                </c:pt>
                <c:pt idx="6">
                  <c:v>260</c:v>
                </c:pt>
                <c:pt idx="7">
                  <c:v>260</c:v>
                </c:pt>
                <c:pt idx="8">
                  <c:v>262</c:v>
                </c:pt>
                <c:pt idx="9">
                  <c:v>296</c:v>
                </c:pt>
                <c:pt idx="10">
                  <c:v>298</c:v>
                </c:pt>
                <c:pt idx="11">
                  <c:v>362</c:v>
                </c:pt>
                <c:pt idx="12">
                  <c:v>419</c:v>
                </c:pt>
                <c:pt idx="13">
                  <c:v>423</c:v>
                </c:pt>
                <c:pt idx="14">
                  <c:v>515</c:v>
                </c:pt>
                <c:pt idx="15">
                  <c:v>574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-1"/>
        <c:axId val="94759552"/>
        <c:axId val="93598080"/>
      </c:barChart>
      <c:catAx>
        <c:axId val="947595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l-PL"/>
          </a:p>
        </c:txPr>
        <c:crossAx val="93598080"/>
        <c:crosses val="autoZero"/>
        <c:auto val="1"/>
        <c:lblAlgn val="ctr"/>
        <c:lblOffset val="100"/>
        <c:noMultiLvlLbl val="0"/>
      </c:catAx>
      <c:valAx>
        <c:axId val="93598080"/>
        <c:scaling>
          <c:orientation val="minMax"/>
          <c:max val="55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l-PL"/>
          </a:p>
        </c:txPr>
        <c:crossAx val="94759552"/>
        <c:crosses val="autoZero"/>
        <c:crossBetween val="between"/>
        <c:majorUnit val="100"/>
        <c:min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57742695637899"/>
          <c:y val="9.2813472114209539E-2"/>
          <c:w val="0.48315895463225927"/>
          <c:h val="0.88326731057660257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"/>
          <c:dLbls>
            <c:dLbl>
              <c:idx val="0"/>
              <c:layout>
                <c:manualLayout>
                  <c:x val="7.1558136909763398E-2"/>
                  <c:y val="6.0126131818686812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Funkcjonowanie LGD
</a:t>
                    </a:r>
                    <a:r>
                      <a:rPr lang="pl-PL" dirty="0" smtClean="0"/>
                      <a:t>139,69 mln zł</a:t>
                    </a:r>
                    <a:r>
                      <a:rPr lang="pl-PL" dirty="0"/>
                      <a:t>
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9.3047922559690396E-2"/>
                  <c:y val="0.1381445898372403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Odnowa i rozwój wsi
</a:t>
                    </a:r>
                    <a:r>
                      <a:rPr lang="pl-PL" dirty="0" smtClean="0"/>
                      <a:t>503,42 mln zł</a:t>
                    </a:r>
                    <a:r>
                      <a:rPr lang="pl-PL" dirty="0"/>
                      <a:t>
</a:t>
                    </a:r>
                    <a:r>
                      <a:rPr lang="pl-PL" dirty="0" smtClean="0"/>
                      <a:t>14%</a:t>
                    </a:r>
                    <a:endParaRPr lang="pl-PL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2.3381033020952388E-2"/>
                  <c:y val="-0.32924054445339407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Podstawowe usługi  dla gospodarki i ludności wiejskiej
</a:t>
                    </a:r>
                    <a:r>
                      <a:rPr lang="pl-PL" dirty="0" smtClean="0"/>
                      <a:t>2</a:t>
                    </a:r>
                    <a:r>
                      <a:rPr lang="pl-PL" baseline="0" dirty="0" smtClean="0"/>
                      <a:t> 652,49</a:t>
                    </a:r>
                    <a:r>
                      <a:rPr lang="pl-PL" dirty="0" smtClean="0"/>
                      <a:t> mln zł</a:t>
                    </a:r>
                    <a:r>
                      <a:rPr lang="pl-PL" dirty="0"/>
                      <a:t>
76%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9.504866726022726E-2"/>
                  <c:y val="-0.15961876631763136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Wdrażanie </a:t>
                    </a:r>
                    <a:r>
                      <a:rPr lang="pl-PL" dirty="0"/>
                      <a:t>lokalnych strategii rozwoju
</a:t>
                    </a:r>
                    <a:r>
                      <a:rPr lang="pl-PL" dirty="0" smtClean="0"/>
                      <a:t>205,39 mln zł</a:t>
                    </a:r>
                    <a:r>
                      <a:rPr lang="pl-PL" dirty="0"/>
                      <a:t>
</a:t>
                    </a:r>
                    <a:r>
                      <a:rPr lang="pl-PL" dirty="0" smtClean="0"/>
                      <a:t>6%</a:t>
                    </a:r>
                    <a:endParaRPr lang="pl-PL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8.0262136013368998E-2"/>
                  <c:y val="-3.6323438020775471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Wdrażanie projektów współpracy
</a:t>
                    </a:r>
                    <a:r>
                      <a:rPr lang="pl-PL" dirty="0" smtClean="0"/>
                      <a:t>7,25 mln zł</a:t>
                    </a:r>
                    <a:r>
                      <a:rPr lang="pl-PL" dirty="0"/>
                      <a:t>
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pPr>
              <a:ln>
                <a:solidFill>
                  <a:srgbClr val="B60024"/>
                </a:solidFill>
              </a:ln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Arkusz1!$A$2:$A$6</c:f>
              <c:strCache>
                <c:ptCount val="5"/>
                <c:pt idx="0">
                  <c:v>Funkcjonowanie LGD</c:v>
                </c:pt>
                <c:pt idx="1">
                  <c:v>Odnowa i rozwój wsi</c:v>
                </c:pt>
                <c:pt idx="2">
                  <c:v>Podstawowe usługi  dla gospodarki i ludności wiejskiej</c:v>
                </c:pt>
                <c:pt idx="3">
                  <c:v>Wdrażanie lokalnych strategii rozwoju</c:v>
                </c:pt>
                <c:pt idx="4">
                  <c:v>Wdrażanie projektów współpracy</c:v>
                </c:pt>
              </c:strCache>
            </c:strRef>
          </c:cat>
          <c:val>
            <c:numRef>
              <c:f>Arkusz1!$B$2:$B$6</c:f>
              <c:numCache>
                <c:formatCode>#,##0.00\ "zł"</c:formatCode>
                <c:ptCount val="5"/>
                <c:pt idx="0">
                  <c:v>139.68700020000003</c:v>
                </c:pt>
                <c:pt idx="1">
                  <c:v>503.4245929999999</c:v>
                </c:pt>
                <c:pt idx="2">
                  <c:v>2652.4859055299999</c:v>
                </c:pt>
                <c:pt idx="3">
                  <c:v>205.38553029000002</c:v>
                </c:pt>
                <c:pt idx="4">
                  <c:v>7.2511775500000004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7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umów zawartych w BGK</c:v>
                </c:pt>
              </c:strCache>
            </c:strRef>
          </c:tx>
          <c:spPr>
            <a:solidFill>
              <a:srgbClr val="B60024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31</a:t>
                    </a:r>
                    <a:r>
                      <a:rPr lang="pl-PL" dirty="0" smtClean="0"/>
                      <a:t>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471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642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Arkusz1!$A$2:$A$4</c:f>
              <c:strCache>
                <c:ptCount val="3"/>
                <c:pt idx="0">
                  <c:v>Funkcjonowanie LGD</c:v>
                </c:pt>
                <c:pt idx="1">
                  <c:v>Odnowa i rozwój wsi</c:v>
                </c:pt>
                <c:pt idx="2">
                  <c:v>Podstawowe usługi 
dla gospodarki i ludności wiejskiej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313</c:v>
                </c:pt>
                <c:pt idx="1">
                  <c:v>1471</c:v>
                </c:pt>
                <c:pt idx="2">
                  <c:v>1642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umów o przyznaniu pomocy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pl-PL" dirty="0" smtClean="0"/>
                      <a:t>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pl-PL" dirty="0" smtClean="0"/>
                      <a:t>580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pl-PL" dirty="0" smtClean="0"/>
                      <a:t>443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Funkcjonowanie LGD</c:v>
                </c:pt>
                <c:pt idx="1">
                  <c:v>Odnowa i rozwój wsi</c:v>
                </c:pt>
                <c:pt idx="2">
                  <c:v>Podstawowe usługi 
dla gospodarki i ludności wiejskiej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998</c:v>
                </c:pt>
                <c:pt idx="1">
                  <c:v>6580</c:v>
                </c:pt>
                <c:pt idx="2">
                  <c:v>4443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184510336"/>
        <c:axId val="93347840"/>
      </c:barChart>
      <c:catAx>
        <c:axId val="184510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93347840"/>
        <c:crosses val="autoZero"/>
        <c:auto val="1"/>
        <c:lblAlgn val="ctr"/>
        <c:lblOffset val="100"/>
        <c:noMultiLvlLbl val="0"/>
      </c:catAx>
      <c:valAx>
        <c:axId val="93347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pl-PL"/>
          </a:p>
        </c:txPr>
        <c:crossAx val="184510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483892141628889"/>
          <c:y val="0.93074993556947749"/>
          <c:w val="0.74357256610582267"/>
          <c:h val="5.4131955694021384E-2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65000"/>
              <a:lumOff val="35000"/>
            </a:schemeClr>
          </a:solidFill>
        </a:defRPr>
      </a:pPr>
      <a:endParaRPr lang="pl-P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A46219-1D63-4A22-8A7A-6401FF63DC5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76A3AFC-2F6F-471B-B912-9CB7D1C93E1C}">
      <dgm:prSet phldrT="[Tekst]" custT="1"/>
      <dgm:spPr>
        <a:solidFill>
          <a:srgbClr val="C8B6B6"/>
        </a:solidFill>
      </dgm:spPr>
      <dgm:t>
        <a:bodyPr/>
        <a:lstStyle/>
        <a:p>
          <a:r>
            <a:rPr lang="pl-PL" sz="1050" b="0" dirty="0" smtClean="0"/>
            <a:t>Utworzenie BGK</a:t>
          </a:r>
          <a:endParaRPr lang="pl-PL" sz="1050" b="0" dirty="0"/>
        </a:p>
      </dgm:t>
    </dgm:pt>
    <dgm:pt modelId="{A6549359-E428-4A2D-865E-FB21F0F618A1}" type="parTrans" cxnId="{74882339-6A3E-4460-AF93-E87D3DB01AB7}">
      <dgm:prSet/>
      <dgm:spPr/>
      <dgm:t>
        <a:bodyPr/>
        <a:lstStyle/>
        <a:p>
          <a:endParaRPr lang="pl-PL"/>
        </a:p>
      </dgm:t>
    </dgm:pt>
    <dgm:pt modelId="{9A218D7E-A367-4F0C-A7D4-2C7E7F1E87F7}" type="sibTrans" cxnId="{74882339-6A3E-4460-AF93-E87D3DB01AB7}">
      <dgm:prSet/>
      <dgm:spPr/>
      <dgm:t>
        <a:bodyPr/>
        <a:lstStyle/>
        <a:p>
          <a:endParaRPr lang="pl-PL"/>
        </a:p>
      </dgm:t>
    </dgm:pt>
    <dgm:pt modelId="{391C0420-38F8-4ED7-A4D4-072427587B56}">
      <dgm:prSet phldrT="[Tekst]" custT="1"/>
      <dgm:spPr>
        <a:solidFill>
          <a:srgbClr val="D39D90"/>
        </a:solidFill>
      </dgm:spPr>
      <dgm:t>
        <a:bodyPr/>
        <a:lstStyle/>
        <a:p>
          <a:pPr>
            <a:spcAft>
              <a:spcPts val="0"/>
            </a:spcAft>
          </a:pPr>
          <a:r>
            <a:rPr lang="pl-PL" sz="1050" dirty="0" smtClean="0"/>
            <a:t>Bank odradzającej </a:t>
          </a:r>
        </a:p>
        <a:p>
          <a:pPr>
            <a:spcAft>
              <a:spcPts val="0"/>
            </a:spcAft>
          </a:pPr>
          <a:r>
            <a:rPr lang="pl-PL" sz="1050" dirty="0" smtClean="0"/>
            <a:t>się Polski</a:t>
          </a:r>
          <a:endParaRPr lang="pl-PL" sz="1050" dirty="0"/>
        </a:p>
      </dgm:t>
    </dgm:pt>
    <dgm:pt modelId="{7C9512C6-DFF7-40F6-80D2-9B93128E1799}" type="parTrans" cxnId="{3B43A7E3-9E5B-468E-8124-282B0DC3115B}">
      <dgm:prSet/>
      <dgm:spPr/>
      <dgm:t>
        <a:bodyPr/>
        <a:lstStyle/>
        <a:p>
          <a:endParaRPr lang="pl-PL"/>
        </a:p>
      </dgm:t>
    </dgm:pt>
    <dgm:pt modelId="{7CF9DF5D-7492-4771-A4E5-8907666499BF}" type="sibTrans" cxnId="{3B43A7E3-9E5B-468E-8124-282B0DC3115B}">
      <dgm:prSet/>
      <dgm:spPr/>
      <dgm:t>
        <a:bodyPr/>
        <a:lstStyle/>
        <a:p>
          <a:endParaRPr lang="pl-PL"/>
        </a:p>
      </dgm:t>
    </dgm:pt>
    <dgm:pt modelId="{188B7AF2-76FC-4720-8FC7-2F72B2AE824C}">
      <dgm:prSet phldrT="[Tekst]" custT="1"/>
      <dgm:spPr>
        <a:solidFill>
          <a:srgbClr val="C37C6B"/>
        </a:solidFill>
      </dgm:spPr>
      <dgm:t>
        <a:bodyPr/>
        <a:lstStyle/>
        <a:p>
          <a:r>
            <a:rPr lang="pl-PL" sz="1050" dirty="0" smtClean="0"/>
            <a:t>Finansowanie przemysłu państwowego</a:t>
          </a:r>
          <a:endParaRPr lang="pl-PL" sz="1050" dirty="0"/>
        </a:p>
      </dgm:t>
    </dgm:pt>
    <dgm:pt modelId="{FAE8D6FA-AA29-4A41-BB7C-14FD74CBC966}" type="parTrans" cxnId="{77C952A6-61B7-49C4-A06A-AC8DB740B847}">
      <dgm:prSet/>
      <dgm:spPr/>
      <dgm:t>
        <a:bodyPr/>
        <a:lstStyle/>
        <a:p>
          <a:endParaRPr lang="pl-PL"/>
        </a:p>
      </dgm:t>
    </dgm:pt>
    <dgm:pt modelId="{59900B2C-6BF3-4E87-810C-94B118616008}" type="sibTrans" cxnId="{77C952A6-61B7-49C4-A06A-AC8DB740B847}">
      <dgm:prSet/>
      <dgm:spPr/>
      <dgm:t>
        <a:bodyPr/>
        <a:lstStyle/>
        <a:p>
          <a:endParaRPr lang="pl-PL"/>
        </a:p>
      </dgm:t>
    </dgm:pt>
    <dgm:pt modelId="{49AE1658-6B0E-4BA9-87CB-C2503792D05D}">
      <dgm:prSet phldrT="[Tekst]" custT="1"/>
      <dgm:spPr>
        <a:solidFill>
          <a:srgbClr val="A54D55"/>
        </a:solidFill>
      </dgm:spPr>
      <dgm:t>
        <a:bodyPr/>
        <a:lstStyle/>
        <a:p>
          <a:pPr>
            <a:spcAft>
              <a:spcPts val="0"/>
            </a:spcAft>
          </a:pPr>
          <a:r>
            <a:rPr lang="pl-PL" sz="1050" dirty="0" smtClean="0"/>
            <a:t>Rozszerzenie działalności</a:t>
          </a:r>
        </a:p>
        <a:p>
          <a:pPr>
            <a:spcAft>
              <a:spcPts val="0"/>
            </a:spcAft>
          </a:pPr>
          <a:r>
            <a:rPr lang="pl-PL" sz="1050" dirty="0" smtClean="0"/>
            <a:t>(</a:t>
          </a:r>
          <a:r>
            <a:rPr lang="pl-PL" sz="900" dirty="0" smtClean="0"/>
            <a:t>m.in.: FD, KFD, agent MF)</a:t>
          </a:r>
          <a:endParaRPr lang="pl-PL" sz="1050" dirty="0"/>
        </a:p>
      </dgm:t>
    </dgm:pt>
    <dgm:pt modelId="{B450B4BA-394D-414F-B90F-D5066A95B521}" type="parTrans" cxnId="{F51D794D-AC8E-4753-AE6D-3A20063F7C7A}">
      <dgm:prSet/>
      <dgm:spPr/>
      <dgm:t>
        <a:bodyPr/>
        <a:lstStyle/>
        <a:p>
          <a:endParaRPr lang="pl-PL"/>
        </a:p>
      </dgm:t>
    </dgm:pt>
    <dgm:pt modelId="{9D47638D-6667-4E93-B7EC-4CD59ACE08C3}" type="sibTrans" cxnId="{F51D794D-AC8E-4753-AE6D-3A20063F7C7A}">
      <dgm:prSet/>
      <dgm:spPr/>
      <dgm:t>
        <a:bodyPr/>
        <a:lstStyle/>
        <a:p>
          <a:endParaRPr lang="pl-PL"/>
        </a:p>
      </dgm:t>
    </dgm:pt>
    <dgm:pt modelId="{0E55B906-1F21-4BEA-B4BC-8A3A8C0F1F17}">
      <dgm:prSet phldrT="[Tekst]"/>
      <dgm:spPr/>
      <dgm:t>
        <a:bodyPr/>
        <a:lstStyle/>
        <a:p>
          <a:endParaRPr lang="pl-PL" dirty="0"/>
        </a:p>
      </dgm:t>
    </dgm:pt>
    <dgm:pt modelId="{9B89415D-8498-4983-9E8E-BB455D343C75}" type="parTrans" cxnId="{66D31160-C73C-482E-8FF4-DD853CED00B3}">
      <dgm:prSet/>
      <dgm:spPr/>
      <dgm:t>
        <a:bodyPr/>
        <a:lstStyle/>
        <a:p>
          <a:endParaRPr lang="pl-PL"/>
        </a:p>
      </dgm:t>
    </dgm:pt>
    <dgm:pt modelId="{76CBD492-26C1-4EBB-98A0-36CD06BFBC14}" type="sibTrans" cxnId="{66D31160-C73C-482E-8FF4-DD853CED00B3}">
      <dgm:prSet/>
      <dgm:spPr/>
      <dgm:t>
        <a:bodyPr/>
        <a:lstStyle/>
        <a:p>
          <a:endParaRPr lang="pl-PL"/>
        </a:p>
      </dgm:t>
    </dgm:pt>
    <dgm:pt modelId="{A716DA07-C878-445F-80E0-CA76250E362F}">
      <dgm:prSet phldrT="[Tekst]" custT="1"/>
      <dgm:spPr>
        <a:solidFill>
          <a:srgbClr val="B6646B"/>
        </a:solidFill>
      </dgm:spPr>
      <dgm:t>
        <a:bodyPr/>
        <a:lstStyle/>
        <a:p>
          <a:r>
            <a:rPr lang="pl-PL" sz="1050" dirty="0" smtClean="0"/>
            <a:t>Reaktywacja działalności operacyjnej</a:t>
          </a:r>
          <a:endParaRPr lang="pl-PL" sz="1050" dirty="0"/>
        </a:p>
      </dgm:t>
    </dgm:pt>
    <dgm:pt modelId="{1D7BF81A-5BEF-46F5-8109-9505071B44EE}" type="parTrans" cxnId="{26D819A1-CB03-4CB3-8DF3-3DCB8BB9E91E}">
      <dgm:prSet/>
      <dgm:spPr/>
      <dgm:t>
        <a:bodyPr/>
        <a:lstStyle/>
        <a:p>
          <a:endParaRPr lang="pl-PL"/>
        </a:p>
      </dgm:t>
    </dgm:pt>
    <dgm:pt modelId="{7A5650E9-E210-46A8-8F98-9C5938A3081E}" type="sibTrans" cxnId="{26D819A1-CB03-4CB3-8DF3-3DCB8BB9E91E}">
      <dgm:prSet/>
      <dgm:spPr/>
      <dgm:t>
        <a:bodyPr/>
        <a:lstStyle/>
        <a:p>
          <a:endParaRPr lang="pl-PL"/>
        </a:p>
      </dgm:t>
    </dgm:pt>
    <dgm:pt modelId="{355F3FA4-7662-4068-A242-9C5845254AF8}">
      <dgm:prSet phldrT="[Tekst]" custT="1"/>
      <dgm:spPr>
        <a:solidFill>
          <a:srgbClr val="C51F35"/>
        </a:solidFill>
      </dgm:spPr>
      <dgm:t>
        <a:bodyPr/>
        <a:lstStyle/>
        <a:p>
          <a:pPr>
            <a:spcAft>
              <a:spcPts val="0"/>
            </a:spcAft>
          </a:pPr>
          <a:r>
            <a:rPr lang="pl-PL" sz="1100" b="1" dirty="0" smtClean="0"/>
            <a:t>BGK</a:t>
          </a:r>
        </a:p>
        <a:p>
          <a:pPr>
            <a:spcAft>
              <a:spcPts val="0"/>
            </a:spcAft>
          </a:pPr>
          <a:r>
            <a:rPr lang="pl-PL" sz="1100" b="1" dirty="0" smtClean="0"/>
            <a:t>bankiem rozwoju</a:t>
          </a:r>
          <a:endParaRPr lang="pl-PL" sz="1100" b="1" dirty="0"/>
        </a:p>
      </dgm:t>
    </dgm:pt>
    <dgm:pt modelId="{B4522544-1058-4B0D-BC93-58409F132D60}" type="parTrans" cxnId="{7073CB3B-1391-4005-81D0-B04FAB1129A5}">
      <dgm:prSet/>
      <dgm:spPr/>
      <dgm:t>
        <a:bodyPr/>
        <a:lstStyle/>
        <a:p>
          <a:endParaRPr lang="pl-PL"/>
        </a:p>
      </dgm:t>
    </dgm:pt>
    <dgm:pt modelId="{18219D54-DC39-4ECE-9B2C-9842B85C2E2D}" type="sibTrans" cxnId="{7073CB3B-1391-4005-81D0-B04FAB1129A5}">
      <dgm:prSet/>
      <dgm:spPr/>
      <dgm:t>
        <a:bodyPr/>
        <a:lstStyle/>
        <a:p>
          <a:endParaRPr lang="pl-PL"/>
        </a:p>
      </dgm:t>
    </dgm:pt>
    <dgm:pt modelId="{55677125-B113-43A4-B7E9-2B82D552E4AF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pl-PL" sz="1050" dirty="0"/>
        </a:p>
      </dgm:t>
    </dgm:pt>
    <dgm:pt modelId="{5364A053-D1B9-4D2A-9276-97DFB5A8B19D}" type="parTrans" cxnId="{3A1CB184-5A8B-4F63-8441-055F2CBE5925}">
      <dgm:prSet/>
      <dgm:spPr/>
      <dgm:t>
        <a:bodyPr/>
        <a:lstStyle/>
        <a:p>
          <a:endParaRPr lang="pl-PL"/>
        </a:p>
      </dgm:t>
    </dgm:pt>
    <dgm:pt modelId="{4BE3E1C0-892F-4878-8723-113A331F9D98}" type="sibTrans" cxnId="{3A1CB184-5A8B-4F63-8441-055F2CBE5925}">
      <dgm:prSet/>
      <dgm:spPr/>
      <dgm:t>
        <a:bodyPr/>
        <a:lstStyle/>
        <a:p>
          <a:endParaRPr lang="pl-PL"/>
        </a:p>
      </dgm:t>
    </dgm:pt>
    <dgm:pt modelId="{8702570D-2FA2-4BD8-B181-1D8DFF7CE9A8}" type="pres">
      <dgm:prSet presAssocID="{95A46219-1D63-4A22-8A7A-6401FF63DC59}" presName="Name0" presStyleCnt="0">
        <dgm:presLayoutVars>
          <dgm:dir/>
          <dgm:resizeHandles val="exact"/>
        </dgm:presLayoutVars>
      </dgm:prSet>
      <dgm:spPr/>
    </dgm:pt>
    <dgm:pt modelId="{39CDB763-7A67-40AB-BB3D-00CB975AA21B}" type="pres">
      <dgm:prSet presAssocID="{F76A3AFC-2F6F-471B-B912-9CB7D1C93E1C}" presName="parTxOnly" presStyleLbl="node1" presStyleIdx="0" presStyleCnt="8" custScaleX="556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351718-EEB2-4329-B84C-1F9E5E244AB0}" type="pres">
      <dgm:prSet presAssocID="{9A218D7E-A367-4F0C-A7D4-2C7E7F1E87F7}" presName="parSpace" presStyleCnt="0"/>
      <dgm:spPr/>
    </dgm:pt>
    <dgm:pt modelId="{BB9D0D06-EDC1-4AE6-8376-6B30908B09F5}" type="pres">
      <dgm:prSet presAssocID="{391C0420-38F8-4ED7-A4D4-072427587B56}" presName="parTxOnly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64EE8C-B849-4546-A997-3B4B8947BBFF}" type="pres">
      <dgm:prSet presAssocID="{7CF9DF5D-7492-4771-A4E5-8907666499BF}" presName="parSpace" presStyleCnt="0"/>
      <dgm:spPr/>
    </dgm:pt>
    <dgm:pt modelId="{47E9821F-DD7A-404F-8579-7BFBAF6904B2}" type="pres">
      <dgm:prSet presAssocID="{55677125-B113-43A4-B7E9-2B82D552E4AF}" presName="parTxOnly" presStyleLbl="node1" presStyleIdx="2" presStyleCnt="8" custScaleX="3776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5C1242-C817-4246-9D89-CFB41DD464DE}" type="pres">
      <dgm:prSet presAssocID="{4BE3E1C0-892F-4878-8723-113A331F9D98}" presName="parSpace" presStyleCnt="0"/>
      <dgm:spPr/>
    </dgm:pt>
    <dgm:pt modelId="{80EE8FBC-A8B2-4ABE-8BDB-588507B25EAA}" type="pres">
      <dgm:prSet presAssocID="{188B7AF2-76FC-4720-8FC7-2F72B2AE824C}" presName="parTxOnly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971E39-2815-4EB5-915D-763E3B48EEED}" type="pres">
      <dgm:prSet presAssocID="{59900B2C-6BF3-4E87-810C-94B118616008}" presName="parSpace" presStyleCnt="0"/>
      <dgm:spPr/>
    </dgm:pt>
    <dgm:pt modelId="{FA547383-C140-4EC6-A65F-FE6FC4A08D5D}" type="pres">
      <dgm:prSet presAssocID="{0E55B906-1F21-4BEA-B4BC-8A3A8C0F1F17}" presName="parTxOnly" presStyleLbl="node1" presStyleIdx="4" presStyleCnt="8" custScaleX="405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585DCA-0036-4A4D-AAFC-652134424335}" type="pres">
      <dgm:prSet presAssocID="{76CBD492-26C1-4EBB-98A0-36CD06BFBC14}" presName="parSpace" presStyleCnt="0"/>
      <dgm:spPr/>
    </dgm:pt>
    <dgm:pt modelId="{67D8E7C3-AE7E-4D20-B2C3-75058032DC4A}" type="pres">
      <dgm:prSet presAssocID="{A716DA07-C878-445F-80E0-CA76250E362F}" presName="parTxOnly" presStyleLbl="node1" presStyleIdx="5" presStyleCnt="8" custScaleX="89286" custLinFactNeighborX="-7286" custLinFactNeighborY="4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45F920-6DEB-4F27-90D8-CFB122689EF1}" type="pres">
      <dgm:prSet presAssocID="{7A5650E9-E210-46A8-8F98-9C5938A3081E}" presName="parSpace" presStyleCnt="0"/>
      <dgm:spPr/>
    </dgm:pt>
    <dgm:pt modelId="{5B250467-0045-4C0F-B515-DC308C703B0B}" type="pres">
      <dgm:prSet presAssocID="{49AE1658-6B0E-4BA9-87CB-C2503792D05D}" presName="parTxOnly" presStyleLbl="node1" presStyleIdx="6" presStyleCnt="8" custLinFactNeighborX="-27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292349-6A4F-4F88-BC57-218F1895479B}" type="pres">
      <dgm:prSet presAssocID="{9D47638D-6667-4E93-B7EC-4CD59ACE08C3}" presName="parSpace" presStyleCnt="0"/>
      <dgm:spPr/>
    </dgm:pt>
    <dgm:pt modelId="{34270C10-2B69-483B-9AE0-64420A15D181}" type="pres">
      <dgm:prSet presAssocID="{355F3FA4-7662-4068-A242-9C5845254AF8}" presName="parTxOnly" presStyleLbl="node1" presStyleIdx="7" presStyleCnt="8" custLinFactNeighborX="-11968" custLinFactNeighborY="-57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6D31160-C73C-482E-8FF4-DD853CED00B3}" srcId="{95A46219-1D63-4A22-8A7A-6401FF63DC59}" destId="{0E55B906-1F21-4BEA-B4BC-8A3A8C0F1F17}" srcOrd="4" destOrd="0" parTransId="{9B89415D-8498-4983-9E8E-BB455D343C75}" sibTransId="{76CBD492-26C1-4EBB-98A0-36CD06BFBC14}"/>
    <dgm:cxn modelId="{F51D794D-AC8E-4753-AE6D-3A20063F7C7A}" srcId="{95A46219-1D63-4A22-8A7A-6401FF63DC59}" destId="{49AE1658-6B0E-4BA9-87CB-C2503792D05D}" srcOrd="6" destOrd="0" parTransId="{B450B4BA-394D-414F-B90F-D5066A95B521}" sibTransId="{9D47638D-6667-4E93-B7EC-4CD59ACE08C3}"/>
    <dgm:cxn modelId="{E6F1A712-BBC1-40B6-A8CF-3D1A42F2B1F9}" type="presOf" srcId="{0E55B906-1F21-4BEA-B4BC-8A3A8C0F1F17}" destId="{FA547383-C140-4EC6-A65F-FE6FC4A08D5D}" srcOrd="0" destOrd="0" presId="urn:microsoft.com/office/officeart/2005/8/layout/hChevron3"/>
    <dgm:cxn modelId="{AE182F74-D380-4C43-B0F4-859EFFFC896E}" type="presOf" srcId="{355F3FA4-7662-4068-A242-9C5845254AF8}" destId="{34270C10-2B69-483B-9AE0-64420A15D181}" srcOrd="0" destOrd="0" presId="urn:microsoft.com/office/officeart/2005/8/layout/hChevron3"/>
    <dgm:cxn modelId="{270963EC-6488-4B5E-AF2C-29A0839A12B3}" type="presOf" srcId="{F76A3AFC-2F6F-471B-B912-9CB7D1C93E1C}" destId="{39CDB763-7A67-40AB-BB3D-00CB975AA21B}" srcOrd="0" destOrd="0" presId="urn:microsoft.com/office/officeart/2005/8/layout/hChevron3"/>
    <dgm:cxn modelId="{26D819A1-CB03-4CB3-8DF3-3DCB8BB9E91E}" srcId="{95A46219-1D63-4A22-8A7A-6401FF63DC59}" destId="{A716DA07-C878-445F-80E0-CA76250E362F}" srcOrd="5" destOrd="0" parTransId="{1D7BF81A-5BEF-46F5-8109-9505071B44EE}" sibTransId="{7A5650E9-E210-46A8-8F98-9C5938A3081E}"/>
    <dgm:cxn modelId="{77C952A6-61B7-49C4-A06A-AC8DB740B847}" srcId="{95A46219-1D63-4A22-8A7A-6401FF63DC59}" destId="{188B7AF2-76FC-4720-8FC7-2F72B2AE824C}" srcOrd="3" destOrd="0" parTransId="{FAE8D6FA-AA29-4A41-BB7C-14FD74CBC966}" sibTransId="{59900B2C-6BF3-4E87-810C-94B118616008}"/>
    <dgm:cxn modelId="{3A1CB184-5A8B-4F63-8441-055F2CBE5925}" srcId="{95A46219-1D63-4A22-8A7A-6401FF63DC59}" destId="{55677125-B113-43A4-B7E9-2B82D552E4AF}" srcOrd="2" destOrd="0" parTransId="{5364A053-D1B9-4D2A-9276-97DFB5A8B19D}" sibTransId="{4BE3E1C0-892F-4878-8723-113A331F9D98}"/>
    <dgm:cxn modelId="{590155AF-515F-491C-8AC3-8C922A378865}" type="presOf" srcId="{391C0420-38F8-4ED7-A4D4-072427587B56}" destId="{BB9D0D06-EDC1-4AE6-8376-6B30908B09F5}" srcOrd="0" destOrd="0" presId="urn:microsoft.com/office/officeart/2005/8/layout/hChevron3"/>
    <dgm:cxn modelId="{CC13BF4E-1E3B-4526-BE71-B26AFF502A5B}" type="presOf" srcId="{95A46219-1D63-4A22-8A7A-6401FF63DC59}" destId="{8702570D-2FA2-4BD8-B181-1D8DFF7CE9A8}" srcOrd="0" destOrd="0" presId="urn:microsoft.com/office/officeart/2005/8/layout/hChevron3"/>
    <dgm:cxn modelId="{74882339-6A3E-4460-AF93-E87D3DB01AB7}" srcId="{95A46219-1D63-4A22-8A7A-6401FF63DC59}" destId="{F76A3AFC-2F6F-471B-B912-9CB7D1C93E1C}" srcOrd="0" destOrd="0" parTransId="{A6549359-E428-4A2D-865E-FB21F0F618A1}" sibTransId="{9A218D7E-A367-4F0C-A7D4-2C7E7F1E87F7}"/>
    <dgm:cxn modelId="{3B43A7E3-9E5B-468E-8124-282B0DC3115B}" srcId="{95A46219-1D63-4A22-8A7A-6401FF63DC59}" destId="{391C0420-38F8-4ED7-A4D4-072427587B56}" srcOrd="1" destOrd="0" parTransId="{7C9512C6-DFF7-40F6-80D2-9B93128E1799}" sibTransId="{7CF9DF5D-7492-4771-A4E5-8907666499BF}"/>
    <dgm:cxn modelId="{7073CB3B-1391-4005-81D0-B04FAB1129A5}" srcId="{95A46219-1D63-4A22-8A7A-6401FF63DC59}" destId="{355F3FA4-7662-4068-A242-9C5845254AF8}" srcOrd="7" destOrd="0" parTransId="{B4522544-1058-4B0D-BC93-58409F132D60}" sibTransId="{18219D54-DC39-4ECE-9B2C-9842B85C2E2D}"/>
    <dgm:cxn modelId="{431897AE-CC74-4B47-900B-0713D811D40D}" type="presOf" srcId="{49AE1658-6B0E-4BA9-87CB-C2503792D05D}" destId="{5B250467-0045-4C0F-B515-DC308C703B0B}" srcOrd="0" destOrd="0" presId="urn:microsoft.com/office/officeart/2005/8/layout/hChevron3"/>
    <dgm:cxn modelId="{C0C76E86-E801-4469-887F-6F9D46F47010}" type="presOf" srcId="{188B7AF2-76FC-4720-8FC7-2F72B2AE824C}" destId="{80EE8FBC-A8B2-4ABE-8BDB-588507B25EAA}" srcOrd="0" destOrd="0" presId="urn:microsoft.com/office/officeart/2005/8/layout/hChevron3"/>
    <dgm:cxn modelId="{7C941C95-6063-4253-AC49-378A514C0882}" type="presOf" srcId="{55677125-B113-43A4-B7E9-2B82D552E4AF}" destId="{47E9821F-DD7A-404F-8579-7BFBAF6904B2}" srcOrd="0" destOrd="0" presId="urn:microsoft.com/office/officeart/2005/8/layout/hChevron3"/>
    <dgm:cxn modelId="{F9F0DA57-485F-439B-AC8C-60FB8B2515FF}" type="presOf" srcId="{A716DA07-C878-445F-80E0-CA76250E362F}" destId="{67D8E7C3-AE7E-4D20-B2C3-75058032DC4A}" srcOrd="0" destOrd="0" presId="urn:microsoft.com/office/officeart/2005/8/layout/hChevron3"/>
    <dgm:cxn modelId="{26C607CF-E1C3-48DF-8B55-8272D351FE71}" type="presParOf" srcId="{8702570D-2FA2-4BD8-B181-1D8DFF7CE9A8}" destId="{39CDB763-7A67-40AB-BB3D-00CB975AA21B}" srcOrd="0" destOrd="0" presId="urn:microsoft.com/office/officeart/2005/8/layout/hChevron3"/>
    <dgm:cxn modelId="{E762312E-0F1B-4B2E-A5F6-3696F6F25360}" type="presParOf" srcId="{8702570D-2FA2-4BD8-B181-1D8DFF7CE9A8}" destId="{D0351718-EEB2-4329-B84C-1F9E5E244AB0}" srcOrd="1" destOrd="0" presId="urn:microsoft.com/office/officeart/2005/8/layout/hChevron3"/>
    <dgm:cxn modelId="{0D8C9907-C27B-4648-82A2-234FB6C229D6}" type="presParOf" srcId="{8702570D-2FA2-4BD8-B181-1D8DFF7CE9A8}" destId="{BB9D0D06-EDC1-4AE6-8376-6B30908B09F5}" srcOrd="2" destOrd="0" presId="urn:microsoft.com/office/officeart/2005/8/layout/hChevron3"/>
    <dgm:cxn modelId="{2D44384D-FA13-49DC-B706-D238AF97D6D5}" type="presParOf" srcId="{8702570D-2FA2-4BD8-B181-1D8DFF7CE9A8}" destId="{1864EE8C-B849-4546-A997-3B4B8947BBFF}" srcOrd="3" destOrd="0" presId="urn:microsoft.com/office/officeart/2005/8/layout/hChevron3"/>
    <dgm:cxn modelId="{80C36D3F-AC0C-4C46-B01C-0541D4AF1601}" type="presParOf" srcId="{8702570D-2FA2-4BD8-B181-1D8DFF7CE9A8}" destId="{47E9821F-DD7A-404F-8579-7BFBAF6904B2}" srcOrd="4" destOrd="0" presId="urn:microsoft.com/office/officeart/2005/8/layout/hChevron3"/>
    <dgm:cxn modelId="{B3600241-2742-4984-A07A-E79FAD495866}" type="presParOf" srcId="{8702570D-2FA2-4BD8-B181-1D8DFF7CE9A8}" destId="{0C5C1242-C817-4246-9D89-CFB41DD464DE}" srcOrd="5" destOrd="0" presId="urn:microsoft.com/office/officeart/2005/8/layout/hChevron3"/>
    <dgm:cxn modelId="{695403BD-6070-4B2B-A7BF-365EF251CC30}" type="presParOf" srcId="{8702570D-2FA2-4BD8-B181-1D8DFF7CE9A8}" destId="{80EE8FBC-A8B2-4ABE-8BDB-588507B25EAA}" srcOrd="6" destOrd="0" presId="urn:microsoft.com/office/officeart/2005/8/layout/hChevron3"/>
    <dgm:cxn modelId="{E0A514C9-E0FB-4C90-83D3-CCCC61F29362}" type="presParOf" srcId="{8702570D-2FA2-4BD8-B181-1D8DFF7CE9A8}" destId="{18971E39-2815-4EB5-915D-763E3B48EEED}" srcOrd="7" destOrd="0" presId="urn:microsoft.com/office/officeart/2005/8/layout/hChevron3"/>
    <dgm:cxn modelId="{3972425C-BB09-4231-B277-80A6CCD81B4C}" type="presParOf" srcId="{8702570D-2FA2-4BD8-B181-1D8DFF7CE9A8}" destId="{FA547383-C140-4EC6-A65F-FE6FC4A08D5D}" srcOrd="8" destOrd="0" presId="urn:microsoft.com/office/officeart/2005/8/layout/hChevron3"/>
    <dgm:cxn modelId="{02765EB1-EAFA-4D01-9359-C30750D3C6FF}" type="presParOf" srcId="{8702570D-2FA2-4BD8-B181-1D8DFF7CE9A8}" destId="{22585DCA-0036-4A4D-AAFC-652134424335}" srcOrd="9" destOrd="0" presId="urn:microsoft.com/office/officeart/2005/8/layout/hChevron3"/>
    <dgm:cxn modelId="{7453730B-15E3-44F9-9AFD-AC32264D2F67}" type="presParOf" srcId="{8702570D-2FA2-4BD8-B181-1D8DFF7CE9A8}" destId="{67D8E7C3-AE7E-4D20-B2C3-75058032DC4A}" srcOrd="10" destOrd="0" presId="urn:microsoft.com/office/officeart/2005/8/layout/hChevron3"/>
    <dgm:cxn modelId="{9469B536-7406-425B-8E05-F77056E514D4}" type="presParOf" srcId="{8702570D-2FA2-4BD8-B181-1D8DFF7CE9A8}" destId="{6845F920-6DEB-4F27-90D8-CFB122689EF1}" srcOrd="11" destOrd="0" presId="urn:microsoft.com/office/officeart/2005/8/layout/hChevron3"/>
    <dgm:cxn modelId="{E17A66D4-1066-4762-9308-D113A5DE1B09}" type="presParOf" srcId="{8702570D-2FA2-4BD8-B181-1D8DFF7CE9A8}" destId="{5B250467-0045-4C0F-B515-DC308C703B0B}" srcOrd="12" destOrd="0" presId="urn:microsoft.com/office/officeart/2005/8/layout/hChevron3"/>
    <dgm:cxn modelId="{78B6B311-89E7-4F4B-80F9-D4F24C9247DD}" type="presParOf" srcId="{8702570D-2FA2-4BD8-B181-1D8DFF7CE9A8}" destId="{43292349-6A4F-4F88-BC57-218F1895479B}" srcOrd="13" destOrd="0" presId="urn:microsoft.com/office/officeart/2005/8/layout/hChevron3"/>
    <dgm:cxn modelId="{89C1F071-2CA5-47A0-85D2-861E97C97A33}" type="presParOf" srcId="{8702570D-2FA2-4BD8-B181-1D8DFF7CE9A8}" destId="{34270C10-2B69-483B-9AE0-64420A15D181}" srcOrd="14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DB763-7A67-40AB-BB3D-00CB975AA21B}">
      <dsp:nvSpPr>
        <dsp:cNvPr id="0" name=""/>
        <dsp:cNvSpPr/>
      </dsp:nvSpPr>
      <dsp:spPr>
        <a:xfrm>
          <a:off x="3019" y="2125313"/>
          <a:ext cx="960132" cy="689985"/>
        </a:xfrm>
        <a:prstGeom prst="homePlate">
          <a:avLst/>
        </a:prstGeom>
        <a:solidFill>
          <a:srgbClr val="C8B6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0" kern="1200" dirty="0" smtClean="0"/>
            <a:t>Utworzenie BGK</a:t>
          </a:r>
          <a:endParaRPr lang="pl-PL" sz="1050" b="0" kern="1200" dirty="0"/>
        </a:p>
      </dsp:txBody>
      <dsp:txXfrm>
        <a:off x="3019" y="2125313"/>
        <a:ext cx="787636" cy="689985"/>
      </dsp:txXfrm>
    </dsp:sp>
    <dsp:sp modelId="{BB9D0D06-EDC1-4AE6-8376-6B30908B09F5}">
      <dsp:nvSpPr>
        <dsp:cNvPr id="0" name=""/>
        <dsp:cNvSpPr/>
      </dsp:nvSpPr>
      <dsp:spPr>
        <a:xfrm>
          <a:off x="618159" y="2125313"/>
          <a:ext cx="1724964" cy="689985"/>
        </a:xfrm>
        <a:prstGeom prst="chevron">
          <a:avLst/>
        </a:prstGeom>
        <a:solidFill>
          <a:srgbClr val="D39D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050" kern="1200" dirty="0" smtClean="0"/>
            <a:t>Bank odradzającej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050" kern="1200" dirty="0" smtClean="0"/>
            <a:t>się Polski</a:t>
          </a:r>
          <a:endParaRPr lang="pl-PL" sz="1050" kern="1200" dirty="0"/>
        </a:p>
      </dsp:txBody>
      <dsp:txXfrm>
        <a:off x="963152" y="2125313"/>
        <a:ext cx="1034979" cy="689985"/>
      </dsp:txXfrm>
    </dsp:sp>
    <dsp:sp modelId="{47E9821F-DD7A-404F-8579-7BFBAF6904B2}">
      <dsp:nvSpPr>
        <dsp:cNvPr id="0" name=""/>
        <dsp:cNvSpPr/>
      </dsp:nvSpPr>
      <dsp:spPr>
        <a:xfrm>
          <a:off x="1998131" y="2125313"/>
          <a:ext cx="651381" cy="689985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50" kern="1200" dirty="0"/>
        </a:p>
      </dsp:txBody>
      <dsp:txXfrm>
        <a:off x="1998131" y="2125313"/>
        <a:ext cx="651381" cy="689985"/>
      </dsp:txXfrm>
    </dsp:sp>
    <dsp:sp modelId="{80EE8FBC-A8B2-4ABE-8BDB-588507B25EAA}">
      <dsp:nvSpPr>
        <dsp:cNvPr id="0" name=""/>
        <dsp:cNvSpPr/>
      </dsp:nvSpPr>
      <dsp:spPr>
        <a:xfrm>
          <a:off x="2304519" y="2125313"/>
          <a:ext cx="1724964" cy="689985"/>
        </a:xfrm>
        <a:prstGeom prst="chevron">
          <a:avLst/>
        </a:prstGeom>
        <a:solidFill>
          <a:srgbClr val="C37C6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dirty="0" smtClean="0"/>
            <a:t>Finansowanie przemysłu państwowego</a:t>
          </a:r>
          <a:endParaRPr lang="pl-PL" sz="1050" kern="1200" dirty="0"/>
        </a:p>
      </dsp:txBody>
      <dsp:txXfrm>
        <a:off x="2649512" y="2125313"/>
        <a:ext cx="1034979" cy="689985"/>
      </dsp:txXfrm>
    </dsp:sp>
    <dsp:sp modelId="{FA547383-C140-4EC6-A65F-FE6FC4A08D5D}">
      <dsp:nvSpPr>
        <dsp:cNvPr id="0" name=""/>
        <dsp:cNvSpPr/>
      </dsp:nvSpPr>
      <dsp:spPr>
        <a:xfrm>
          <a:off x="3684491" y="2125313"/>
          <a:ext cx="699128" cy="6899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98679" rIns="49340" bIns="98679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700" kern="1200" dirty="0"/>
        </a:p>
      </dsp:txBody>
      <dsp:txXfrm>
        <a:off x="4029484" y="2125313"/>
        <a:ext cx="9143" cy="689985"/>
      </dsp:txXfrm>
    </dsp:sp>
    <dsp:sp modelId="{67D8E7C3-AE7E-4D20-B2C3-75058032DC4A}">
      <dsp:nvSpPr>
        <dsp:cNvPr id="0" name=""/>
        <dsp:cNvSpPr/>
      </dsp:nvSpPr>
      <dsp:spPr>
        <a:xfrm>
          <a:off x="4013490" y="2128239"/>
          <a:ext cx="1540152" cy="689985"/>
        </a:xfrm>
        <a:prstGeom prst="chevron">
          <a:avLst/>
        </a:prstGeom>
        <a:solidFill>
          <a:srgbClr val="B6646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dirty="0" smtClean="0"/>
            <a:t>Reaktywacja działalności operacyjnej</a:t>
          </a:r>
          <a:endParaRPr lang="pl-PL" sz="1050" kern="1200" dirty="0"/>
        </a:p>
      </dsp:txBody>
      <dsp:txXfrm>
        <a:off x="4358483" y="2128239"/>
        <a:ext cx="850167" cy="689985"/>
      </dsp:txXfrm>
    </dsp:sp>
    <dsp:sp modelId="{5B250467-0045-4C0F-B515-DC308C703B0B}">
      <dsp:nvSpPr>
        <dsp:cNvPr id="0" name=""/>
        <dsp:cNvSpPr/>
      </dsp:nvSpPr>
      <dsp:spPr>
        <a:xfrm>
          <a:off x="5224285" y="2125313"/>
          <a:ext cx="1724964" cy="689985"/>
        </a:xfrm>
        <a:prstGeom prst="chevron">
          <a:avLst/>
        </a:prstGeom>
        <a:solidFill>
          <a:srgbClr val="A54D5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050" kern="1200" dirty="0" smtClean="0"/>
            <a:t>Rozszerzenie działalności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050" kern="1200" dirty="0" smtClean="0"/>
            <a:t>(</a:t>
          </a:r>
          <a:r>
            <a:rPr lang="pl-PL" sz="900" kern="1200" dirty="0" smtClean="0"/>
            <a:t>m.in.: FD, KFD, agent MF)</a:t>
          </a:r>
          <a:endParaRPr lang="pl-PL" sz="1050" kern="1200" dirty="0"/>
        </a:p>
      </dsp:txBody>
      <dsp:txXfrm>
        <a:off x="5569278" y="2125313"/>
        <a:ext cx="1034979" cy="689985"/>
      </dsp:txXfrm>
    </dsp:sp>
    <dsp:sp modelId="{34270C10-2B69-483B-9AE0-64420A15D181}">
      <dsp:nvSpPr>
        <dsp:cNvPr id="0" name=""/>
        <dsp:cNvSpPr/>
      </dsp:nvSpPr>
      <dsp:spPr>
        <a:xfrm>
          <a:off x="6572469" y="2121332"/>
          <a:ext cx="1724964" cy="689985"/>
        </a:xfrm>
        <a:prstGeom prst="chevron">
          <a:avLst/>
        </a:prstGeom>
        <a:solidFill>
          <a:srgbClr val="C51F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100" b="1" kern="1200" dirty="0" smtClean="0"/>
            <a:t>BGK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100" b="1" kern="1200" dirty="0" smtClean="0"/>
            <a:t>bankiem rozwoju</a:t>
          </a:r>
          <a:endParaRPr lang="pl-PL" sz="1100" b="1" kern="1200" dirty="0"/>
        </a:p>
      </dsp:txBody>
      <dsp:txXfrm>
        <a:off x="6917462" y="2121332"/>
        <a:ext cx="1034979" cy="689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D6C794CF-4BE4-4BE3-B1F2-087C1472B10B}" type="datetimeFigureOut">
              <a:rPr lang="pl-PL" altLang="pl-PL"/>
              <a:pPr>
                <a:defRPr/>
              </a:pPr>
              <a:t>2014-09-15</a:t>
            </a:fld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94068F77-2C44-40C0-844C-9AFF8A67232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91166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7AE5EE83-F89F-43CF-94B5-D34BAB3C21CC}" type="datetimeFigureOut">
              <a:rPr lang="pl-PL" altLang="pl-PL"/>
              <a:pPr>
                <a:defRPr/>
              </a:pPr>
              <a:t>2014-09-15</a:t>
            </a:fld>
            <a:endParaRPr lang="pl-PL" alt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altLang="pl-PL" noProof="0" smtClean="0"/>
              <a:t>Kliknij, aby edytować style wzorca tekstu</a:t>
            </a:r>
          </a:p>
          <a:p>
            <a:pPr lvl="1"/>
            <a:r>
              <a:rPr lang="pl-PL" altLang="pl-PL" noProof="0" smtClean="0"/>
              <a:t>Drugi poziom</a:t>
            </a:r>
          </a:p>
          <a:p>
            <a:pPr lvl="2"/>
            <a:r>
              <a:rPr lang="pl-PL" altLang="pl-PL" noProof="0" smtClean="0"/>
              <a:t>Trzeci poziom</a:t>
            </a:r>
          </a:p>
          <a:p>
            <a:pPr lvl="3"/>
            <a:r>
              <a:rPr lang="pl-PL" altLang="pl-PL" noProof="0" smtClean="0"/>
              <a:t>Czwarty poziom</a:t>
            </a:r>
          </a:p>
          <a:p>
            <a:pPr lvl="4"/>
            <a:r>
              <a:rPr lang="pl-PL" alt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3449A6F8-ABF9-4E47-9D3E-08820C7F179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48284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 userDrawn="1"/>
        </p:nvSpPr>
        <p:spPr bwMode="auto">
          <a:xfrm>
            <a:off x="6416675" y="1268413"/>
            <a:ext cx="29511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pl-PL" altLang="pl-PL" sz="1100" spc="220" dirty="0" smtClean="0">
                <a:solidFill>
                  <a:srgbClr val="B60024"/>
                </a:solidFill>
                <a:cs typeface="Times New Roman" pitchFamily="18" charset="0"/>
              </a:rPr>
              <a:t>Państwowy bank rozwoju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39114"/>
            <a:ext cx="7772400" cy="88583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rgbClr val="B60024"/>
                </a:solidFill>
                <a:latin typeface="Arial" panose="020B0604020202020204" pitchFamily="34" charset="0"/>
                <a:cs typeface="Times New Roman" pitchFamily="18" charset="0"/>
              </a:defRPr>
            </a:lvl1pPr>
          </a:lstStyle>
          <a:p>
            <a:r>
              <a:rPr lang="pl-PL" dirty="0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68960"/>
            <a:ext cx="6400800" cy="542932"/>
          </a:xfrm>
        </p:spPr>
        <p:txBody>
          <a:bodyPr/>
          <a:lstStyle>
            <a:lvl1pPr marL="0" indent="0" algn="ctr">
              <a:buFontTx/>
              <a:buNone/>
              <a:defRPr sz="2000"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1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1268413"/>
            <a:ext cx="2133600" cy="255587"/>
          </a:xfrm>
        </p:spPr>
        <p:txBody>
          <a:bodyPr/>
          <a:lstStyle>
            <a:lvl1pPr algn="l">
              <a:defRPr sz="1200" smtClean="0"/>
            </a:lvl1pPr>
          </a:lstStyle>
          <a:p>
            <a:pPr>
              <a:defRPr/>
            </a:pPr>
            <a:fld id="{D2C7E9A7-7CE2-464A-9682-3BC1F6E3F19E}" type="datetime1">
              <a:rPr lang="pl-PL" altLang="pl-PL"/>
              <a:pPr>
                <a:defRPr/>
              </a:pPr>
              <a:t>2014-09-15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58812043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 userDrawn="1"/>
        </p:nvSpPr>
        <p:spPr bwMode="auto">
          <a:xfrm>
            <a:off x="6416675" y="325438"/>
            <a:ext cx="29511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pl-PL" altLang="pl-PL" sz="1100" spc="220" dirty="0" smtClean="0">
                <a:solidFill>
                  <a:srgbClr val="B60024"/>
                </a:solidFill>
                <a:cs typeface="Times New Roman" pitchFamily="18" charset="0"/>
              </a:rPr>
              <a:t>Państwowy bank rozwoju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28801"/>
            <a:ext cx="8424936" cy="5040559"/>
          </a:xfrm>
        </p:spPr>
        <p:txBody>
          <a:bodyPr/>
          <a:lstStyle>
            <a:lvl1pPr>
              <a:defRPr sz="2000"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1pPr>
            <a:lvl2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2pPr>
            <a:lvl3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3pPr>
            <a:lvl4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4pPr>
            <a:lvl5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4140C-DF30-425F-AD6A-CC57F027717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Symbol zastępczy zawartości 2"/>
          <p:cNvSpPr>
            <a:spLocks noGrp="1"/>
          </p:cNvSpPr>
          <p:nvPr>
            <p:ph idx="11"/>
          </p:nvPr>
        </p:nvSpPr>
        <p:spPr>
          <a:xfrm>
            <a:off x="0" y="980728"/>
            <a:ext cx="8424936" cy="438150"/>
          </a:xfrm>
        </p:spPr>
        <p:txBody>
          <a:bodyPr/>
          <a:lstStyle>
            <a:lvl1pPr>
              <a:defRPr b="1">
                <a:solidFill>
                  <a:srgbClr val="B60024"/>
                </a:solidFill>
              </a:defRPr>
            </a:lvl1pPr>
          </a:lstStyle>
          <a:p>
            <a:endParaRPr lang="pl-PL" altLang="pl-PL" dirty="0" smtClean="0">
              <a:solidFill>
                <a:srgbClr val="B60024"/>
              </a:solidFill>
              <a:latin typeface="Arial" charset="0"/>
              <a:ea typeface="ＭＳ Ｐゴシック" pitchFamily="34" charset="-128"/>
            </a:endParaRPr>
          </a:p>
          <a:p>
            <a:pPr lvl="2"/>
            <a:endParaRPr lang="pl-PL" altLang="pl-PL" dirty="0" smtClean="0">
              <a:solidFill>
                <a:srgbClr val="B60024"/>
              </a:solidFill>
              <a:latin typeface="Arial" charset="0"/>
              <a:ea typeface="Times New Roman" pitchFamily="18" charset="0"/>
            </a:endParaRPr>
          </a:p>
          <a:p>
            <a:pPr lvl="2"/>
            <a:endParaRPr lang="pl-PL" altLang="pl-PL" dirty="0" smtClean="0">
              <a:solidFill>
                <a:srgbClr val="B60024"/>
              </a:solidFill>
              <a:latin typeface="Arial" charset="0"/>
              <a:ea typeface="Times New Roman" pitchFamily="18" charset="0"/>
            </a:endParaRPr>
          </a:p>
          <a:p>
            <a:pPr lvl="1"/>
            <a:endParaRPr lang="pl-PL" altLang="pl-PL" dirty="0" smtClean="0">
              <a:solidFill>
                <a:srgbClr val="B60024"/>
              </a:solidFill>
              <a:latin typeface="Arial" charset="0"/>
              <a:ea typeface="Times New Roman" pitchFamily="18" charset="0"/>
            </a:endParaRPr>
          </a:p>
          <a:p>
            <a:endParaRPr lang="pl-PL" altLang="pl-PL" dirty="0" smtClean="0">
              <a:solidFill>
                <a:srgbClr val="B60024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40503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 userDrawn="1"/>
        </p:nvSpPr>
        <p:spPr bwMode="auto">
          <a:xfrm>
            <a:off x="6416675" y="325438"/>
            <a:ext cx="29511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pl-PL" altLang="pl-PL" sz="1100" spc="220" dirty="0" smtClean="0">
                <a:solidFill>
                  <a:srgbClr val="B60024"/>
                </a:solidFill>
                <a:cs typeface="Times New Roman" pitchFamily="18" charset="0"/>
              </a:rPr>
              <a:t>Państwowy bank rozwoju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74739"/>
            <a:ext cx="8229600" cy="5311781"/>
          </a:xfrm>
        </p:spPr>
        <p:txBody>
          <a:bodyPr/>
          <a:lstStyle>
            <a:lvl1pPr>
              <a:defRPr sz="2000"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1pPr>
            <a:lvl2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2pPr>
            <a:lvl3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3pPr>
            <a:lvl4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4pPr>
            <a:lvl5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477D19-295A-43C4-8DFB-F4276DDD27D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04906705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747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6088" y="285750"/>
            <a:ext cx="213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58595A"/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6BCE793A-EDE5-496A-86A4-54935EF7317A}" type="datetime1">
              <a:rPr lang="pl-PL" altLang="pl-PL"/>
              <a:pPr>
                <a:defRPr/>
              </a:pPr>
              <a:t>2014-09-15</a:t>
            </a:fld>
            <a:endParaRPr lang="pl-PL" alt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59563" y="6524625"/>
            <a:ext cx="2133600" cy="2555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58595A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83B348-1C74-493B-8DBC-6D39BD78FCF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</p:sldLayoutIdLst>
  <p:transition spd="slow">
    <p:circl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EEE8C5"/>
          </a:solidFill>
          <a:latin typeface="Arial" panose="020B0604020202020204" pitchFamily="34" charset="0"/>
          <a:ea typeface="ＭＳ Ｐゴシック" charset="0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EEE8C5"/>
          </a:solidFill>
          <a:latin typeface="Arial" charset="0"/>
          <a:ea typeface="ＭＳ Ｐゴシック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EEE8C5"/>
          </a:solidFill>
          <a:latin typeface="Arial" charset="0"/>
          <a:ea typeface="ＭＳ Ｐゴシック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EEE8C5"/>
          </a:solidFill>
          <a:latin typeface="Arial" charset="0"/>
          <a:ea typeface="ＭＳ Ｐゴシック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EEE8C5"/>
          </a:solidFill>
          <a:latin typeface="Arial" charset="0"/>
          <a:ea typeface="ＭＳ Ｐゴシック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58595A"/>
          </a:solidFill>
          <a:latin typeface="Arial" panose="020B0604020202020204" pitchFamily="34" charset="0"/>
          <a:ea typeface="ＭＳ Ｐゴシック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60024"/>
        </a:buClr>
        <a:buChar char="–"/>
        <a:defRPr sz="1400">
          <a:solidFill>
            <a:srgbClr val="58595A"/>
          </a:solidFill>
          <a:latin typeface="Arial" panose="020B0604020202020204" pitchFamily="34" charset="0"/>
          <a:ea typeface="Times New Roman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60024"/>
        </a:buClr>
        <a:buChar char="•"/>
        <a:defRPr sz="1400">
          <a:solidFill>
            <a:srgbClr val="58595A"/>
          </a:solidFill>
          <a:latin typeface="Arial" panose="020B0604020202020204" pitchFamily="34" charset="0"/>
          <a:ea typeface="Times New Roman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60024"/>
        </a:buClr>
        <a:buChar char="–"/>
        <a:defRPr sz="1400">
          <a:solidFill>
            <a:srgbClr val="58595A"/>
          </a:solidFill>
          <a:latin typeface="Arial" panose="020B0604020202020204" pitchFamily="34" charset="0"/>
          <a:ea typeface="Times New Roman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60024"/>
        </a:buClr>
        <a:buChar char="»"/>
        <a:defRPr sz="1400">
          <a:solidFill>
            <a:srgbClr val="58595A"/>
          </a:solidFill>
          <a:latin typeface="Arial" panose="020B0604020202020204" pitchFamily="34" charset="0"/>
          <a:ea typeface="Times New Roman" charset="0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gk.com.p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6.tiff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36513" y="2852738"/>
            <a:ext cx="9217026" cy="1152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123" name="Tytuł 1"/>
          <p:cNvSpPr>
            <a:spLocks noGrp="1"/>
          </p:cNvSpPr>
          <p:nvPr>
            <p:ph type="ctrTitle"/>
          </p:nvPr>
        </p:nvSpPr>
        <p:spPr bwMode="auto">
          <a:xfrm>
            <a:off x="0" y="2132906"/>
            <a:ext cx="9144000" cy="1080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3200" dirty="0" smtClean="0">
                <a:latin typeface="Arial" charset="0"/>
                <a:ea typeface="ＭＳ Ｐゴシック" pitchFamily="34" charset="-128"/>
              </a:rPr>
              <a:t>Rola BGK w finansowaniu inwestycji </a:t>
            </a:r>
            <a:br>
              <a:rPr lang="pl-PL" altLang="pl-PL" sz="3200" dirty="0" smtClean="0">
                <a:latin typeface="Arial" charset="0"/>
                <a:ea typeface="ＭＳ Ｐゴシック" pitchFamily="34" charset="-128"/>
              </a:rPr>
            </a:br>
            <a:r>
              <a:rPr lang="pl-PL" altLang="pl-PL" sz="3200" dirty="0" smtClean="0">
                <a:latin typeface="Arial" charset="0"/>
                <a:ea typeface="ＭＳ Ｐゴシック" pitchFamily="34" charset="-128"/>
              </a:rPr>
              <a:t>na obszarach wiejskich</a:t>
            </a:r>
            <a:endParaRPr lang="pl-PL" altLang="pl-PL" sz="3200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479635" y="3698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l-PL" dirty="0">
              <a:solidFill>
                <a:srgbClr val="58595A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647610" y="3698448"/>
            <a:ext cx="584878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58595A"/>
                </a:solidFill>
              </a:rPr>
              <a:t>Paweł Lisowski</a:t>
            </a:r>
          </a:p>
          <a:p>
            <a:pPr algn="ctr"/>
            <a:r>
              <a:rPr lang="pl-PL" dirty="0" smtClean="0">
                <a:solidFill>
                  <a:srgbClr val="58595A"/>
                </a:solidFill>
              </a:rPr>
              <a:t>Dyrektor </a:t>
            </a:r>
            <a:r>
              <a:rPr lang="pl-PL" dirty="0">
                <a:solidFill>
                  <a:srgbClr val="58595A"/>
                </a:solidFill>
              </a:rPr>
              <a:t>ds. Współpracy z Samorządami </a:t>
            </a:r>
            <a:r>
              <a:rPr lang="pl-PL" dirty="0" smtClean="0">
                <a:solidFill>
                  <a:srgbClr val="58595A"/>
                </a:solidFill>
              </a:rPr>
              <a:t>Terytorialnymi</a:t>
            </a:r>
          </a:p>
          <a:p>
            <a:pPr algn="ctr"/>
            <a:r>
              <a:rPr lang="pl-PL" dirty="0" smtClean="0">
                <a:solidFill>
                  <a:srgbClr val="58595A"/>
                </a:solidFill>
              </a:rPr>
              <a:t>Doradca </a:t>
            </a:r>
            <a:r>
              <a:rPr lang="pl-PL" dirty="0">
                <a:solidFill>
                  <a:srgbClr val="58595A"/>
                </a:solidFill>
              </a:rPr>
              <a:t>Prezesa</a:t>
            </a:r>
          </a:p>
          <a:p>
            <a:pPr algn="ctr"/>
            <a:endParaRPr lang="pl-PL" dirty="0">
              <a:solidFill>
                <a:srgbClr val="58595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 algn="just">
              <a:lnSpc>
                <a:spcPct val="90000"/>
              </a:lnSpc>
              <a:spcBef>
                <a:spcPts val="1000"/>
              </a:spcBef>
              <a:buFontTx/>
              <a:buAutoNum type="arabicPeriod"/>
            </a:pPr>
            <a:r>
              <a:rPr lang="pl-PL" sz="1800" dirty="0"/>
              <a:t>Pożyczkobiorca dokonuje zakupu towaru lub usługi. </a:t>
            </a:r>
          </a:p>
          <a:p>
            <a:pPr marL="381000" indent="-381000" algn="just">
              <a:lnSpc>
                <a:spcPct val="90000"/>
              </a:lnSpc>
              <a:spcBef>
                <a:spcPts val="1000"/>
              </a:spcBef>
              <a:buFontTx/>
              <a:buAutoNum type="arabicPeriod"/>
            </a:pPr>
            <a:r>
              <a:rPr lang="pl-PL" sz="1800" dirty="0"/>
              <a:t>Pożyczkobiorca </a:t>
            </a:r>
            <a:r>
              <a:rPr lang="pl-PL" sz="1800" b="1" dirty="0"/>
              <a:t>dostarcza do Oddziału Banku faktury</a:t>
            </a:r>
            <a:r>
              <a:rPr lang="pl-PL" sz="1800" dirty="0"/>
              <a:t> lub inne równoważne dokumenty księgowe wystawione przez wykonawców (sprzedawców) oraz dyspozycje przelewów z rachunku środków własnych i z rachunku pożyczki.</a:t>
            </a:r>
          </a:p>
          <a:p>
            <a:pPr marL="381000" indent="-381000" algn="just">
              <a:lnSpc>
                <a:spcPct val="90000"/>
              </a:lnSpc>
              <a:spcBef>
                <a:spcPts val="1000"/>
              </a:spcBef>
              <a:buFontTx/>
              <a:buAutoNum type="arabicPeriod"/>
            </a:pPr>
            <a:r>
              <a:rPr lang="pl-PL" sz="1800" dirty="0"/>
              <a:t>Bank sporządza kopię faktury i poświadcza ją za zgodność z oryginałem. Oryginał faktury oddaje Pożyczkobiorcy.</a:t>
            </a:r>
          </a:p>
          <a:p>
            <a:pPr marL="381000" indent="-381000" algn="just">
              <a:lnSpc>
                <a:spcPct val="90000"/>
              </a:lnSpc>
              <a:spcBef>
                <a:spcPts val="1000"/>
              </a:spcBef>
              <a:buFontTx/>
              <a:buAutoNum type="arabicPeriod"/>
            </a:pPr>
            <a:r>
              <a:rPr lang="pl-PL" sz="1800" dirty="0"/>
              <a:t>Bank uruchamia transzę pożyczki. </a:t>
            </a:r>
            <a:r>
              <a:rPr lang="pl-PL" sz="1800" b="1" dirty="0"/>
              <a:t>Dokonuje płatności kwoty wynikającej z faktury zgodnie z zamówionymi środkami w MF oraz aktualnym harmonogramem</a:t>
            </a:r>
            <a:r>
              <a:rPr lang="pl-PL" sz="1800" dirty="0"/>
              <a:t> (przelewy z rachunku pożyczki i rachunku środków własnych).</a:t>
            </a:r>
          </a:p>
          <a:p>
            <a:pPr marL="381000" indent="-381000" algn="just">
              <a:lnSpc>
                <a:spcPct val="90000"/>
              </a:lnSpc>
              <a:spcBef>
                <a:spcPts val="1000"/>
              </a:spcBef>
              <a:buFontTx/>
              <a:buAutoNum type="arabicPeriod"/>
            </a:pPr>
            <a:r>
              <a:rPr lang="pl-PL" sz="1800" dirty="0"/>
              <a:t>Pożyczkobiorca składa w Urzędzie Marszałkowskim </a:t>
            </a:r>
            <a:r>
              <a:rPr lang="pl-PL" sz="1800" b="1" dirty="0"/>
              <a:t>wniosek o płatność.</a:t>
            </a:r>
            <a:endParaRPr lang="pl-PL" sz="1800" dirty="0"/>
          </a:p>
          <a:p>
            <a:pPr marL="381000" indent="-381000" algn="just">
              <a:lnSpc>
                <a:spcPct val="90000"/>
              </a:lnSpc>
              <a:spcBef>
                <a:spcPts val="1000"/>
              </a:spcBef>
              <a:buFontTx/>
              <a:buAutoNum type="arabicPeriod"/>
            </a:pPr>
            <a:r>
              <a:rPr lang="pl-PL" sz="1800" dirty="0"/>
              <a:t>Urząd Marszałkowski, po weryfikacji, przekazuje dokumenty do Agencji Płatniczej (</a:t>
            </a:r>
            <a:r>
              <a:rPr lang="pl-PL" sz="1800" dirty="0" err="1"/>
              <a:t>ARiMR</a:t>
            </a:r>
            <a:r>
              <a:rPr lang="pl-PL" sz="1800" dirty="0"/>
              <a:t>) - </a:t>
            </a:r>
            <a:r>
              <a:rPr lang="pl-PL" sz="1800" b="1" dirty="0"/>
              <a:t>wniosek o refundację</a:t>
            </a:r>
            <a:r>
              <a:rPr lang="pl-PL" sz="1800" dirty="0"/>
              <a:t>.</a:t>
            </a:r>
          </a:p>
          <a:p>
            <a:pPr marL="381000" indent="-381000" algn="just">
              <a:lnSpc>
                <a:spcPct val="90000"/>
              </a:lnSpc>
              <a:spcBef>
                <a:spcPts val="1000"/>
              </a:spcBef>
              <a:buFontTx/>
              <a:buAutoNum type="arabicPeriod"/>
            </a:pPr>
            <a:r>
              <a:rPr lang="pl-PL" sz="1800" b="1" dirty="0"/>
              <a:t>Spłata kwoty wykorzystanej pożyczki</a:t>
            </a:r>
            <a:r>
              <a:rPr lang="pl-PL" sz="1800" dirty="0"/>
              <a:t>. </a:t>
            </a:r>
            <a:r>
              <a:rPr lang="pl-PL" sz="1800" dirty="0" err="1"/>
              <a:t>ARiMR</a:t>
            </a:r>
            <a:r>
              <a:rPr lang="pl-PL" sz="1800" dirty="0"/>
              <a:t> przekazuje na rachunek pożyczki Pożyczkobiorcy środki, tytułem zwrotu kosztów kwalifikowalnych poniesionych przez Pożyczkobiorcę.</a:t>
            </a:r>
          </a:p>
          <a:p>
            <a:endParaRPr lang="pl-PL" sz="18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34140C-DF30-425F-AD6A-CC57F0277170}" type="slidenum">
              <a:rPr lang="pl-PL" altLang="pl-PL"/>
              <a:pPr>
                <a:defRPr/>
              </a:pPr>
              <a:t>10</a:t>
            </a:fld>
            <a:endParaRPr lang="pl-PL" alt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1"/>
          </p:nvPr>
        </p:nvSpPr>
        <p:spPr>
          <a:xfrm>
            <a:off x="0" y="980728"/>
            <a:ext cx="8748464" cy="438150"/>
          </a:xfrm>
        </p:spPr>
        <p:txBody>
          <a:bodyPr/>
          <a:lstStyle/>
          <a:p>
            <a:r>
              <a:rPr lang="pl-PL" dirty="0"/>
              <a:t>Schemat przepływu środków pożyczki </a:t>
            </a:r>
            <a:r>
              <a:rPr lang="pl-PL" dirty="0" smtClean="0"/>
              <a:t>                                                </a:t>
            </a:r>
            <a:r>
              <a:rPr lang="pl-PL" b="0" dirty="0" smtClean="0"/>
              <a:t>[2/2]</a:t>
            </a:r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256525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34140C-DF30-425F-AD6A-CC57F0277170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l-PL" dirty="0"/>
              <a:t>Stan realizacji pożyczek </a:t>
            </a:r>
            <a:r>
              <a:rPr lang="pl-PL" dirty="0" smtClean="0"/>
              <a:t>PROW na </a:t>
            </a:r>
            <a:r>
              <a:rPr lang="pl-PL" dirty="0"/>
              <a:t>dzień </a:t>
            </a:r>
            <a:r>
              <a:rPr lang="pl-PL" dirty="0" smtClean="0"/>
              <a:t>31.08.2014 r.</a:t>
            </a:r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1475656" y="1628904"/>
            <a:ext cx="5904654" cy="4968448"/>
            <a:chOff x="1187625" y="1484888"/>
            <a:chExt cx="6041974" cy="4968448"/>
          </a:xfrm>
        </p:grpSpPr>
        <p:sp>
          <p:nvSpPr>
            <p:cNvPr id="6" name="Pagon 4"/>
            <p:cNvSpPr/>
            <p:nvPr/>
          </p:nvSpPr>
          <p:spPr>
            <a:xfrm>
              <a:off x="1187625" y="1484888"/>
              <a:ext cx="3364282" cy="93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Liczba zawartych umów</a:t>
              </a:r>
            </a:p>
          </p:txBody>
        </p:sp>
        <p:sp>
          <p:nvSpPr>
            <p:cNvPr id="7" name="Pagon 4"/>
            <p:cNvSpPr/>
            <p:nvPr/>
          </p:nvSpPr>
          <p:spPr>
            <a:xfrm>
              <a:off x="1187625" y="2493001"/>
              <a:ext cx="3364282" cy="93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Wartość zawartych umów</a:t>
              </a:r>
              <a:b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</a:b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pożyczki</a:t>
              </a:r>
            </a:p>
          </p:txBody>
        </p:sp>
        <p:sp>
          <p:nvSpPr>
            <p:cNvPr id="8" name="Pięciokąt 7"/>
            <p:cNvSpPr/>
            <p:nvPr/>
          </p:nvSpPr>
          <p:spPr>
            <a:xfrm>
              <a:off x="5101176" y="2511799"/>
              <a:ext cx="2128423" cy="828000"/>
            </a:xfrm>
            <a:prstGeom prst="homePlate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Pagon 4"/>
            <p:cNvSpPr/>
            <p:nvPr/>
          </p:nvSpPr>
          <p:spPr>
            <a:xfrm>
              <a:off x="1187625" y="3501112"/>
              <a:ext cx="3364282" cy="93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Wartość uruchomionych </a:t>
              </a:r>
              <a:b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</a:b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środków pożyczki</a:t>
              </a:r>
            </a:p>
          </p:txBody>
        </p:sp>
        <p:sp>
          <p:nvSpPr>
            <p:cNvPr id="10" name="Pięciokąt 9"/>
            <p:cNvSpPr/>
            <p:nvPr/>
          </p:nvSpPr>
          <p:spPr>
            <a:xfrm>
              <a:off x="5101176" y="3516051"/>
              <a:ext cx="2128423" cy="828000"/>
            </a:xfrm>
            <a:prstGeom prst="homePlate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Pagon 4"/>
            <p:cNvSpPr/>
            <p:nvPr/>
          </p:nvSpPr>
          <p:spPr>
            <a:xfrm>
              <a:off x="1187625" y="4509225"/>
              <a:ext cx="3364282" cy="93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Wartość spłat </a:t>
              </a:r>
              <a:b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</a:b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środków pożyczki</a:t>
              </a:r>
            </a:p>
          </p:txBody>
        </p:sp>
        <p:sp>
          <p:nvSpPr>
            <p:cNvPr id="12" name="Pagon 4"/>
            <p:cNvSpPr/>
            <p:nvPr/>
          </p:nvSpPr>
          <p:spPr>
            <a:xfrm>
              <a:off x="1187626" y="5517336"/>
              <a:ext cx="3364282" cy="93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% spłaconych środków pożyczki</a:t>
              </a:r>
            </a:p>
          </p:txBody>
        </p:sp>
        <p:sp>
          <p:nvSpPr>
            <p:cNvPr id="13" name="Pięciokąt 12"/>
            <p:cNvSpPr/>
            <p:nvPr/>
          </p:nvSpPr>
          <p:spPr>
            <a:xfrm>
              <a:off x="5103787" y="4520303"/>
              <a:ext cx="2125811" cy="828000"/>
            </a:xfrm>
            <a:prstGeom prst="homePlate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Pięciokąt 13"/>
            <p:cNvSpPr/>
            <p:nvPr/>
          </p:nvSpPr>
          <p:spPr>
            <a:xfrm>
              <a:off x="5101176" y="1507547"/>
              <a:ext cx="2128423" cy="828000"/>
            </a:xfrm>
            <a:prstGeom prst="homePlate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Pięciokąt 14"/>
            <p:cNvSpPr/>
            <p:nvPr/>
          </p:nvSpPr>
          <p:spPr>
            <a:xfrm>
              <a:off x="5101176" y="5524555"/>
              <a:ext cx="2128423" cy="828000"/>
            </a:xfrm>
            <a:prstGeom prst="homePlate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Pagon 4"/>
            <p:cNvSpPr/>
            <p:nvPr/>
          </p:nvSpPr>
          <p:spPr>
            <a:xfrm>
              <a:off x="4941811" y="1507469"/>
              <a:ext cx="2209411" cy="82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marR="0" lvl="0" algn="ctr" defTabSz="13779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4.814</a:t>
              </a:r>
              <a:endPara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17" name="Pagon 4"/>
            <p:cNvSpPr/>
            <p:nvPr/>
          </p:nvSpPr>
          <p:spPr>
            <a:xfrm>
              <a:off x="4925341" y="3523693"/>
              <a:ext cx="2304256" cy="82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marL="0" marR="0" lvl="0" indent="0" algn="ctr" defTabSz="13779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2.837,73 </a:t>
              </a:r>
              <a:br>
                <a:rPr kumimoji="0" lang="pl-PL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</a:br>
              <a:r>
                <a:rPr kumimoji="0" lang="pl-P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mln PLN </a:t>
              </a:r>
            </a:p>
          </p:txBody>
        </p:sp>
        <p:sp>
          <p:nvSpPr>
            <p:cNvPr id="18" name="Pagon 4"/>
            <p:cNvSpPr/>
            <p:nvPr/>
          </p:nvSpPr>
          <p:spPr>
            <a:xfrm>
              <a:off x="4941810" y="5524555"/>
              <a:ext cx="2287789" cy="82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marL="0" marR="0" lvl="0" indent="0" algn="ctr" defTabSz="13779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89,24</a:t>
              </a:r>
              <a:r>
                <a:rPr kumimoji="0" lang="pl-PL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 %</a:t>
              </a:r>
            </a:p>
          </p:txBody>
        </p:sp>
        <p:sp>
          <p:nvSpPr>
            <p:cNvPr id="19" name="Pagon 4"/>
            <p:cNvSpPr/>
            <p:nvPr/>
          </p:nvSpPr>
          <p:spPr>
            <a:xfrm>
              <a:off x="4920579" y="2500220"/>
              <a:ext cx="2309019" cy="82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marL="0" marR="0" lvl="0" indent="0" algn="ctr" defTabSz="13779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3.508,23 </a:t>
              </a:r>
              <a:br>
                <a:rPr kumimoji="0" lang="pl-PL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</a:br>
              <a:r>
                <a:rPr kumimoji="0" lang="pl-P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mln PLN </a:t>
              </a:r>
            </a:p>
          </p:txBody>
        </p:sp>
        <p:sp>
          <p:nvSpPr>
            <p:cNvPr id="20" name="Pagon 4"/>
            <p:cNvSpPr/>
            <p:nvPr/>
          </p:nvSpPr>
          <p:spPr>
            <a:xfrm>
              <a:off x="5022800" y="4500286"/>
              <a:ext cx="2125809" cy="82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marL="0" marR="0" lvl="0" indent="0" algn="ctr" defTabSz="13779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2.532,43 </a:t>
              </a:r>
              <a:br>
                <a:rPr kumimoji="0" lang="pl-PL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</a:br>
              <a:r>
                <a:rPr kumimoji="0" lang="pl-P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mln PLN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866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262245"/>
              </p:ext>
            </p:extLst>
          </p:nvPr>
        </p:nvGraphicFramePr>
        <p:xfrm>
          <a:off x="323850" y="1628775"/>
          <a:ext cx="8424863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34140C-DF30-425F-AD6A-CC57F0277170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l-PL" dirty="0"/>
              <a:t>Liczba umów zawartych w BGK – stan na dzień </a:t>
            </a:r>
            <a:r>
              <a:rPr lang="pl-PL" dirty="0" smtClean="0"/>
              <a:t>31.08.2014 </a:t>
            </a:r>
            <a:r>
              <a:rPr lang="pl-PL" dirty="0"/>
              <a:t>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74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803684"/>
              </p:ext>
            </p:extLst>
          </p:nvPr>
        </p:nvGraphicFramePr>
        <p:xfrm>
          <a:off x="323528" y="1700808"/>
          <a:ext cx="8424863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34140C-DF30-425F-AD6A-CC57F0277170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l-PL" dirty="0" smtClean="0"/>
              <a:t>Wartość zawartych umów pożyczki – </a:t>
            </a:r>
            <a:r>
              <a:rPr lang="pl-PL" dirty="0"/>
              <a:t>stan na dzień </a:t>
            </a:r>
            <a:r>
              <a:rPr lang="pl-PL" dirty="0" smtClean="0"/>
              <a:t>31.08.2014 </a:t>
            </a:r>
            <a:r>
              <a:rPr lang="pl-PL" dirty="0"/>
              <a:t>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244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34140C-DF30-425F-AD6A-CC57F0277170}" type="slidenum">
              <a:rPr lang="pl-PL" altLang="pl-PL" smtClean="0"/>
              <a:pPr>
                <a:defRPr/>
              </a:pPr>
              <a:t>14</a:t>
            </a:fld>
            <a:endParaRPr lang="pl-PL" alt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l-PL" dirty="0"/>
              <a:t>Liczba zawartych umów w BGK – stan na dzień </a:t>
            </a:r>
            <a:r>
              <a:rPr lang="pl-PL" dirty="0" smtClean="0"/>
              <a:t>31.07.2014 </a:t>
            </a:r>
            <a:r>
              <a:rPr lang="pl-PL" dirty="0"/>
              <a:t>r</a:t>
            </a:r>
            <a:r>
              <a:rPr lang="pl-PL" dirty="0" smtClean="0"/>
              <a:t>.</a:t>
            </a:r>
            <a:endParaRPr lang="pl-PL" dirty="0"/>
          </a:p>
        </p:txBody>
      </p:sp>
      <p:graphicFrame>
        <p:nvGraphicFramePr>
          <p:cNvPr id="5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321612"/>
              </p:ext>
            </p:extLst>
          </p:nvPr>
        </p:nvGraphicFramePr>
        <p:xfrm>
          <a:off x="323850" y="1628775"/>
          <a:ext cx="8424863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09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34140C-DF30-425F-AD6A-CC57F0277170}" type="slidenum">
              <a:rPr lang="pl-PL" altLang="pl-PL"/>
              <a:pPr>
                <a:defRPr/>
              </a:pPr>
              <a:t>15</a:t>
            </a:fld>
            <a:endParaRPr lang="pl-PL" alt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Obligacje </a:t>
            </a:r>
            <a:r>
              <a:rPr lang="pl-PL" dirty="0" smtClean="0">
                <a:solidFill>
                  <a:srgbClr val="C00000"/>
                </a:solidFill>
              </a:rPr>
              <a:t>komunalne</a:t>
            </a:r>
            <a:endParaRPr lang="pl-PL" dirty="0">
              <a:solidFill>
                <a:srgbClr val="C00000"/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745670" y="1628800"/>
            <a:ext cx="7833424" cy="4896460"/>
            <a:chOff x="745670" y="1484784"/>
            <a:chExt cx="7833424" cy="4896460"/>
          </a:xfrm>
        </p:grpSpPr>
        <p:cxnSp>
          <p:nvCxnSpPr>
            <p:cNvPr id="6" name="Łącznik prostoliniowy 5"/>
            <p:cNvCxnSpPr>
              <a:endCxn id="12" idx="1"/>
            </p:cNvCxnSpPr>
            <p:nvPr/>
          </p:nvCxnSpPr>
          <p:spPr>
            <a:xfrm>
              <a:off x="2555776" y="2492896"/>
              <a:ext cx="882139" cy="575275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7" name="Łącznik prostoliniowy 6"/>
            <p:cNvCxnSpPr/>
            <p:nvPr/>
          </p:nvCxnSpPr>
          <p:spPr>
            <a:xfrm flipH="1">
              <a:off x="5957915" y="2600824"/>
              <a:ext cx="820979" cy="108096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8" name="Łącznik prostoliniowy 7"/>
            <p:cNvCxnSpPr/>
            <p:nvPr/>
          </p:nvCxnSpPr>
          <p:spPr>
            <a:xfrm flipV="1">
              <a:off x="3265456" y="4328171"/>
              <a:ext cx="1882608" cy="1405002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9" name="Prostokąt 8"/>
            <p:cNvSpPr>
              <a:spLocks noChangeAspect="1"/>
            </p:cNvSpPr>
            <p:nvPr/>
          </p:nvSpPr>
          <p:spPr>
            <a:xfrm>
              <a:off x="745670" y="1484784"/>
              <a:ext cx="1800200" cy="1800200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3600" kern="0" dirty="0" smtClea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162 </a:t>
              </a:r>
              <a:r>
                <a:rPr lang="pl-PL" sz="2400" kern="0" dirty="0" smtClea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/>
              </a:r>
              <a:br>
                <a:rPr lang="pl-PL" sz="2400" kern="0" dirty="0" smtClea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</a:br>
              <a:r>
                <a:rPr lang="pl-PL" sz="2400" kern="0" dirty="0" smtClea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dla miast </a:t>
              </a:r>
              <a:br>
                <a:rPr lang="pl-PL" sz="2400" kern="0" dirty="0" smtClea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</a:br>
              <a:r>
                <a:rPr lang="pl-PL" sz="2400" kern="0" dirty="0" smtClea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i gmin</a:t>
              </a:r>
              <a:endParaRPr lang="pl-PL" sz="2400" i="1" kern="0" dirty="0" smtClean="0">
                <a:solidFill>
                  <a:srgbClr val="595959"/>
                </a:solidFill>
                <a:latin typeface="Arial"/>
                <a:ea typeface="+mn-ea"/>
                <a:cs typeface="Times New Roman" pitchFamily="18" charset="0"/>
              </a:endParaRPr>
            </a:p>
          </p:txBody>
        </p:sp>
        <p:sp>
          <p:nvSpPr>
            <p:cNvPr id="10" name="Prostokąt 9"/>
            <p:cNvSpPr>
              <a:spLocks noChangeAspect="1"/>
            </p:cNvSpPr>
            <p:nvPr/>
          </p:nvSpPr>
          <p:spPr>
            <a:xfrm>
              <a:off x="1454053" y="4581044"/>
              <a:ext cx="1800200" cy="1800200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3600" kern="0" dirty="0" smtClea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28</a:t>
              </a:r>
              <a:r>
                <a:rPr lang="pl-PL" kern="0" dirty="0" smtClea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/>
              </a:r>
              <a:br>
                <a:rPr lang="pl-PL" kern="0" dirty="0" smtClea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</a:br>
              <a:r>
                <a:rPr lang="pl-PL" sz="2400" kern="0" dirty="0" smtClea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dla </a:t>
              </a:r>
              <a:br>
                <a:rPr lang="pl-PL" sz="2400" kern="0" dirty="0" smtClea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</a:br>
              <a:r>
                <a:rPr lang="pl-PL" sz="2400" kern="0" dirty="0" smtClea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powiatów</a:t>
              </a:r>
              <a:endParaRPr lang="pl-PL" sz="2400" i="1" kern="0" dirty="0" smtClean="0">
                <a:solidFill>
                  <a:srgbClr val="595959"/>
                </a:solidFill>
                <a:latin typeface="Arial"/>
                <a:ea typeface="+mn-ea"/>
                <a:cs typeface="Times New Roman" pitchFamily="18" charset="0"/>
              </a:endParaRPr>
            </a:p>
          </p:txBody>
        </p:sp>
        <p:sp>
          <p:nvSpPr>
            <p:cNvPr id="11" name="Prostokąt 10"/>
            <p:cNvSpPr>
              <a:spLocks noChangeAspect="1"/>
            </p:cNvSpPr>
            <p:nvPr/>
          </p:nvSpPr>
          <p:spPr>
            <a:xfrm>
              <a:off x="6778894" y="1983347"/>
              <a:ext cx="1800200" cy="1800200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3600" kern="0" dirty="0" smtClea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8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kern="0" dirty="0" smtClea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dla województw</a:t>
              </a:r>
              <a:endParaRPr lang="pl-PL" sz="2000" i="1" kern="0" dirty="0" smtClean="0">
                <a:solidFill>
                  <a:srgbClr val="595959"/>
                </a:solidFill>
                <a:latin typeface="Arial"/>
                <a:ea typeface="+mn-ea"/>
                <a:cs typeface="Times New Roman" pitchFamily="18" charset="0"/>
              </a:endParaRPr>
            </a:p>
          </p:txBody>
        </p:sp>
        <p:sp>
          <p:nvSpPr>
            <p:cNvPr id="12" name="Prostokąt 11"/>
            <p:cNvSpPr>
              <a:spLocks noChangeAspect="1"/>
            </p:cNvSpPr>
            <p:nvPr/>
          </p:nvSpPr>
          <p:spPr>
            <a:xfrm>
              <a:off x="3437915" y="1808171"/>
              <a:ext cx="2520000" cy="2520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3600" kern="0" dirty="0" smtClea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198 </a:t>
              </a:r>
              <a:r>
                <a:rPr lang="pl-PL" sz="3600" kern="0" dirty="0" smtClea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emisji obligacji</a:t>
              </a:r>
              <a:r>
                <a:rPr lang="pl-PL" sz="2800" kern="0" dirty="0" smtClea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/>
              </a:r>
              <a:br>
                <a:rPr lang="pl-PL" sz="2800" kern="0" dirty="0" smtClea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</a:br>
              <a:r>
                <a:rPr lang="pl-PL" kern="0" dirty="0" smtClea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na kwotę ponad</a:t>
              </a:r>
              <a:r>
                <a:rPr lang="pl-PL" sz="2800" kern="0" dirty="0" smtClea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/>
              </a:r>
              <a:br>
                <a:rPr lang="pl-PL" sz="2800" kern="0" dirty="0" smtClea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</a:br>
              <a:r>
                <a:rPr lang="pl-PL" sz="3300" kern="0" dirty="0" smtClea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2,3 </a:t>
              </a:r>
              <a:r>
                <a:rPr lang="pl-PL" sz="3300" kern="0" dirty="0" smtClea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mld PLN</a:t>
              </a:r>
              <a:endParaRPr lang="pl-PL" sz="3300" i="1" kern="0" dirty="0" smtClean="0">
                <a:solidFill>
                  <a:srgbClr val="595959"/>
                </a:solidFill>
                <a:latin typeface="Arial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73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34140C-DF30-425F-AD6A-CC57F0277170}" type="slidenum">
              <a:rPr lang="pl-PL" altLang="pl-PL"/>
              <a:pPr>
                <a:defRPr/>
              </a:pPr>
              <a:t>16</a:t>
            </a:fld>
            <a:endParaRPr lang="pl-PL" alt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l-PL" dirty="0"/>
              <a:t>Obligacje przychodowe </a:t>
            </a:r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 bwMode="auto">
          <a:xfrm>
            <a:off x="242076" y="1412776"/>
            <a:ext cx="865984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>
                <a:solidFill>
                  <a:srgbClr val="595959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defRPr>
            </a:lvl2pPr>
            <a:lvl3pPr marL="536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80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42C1B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42C1B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spcBef>
                <a:spcPts val="0"/>
              </a:spcBef>
              <a:spcAft>
                <a:spcPts val="2400"/>
              </a:spcAft>
              <a:buClr>
                <a:srgbClr val="B60024"/>
              </a:buClr>
              <a:buFont typeface="Wingdings" pitchFamily="2" charset="2"/>
              <a:buChar char="§"/>
              <a:defRPr/>
            </a:pPr>
            <a:r>
              <a:rPr lang="pl-PL" kern="0" dirty="0" smtClean="0">
                <a:latin typeface="Arial"/>
              </a:rPr>
              <a:t>Spłacane i zabezpieczone przychodami generowanymi przez istniejącą, modernizowaną lub nowo wybudowaną infrastrukturę w długim okresie czasu.</a:t>
            </a:r>
          </a:p>
          <a:p>
            <a:pPr marL="342900" indent="-342900" algn="just">
              <a:spcBef>
                <a:spcPts val="0"/>
              </a:spcBef>
              <a:spcAft>
                <a:spcPts val="2400"/>
              </a:spcAft>
              <a:buClr>
                <a:srgbClr val="B60024"/>
              </a:buClr>
              <a:buFont typeface="Wingdings" pitchFamily="2" charset="2"/>
              <a:buChar char="§"/>
              <a:defRPr/>
            </a:pPr>
            <a:r>
              <a:rPr lang="pl-PL" kern="0" dirty="0" smtClean="0">
                <a:latin typeface="Arial"/>
              </a:rPr>
              <a:t>Pozwalają na realizowanie inwestycji w oparciu </a:t>
            </a:r>
            <a:br>
              <a:rPr lang="pl-PL" kern="0" dirty="0" smtClean="0">
                <a:latin typeface="Arial"/>
              </a:rPr>
            </a:br>
            <a:r>
              <a:rPr lang="pl-PL" kern="0" dirty="0" smtClean="0">
                <a:latin typeface="Arial"/>
              </a:rPr>
              <a:t>o przychody generowane przez działalność w sektorach użyteczności publicznej – bez udziału środków budżetów JST lub z bardzo ograniczonym udziałem.</a:t>
            </a:r>
            <a:endParaRPr lang="pl-PL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901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34140C-DF30-425F-AD6A-CC57F0277170}" type="slidenum">
              <a:rPr lang="pl-PL" altLang="pl-PL"/>
              <a:pPr>
                <a:defRPr/>
              </a:pPr>
              <a:t>17</a:t>
            </a:fld>
            <a:endParaRPr lang="pl-PL" alt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l-PL" dirty="0"/>
              <a:t>Kredyt ze środków pożyczki Europejskiego Banku Inwestycyjnego </a:t>
            </a:r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89090" y="1628800"/>
            <a:ext cx="3682752" cy="35274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solidFill>
                  <a:srgbClr val="595959"/>
                </a:solidFill>
              </a:rPr>
              <a:t>Przedsięwzięcia służące </a:t>
            </a:r>
            <a:r>
              <a:rPr lang="pl-PL" sz="2000" b="1" dirty="0">
                <a:solidFill>
                  <a:srgbClr val="595959"/>
                </a:solidFill>
              </a:rPr>
              <a:t>rozwojowi regionalnemu w sektorach:</a:t>
            </a:r>
          </a:p>
          <a:p>
            <a:pPr fontAlgn="auto">
              <a:spcAft>
                <a:spcPts val="0"/>
              </a:spcAft>
              <a:buClr>
                <a:srgbClr val="B60024"/>
              </a:buClr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rgbClr val="595959"/>
                </a:solidFill>
              </a:rPr>
              <a:t>środowisko, </a:t>
            </a:r>
          </a:p>
          <a:p>
            <a:pPr fontAlgn="auto">
              <a:spcAft>
                <a:spcPts val="0"/>
              </a:spcAft>
              <a:buClr>
                <a:srgbClr val="B60024"/>
              </a:buClr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rgbClr val="595959"/>
                </a:solidFill>
              </a:rPr>
              <a:t>infrastruktura, </a:t>
            </a:r>
          </a:p>
          <a:p>
            <a:pPr fontAlgn="auto">
              <a:spcAft>
                <a:spcPts val="0"/>
              </a:spcAft>
              <a:buClr>
                <a:srgbClr val="B60024"/>
              </a:buClr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rgbClr val="595959"/>
                </a:solidFill>
              </a:rPr>
              <a:t>edukacja, </a:t>
            </a:r>
          </a:p>
          <a:p>
            <a:pPr fontAlgn="auto">
              <a:spcAft>
                <a:spcPts val="0"/>
              </a:spcAft>
              <a:buClr>
                <a:srgbClr val="B60024"/>
              </a:buClr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rgbClr val="595959"/>
                </a:solidFill>
              </a:rPr>
              <a:t>zdrowie, rozwój Gospodarki Opartej na Wiedzy, </a:t>
            </a:r>
          </a:p>
          <a:p>
            <a:pPr fontAlgn="auto">
              <a:spcAft>
                <a:spcPts val="0"/>
              </a:spcAft>
              <a:buClr>
                <a:srgbClr val="B60024"/>
              </a:buClr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rgbClr val="595959"/>
                </a:solidFill>
              </a:rPr>
              <a:t>Energia,</a:t>
            </a:r>
          </a:p>
          <a:p>
            <a:pPr fontAlgn="auto">
              <a:spcAft>
                <a:spcPts val="0"/>
              </a:spcAft>
              <a:buClr>
                <a:srgbClr val="B60024"/>
              </a:buClr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rgbClr val="595959"/>
                </a:solidFill>
              </a:rPr>
              <a:t>poprawa spójności społeczno-gospodarczej.</a:t>
            </a:r>
            <a:endParaRPr lang="pl-PL" sz="2000" dirty="0">
              <a:solidFill>
                <a:srgbClr val="595959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355976" y="1628800"/>
            <a:ext cx="4392488" cy="460638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595959"/>
                </a:solidFill>
              </a:rPr>
              <a:t>P</a:t>
            </a:r>
            <a:r>
              <a:rPr lang="pl-PL" sz="2000" b="1" dirty="0" smtClean="0">
                <a:solidFill>
                  <a:srgbClr val="595959"/>
                </a:solidFill>
              </a:rPr>
              <a:t>oziom finansowania:</a:t>
            </a:r>
            <a:endParaRPr lang="pl-PL" sz="2000" b="1" dirty="0">
              <a:solidFill>
                <a:srgbClr val="595959"/>
              </a:solidFill>
            </a:endParaRPr>
          </a:p>
          <a:p>
            <a:pPr marL="288000" indent="-288000" fontAlgn="auto">
              <a:spcBef>
                <a:spcPts val="400"/>
              </a:spcBef>
              <a:spcAft>
                <a:spcPts val="0"/>
              </a:spcAft>
              <a:buClr>
                <a:srgbClr val="B60024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rgbClr val="595959"/>
                </a:solidFill>
              </a:rPr>
              <a:t>do 50 % łącznych kosztów przedsięwzięcia; </a:t>
            </a:r>
          </a:p>
          <a:p>
            <a:pPr marL="288000" indent="-288000" fontAlgn="auto">
              <a:spcBef>
                <a:spcPts val="400"/>
              </a:spcBef>
              <a:spcAft>
                <a:spcPts val="0"/>
              </a:spcAft>
              <a:buClr>
                <a:srgbClr val="B60024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rgbClr val="595959"/>
                </a:solidFill>
              </a:rPr>
              <a:t>do 90% łącznych kosztów przedsięwzięcia - w przypadku przedsięwzięć objętych dotacją UE (kredyt EBI + środki z dotacji UE + środki z grantu MIF/MFF);</a:t>
            </a:r>
          </a:p>
          <a:p>
            <a:pPr marL="288000" indent="-288000" fontAlgn="auto">
              <a:spcBef>
                <a:spcPts val="400"/>
              </a:spcBef>
              <a:spcAft>
                <a:spcPts val="0"/>
              </a:spcAft>
              <a:buClr>
                <a:srgbClr val="B60024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rgbClr val="595959"/>
                </a:solidFill>
              </a:rPr>
              <a:t>Maksymalna wartość przedsięwzięcia do równowartości 25 mln EUR;</a:t>
            </a:r>
          </a:p>
          <a:p>
            <a:pPr marL="288000" indent="-288000" fontAlgn="auto">
              <a:spcBef>
                <a:spcPts val="400"/>
              </a:spcBef>
              <a:spcAft>
                <a:spcPts val="0"/>
              </a:spcAft>
              <a:buClr>
                <a:srgbClr val="B60024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rgbClr val="595959"/>
                </a:solidFill>
              </a:rPr>
              <a:t>Maksymalna wartość finansowania EBI równowartość 12,5 mln EUR</a:t>
            </a: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4139952" y="1737245"/>
            <a:ext cx="0" cy="4497944"/>
          </a:xfrm>
          <a:prstGeom prst="lin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75117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34140C-DF30-425F-AD6A-CC57F0277170}" type="slidenum">
              <a:rPr lang="pl-PL" altLang="pl-PL"/>
              <a:pPr>
                <a:defRPr/>
              </a:pPr>
              <a:t>18</a:t>
            </a:fld>
            <a:endParaRPr lang="pl-PL" altLang="pl-PL"/>
          </a:p>
        </p:txBody>
      </p:sp>
      <p:sp>
        <p:nvSpPr>
          <p:cNvPr id="5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265802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pl-PL" sz="4000" b="1" dirty="0" smtClean="0"/>
              <a:t>Dziękuję za uwagę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pl-PL" dirty="0" smtClean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pl-PL" dirty="0" smtClean="0"/>
              <a:t>Bank Gospodarstwa Krajowego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pl-PL" sz="1400" dirty="0" smtClean="0">
                <a:hlinkClick r:id="rId2"/>
              </a:rPr>
              <a:t>www.bgk.com.pl</a:t>
            </a:r>
            <a:endParaRPr lang="pl-PL" sz="1400" dirty="0" smtClean="0"/>
          </a:p>
        </p:txBody>
      </p:sp>
    </p:spTree>
    <p:extLst>
      <p:ext uri="{BB962C8B-B14F-4D97-AF65-F5344CB8AC3E}">
        <p14:creationId xmlns:p14="http://schemas.microsoft.com/office/powerpoint/2010/main" val="10277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8229600" cy="4381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pl-PL" altLang="pl-PL" b="1" dirty="0" smtClean="0">
                <a:solidFill>
                  <a:srgbClr val="B60024"/>
                </a:solidFill>
                <a:latin typeface="Arial" charset="0"/>
                <a:ea typeface="ＭＳ Ｐゴシック" pitchFamily="34" charset="-128"/>
              </a:rPr>
              <a:t>Podstawowe cele i zadania strategiczne</a:t>
            </a:r>
          </a:p>
          <a:p>
            <a:endParaRPr lang="pl-PL" altLang="pl-PL" dirty="0" smtClean="0">
              <a:solidFill>
                <a:srgbClr val="B60024"/>
              </a:solidFill>
              <a:latin typeface="Arial" charset="0"/>
              <a:ea typeface="ＭＳ Ｐゴシック" pitchFamily="34" charset="-128"/>
            </a:endParaRPr>
          </a:p>
          <a:p>
            <a:endParaRPr lang="pl-PL" altLang="pl-PL" dirty="0" smtClean="0">
              <a:solidFill>
                <a:srgbClr val="B60024"/>
              </a:solidFill>
              <a:latin typeface="Arial" charset="0"/>
              <a:ea typeface="ＭＳ Ｐゴシック" pitchFamily="34" charset="-128"/>
            </a:endParaRPr>
          </a:p>
          <a:p>
            <a:pPr lvl="2"/>
            <a:endParaRPr lang="pl-PL" altLang="pl-PL" dirty="0" smtClean="0">
              <a:solidFill>
                <a:srgbClr val="B60024"/>
              </a:solidFill>
              <a:latin typeface="Arial" charset="0"/>
              <a:ea typeface="Times New Roman" pitchFamily="18" charset="0"/>
            </a:endParaRPr>
          </a:p>
          <a:p>
            <a:pPr lvl="2"/>
            <a:endParaRPr lang="pl-PL" altLang="pl-PL" dirty="0" smtClean="0">
              <a:solidFill>
                <a:srgbClr val="B60024"/>
              </a:solidFill>
              <a:latin typeface="Arial" charset="0"/>
              <a:ea typeface="Times New Roman" pitchFamily="18" charset="0"/>
            </a:endParaRPr>
          </a:p>
          <a:p>
            <a:pPr lvl="1"/>
            <a:endParaRPr lang="pl-PL" altLang="pl-PL" dirty="0" smtClean="0">
              <a:solidFill>
                <a:srgbClr val="B60024"/>
              </a:solidFill>
              <a:latin typeface="Arial" charset="0"/>
              <a:ea typeface="Times New Roman" pitchFamily="18" charset="0"/>
            </a:endParaRPr>
          </a:p>
          <a:p>
            <a:endParaRPr lang="pl-PL" altLang="pl-PL" dirty="0" smtClean="0">
              <a:solidFill>
                <a:srgbClr val="B60024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171" name="pole tekstowe 2"/>
          <p:cNvSpPr txBox="1">
            <a:spLocks noChangeArrowheads="1"/>
          </p:cNvSpPr>
          <p:nvPr/>
        </p:nvSpPr>
        <p:spPr bwMode="auto">
          <a:xfrm>
            <a:off x="1979613" y="1654175"/>
            <a:ext cx="6264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>
              <a:defRPr sz="2000">
                <a:solidFill>
                  <a:srgbClr val="58595A"/>
                </a:solidFill>
                <a:latin typeface="Arial" charset="0"/>
                <a:ea typeface="ＭＳ Ｐゴシック" pitchFamily="34" charset="-128"/>
                <a:cs typeface="Times New Roman" pitchFamily="18" charset="0"/>
              </a:defRPr>
            </a:lvl1pPr>
            <a:lvl2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2pPr>
            <a:lvl3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3pPr>
            <a:lvl4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4pPr>
            <a:lvl5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5pPr>
            <a:lvl6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6pPr>
            <a:lvl7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7pPr>
            <a:lvl8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8pPr>
            <a:lvl9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pl-PL" altLang="pl-PL" sz="1600">
                <a:solidFill>
                  <a:srgbClr val="595959"/>
                </a:solidFill>
              </a:rPr>
              <a:t>Bank pierwszego wyboru dla Państwa przy realizacji zadań zleconych (państwowe fundusze i programy rozwoju społeczno-gospodarczego</a:t>
            </a:r>
            <a:r>
              <a:rPr lang="pl-PL" altLang="pl-PL" sz="1600">
                <a:solidFill>
                  <a:srgbClr val="595959"/>
                </a:solidFill>
                <a:latin typeface="Times New Roman" pitchFamily="18" charset="0"/>
              </a:rPr>
              <a:t>)</a:t>
            </a:r>
            <a:endParaRPr lang="en-GB" altLang="pl-PL" sz="1600">
              <a:solidFill>
                <a:srgbClr val="595959"/>
              </a:solidFill>
              <a:latin typeface="Times New Roman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 bwMode="auto">
          <a:xfrm>
            <a:off x="5159375" y="3986213"/>
            <a:ext cx="3151188" cy="738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pl-PL" altLang="pl-PL" sz="1200" smtClean="0">
                <a:solidFill>
                  <a:srgbClr val="595959"/>
                </a:solidFill>
                <a:cs typeface="Times New Roman" pitchFamily="18" charset="0"/>
              </a:rPr>
              <a:t>Organizator środków i systemu wsparcia eksportu </a:t>
            </a:r>
            <a:endParaRPr lang="en-GB" altLang="pl-PL" sz="1200" smtClean="0">
              <a:solidFill>
                <a:srgbClr val="595959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pl-PL" altLang="pl-PL" sz="1800" smtClean="0">
              <a:solidFill>
                <a:srgbClr val="595959"/>
              </a:solidFill>
            </a:endParaRPr>
          </a:p>
        </p:txBody>
      </p:sp>
      <p:sp>
        <p:nvSpPr>
          <p:cNvPr id="7173" name="pole tekstowe 47"/>
          <p:cNvSpPr txBox="1">
            <a:spLocks noChangeArrowheads="1"/>
          </p:cNvSpPr>
          <p:nvPr/>
        </p:nvSpPr>
        <p:spPr bwMode="auto">
          <a:xfrm>
            <a:off x="5068888" y="2924175"/>
            <a:ext cx="34559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>
              <a:defRPr sz="2000">
                <a:solidFill>
                  <a:srgbClr val="58595A"/>
                </a:solidFill>
                <a:latin typeface="Arial" charset="0"/>
                <a:ea typeface="ＭＳ Ｐゴシック" pitchFamily="34" charset="-128"/>
                <a:cs typeface="Times New Roman" pitchFamily="18" charset="0"/>
              </a:defRPr>
            </a:lvl1pPr>
            <a:lvl2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2pPr>
            <a:lvl3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3pPr>
            <a:lvl4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4pPr>
            <a:lvl5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5pPr>
            <a:lvl6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6pPr>
            <a:lvl7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7pPr>
            <a:lvl8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8pPr>
            <a:lvl9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B60024"/>
              </a:buClr>
            </a:pPr>
            <a:r>
              <a:rPr lang="pl-PL" altLang="pl-PL" sz="1200">
                <a:solidFill>
                  <a:srgbClr val="595959"/>
                </a:solidFill>
              </a:rPr>
              <a:t>Bank wiodący w obszarze </a:t>
            </a:r>
            <a:br>
              <a:rPr lang="pl-PL" altLang="pl-PL" sz="1200">
                <a:solidFill>
                  <a:srgbClr val="595959"/>
                </a:solidFill>
              </a:rPr>
            </a:br>
            <a:r>
              <a:rPr lang="pl-PL" altLang="pl-PL" sz="1200">
                <a:solidFill>
                  <a:srgbClr val="595959"/>
                </a:solidFill>
              </a:rPr>
              <a:t>finansowania  i obsługi jednostek samorządu terytorialnego, spółek komunalnych i instytucji ochrony zdrowia</a:t>
            </a:r>
            <a:endParaRPr lang="en-GB" altLang="pl-PL" sz="1200">
              <a:solidFill>
                <a:srgbClr val="595959"/>
              </a:solidFill>
            </a:endParaRPr>
          </a:p>
          <a:p>
            <a:endParaRPr lang="pl-PL" altLang="pl-PL" sz="1800">
              <a:solidFill>
                <a:srgbClr val="595959"/>
              </a:solidFill>
            </a:endParaRPr>
          </a:p>
        </p:txBody>
      </p:sp>
      <p:sp>
        <p:nvSpPr>
          <p:cNvPr id="7174" name="pole tekstowe 21"/>
          <p:cNvSpPr txBox="1">
            <a:spLocks noChangeArrowheads="1"/>
          </p:cNvSpPr>
          <p:nvPr/>
        </p:nvSpPr>
        <p:spPr bwMode="auto">
          <a:xfrm>
            <a:off x="5227638" y="4724400"/>
            <a:ext cx="30146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58595A"/>
                </a:solidFill>
                <a:latin typeface="Arial" charset="0"/>
                <a:ea typeface="ＭＳ Ｐゴシック" pitchFamily="34" charset="-128"/>
                <a:cs typeface="Times New Roman" pitchFamily="18" charset="0"/>
              </a:defRPr>
            </a:lvl1pPr>
            <a:lvl2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2pPr>
            <a:lvl3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3pPr>
            <a:lvl4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4pPr>
            <a:lvl5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5pPr>
            <a:lvl6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6pPr>
            <a:lvl7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7pPr>
            <a:lvl8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8pPr>
            <a:lvl9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r>
              <a:rPr lang="pl-PL" altLang="pl-PL" sz="1200">
                <a:solidFill>
                  <a:srgbClr val="595959"/>
                </a:solidFill>
              </a:rPr>
              <a:t>Bank wspierający absorpcję funduszy Unii Europejskiej</a:t>
            </a:r>
            <a:endParaRPr lang="en-GB" altLang="pl-PL" sz="1200">
              <a:solidFill>
                <a:srgbClr val="595959"/>
              </a:solidFill>
            </a:endParaRPr>
          </a:p>
          <a:p>
            <a:endParaRPr lang="pl-PL" altLang="pl-PL" sz="1800">
              <a:solidFill>
                <a:srgbClr val="595959"/>
              </a:solidFill>
            </a:endParaRPr>
          </a:p>
        </p:txBody>
      </p:sp>
      <p:sp>
        <p:nvSpPr>
          <p:cNvPr id="7175" name="pole tekstowe 48"/>
          <p:cNvSpPr txBox="1">
            <a:spLocks noChangeArrowheads="1"/>
          </p:cNvSpPr>
          <p:nvPr/>
        </p:nvSpPr>
        <p:spPr bwMode="auto">
          <a:xfrm>
            <a:off x="1387475" y="4646613"/>
            <a:ext cx="289718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58595A"/>
                </a:solidFill>
                <a:latin typeface="Arial" charset="0"/>
                <a:ea typeface="ＭＳ Ｐゴシック" pitchFamily="34" charset="-128"/>
                <a:cs typeface="Times New Roman" pitchFamily="18" charset="0"/>
              </a:defRPr>
            </a:lvl1pPr>
            <a:lvl2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2pPr>
            <a:lvl3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3pPr>
            <a:lvl4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4pPr>
            <a:lvl5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5pPr>
            <a:lvl6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6pPr>
            <a:lvl7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7pPr>
            <a:lvl8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8pPr>
            <a:lvl9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r>
              <a:rPr lang="pl-PL" altLang="pl-PL" sz="1200">
                <a:solidFill>
                  <a:srgbClr val="595959"/>
                </a:solidFill>
              </a:rPr>
              <a:t>Bank zarządzający </a:t>
            </a:r>
          </a:p>
          <a:p>
            <a:r>
              <a:rPr lang="pl-PL" altLang="pl-PL" sz="1200">
                <a:solidFill>
                  <a:srgbClr val="595959"/>
                </a:solidFill>
              </a:rPr>
              <a:t>programami i funduszami </a:t>
            </a:r>
            <a:br>
              <a:rPr lang="pl-PL" altLang="pl-PL" sz="1200">
                <a:solidFill>
                  <a:srgbClr val="595959"/>
                </a:solidFill>
              </a:rPr>
            </a:br>
            <a:r>
              <a:rPr lang="pl-PL" altLang="pl-PL" sz="1200">
                <a:solidFill>
                  <a:srgbClr val="595959"/>
                </a:solidFill>
              </a:rPr>
              <a:t>rządowymi w zakresie rozwoju </a:t>
            </a:r>
          </a:p>
          <a:p>
            <a:r>
              <a:rPr lang="pl-PL" altLang="pl-PL" sz="1200">
                <a:solidFill>
                  <a:srgbClr val="595959"/>
                </a:solidFill>
              </a:rPr>
              <a:t>i modernizacji infrastruktury </a:t>
            </a:r>
          </a:p>
          <a:p>
            <a:r>
              <a:rPr lang="pl-PL" altLang="pl-PL" sz="1200">
                <a:solidFill>
                  <a:srgbClr val="595959"/>
                </a:solidFill>
              </a:rPr>
              <a:t>(transportowej, komunalnej, mieszkaniowej, związanej z ochroną środowiska)</a:t>
            </a:r>
          </a:p>
          <a:p>
            <a:endParaRPr lang="pl-PL" altLang="pl-PL" sz="1800">
              <a:solidFill>
                <a:srgbClr val="595959"/>
              </a:solidFill>
            </a:endParaRPr>
          </a:p>
        </p:txBody>
      </p:sp>
      <p:sp>
        <p:nvSpPr>
          <p:cNvPr id="7176" name="pole tekstowe 20"/>
          <p:cNvSpPr txBox="1">
            <a:spLocks noChangeArrowheads="1"/>
          </p:cNvSpPr>
          <p:nvPr/>
        </p:nvSpPr>
        <p:spPr bwMode="auto">
          <a:xfrm>
            <a:off x="5148263" y="5462588"/>
            <a:ext cx="2808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>
              <a:defRPr sz="2000">
                <a:solidFill>
                  <a:srgbClr val="58595A"/>
                </a:solidFill>
                <a:latin typeface="Arial" charset="0"/>
                <a:ea typeface="ＭＳ Ｐゴシック" pitchFamily="34" charset="-128"/>
                <a:cs typeface="Times New Roman" pitchFamily="18" charset="0"/>
              </a:defRPr>
            </a:lvl1pPr>
            <a:lvl2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2pPr>
            <a:lvl3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3pPr>
            <a:lvl4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4pPr>
            <a:lvl5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5pPr>
            <a:lvl6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6pPr>
            <a:lvl7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7pPr>
            <a:lvl8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8pPr>
            <a:lvl9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pl-PL" altLang="pl-PL" sz="1200">
                <a:solidFill>
                  <a:srgbClr val="595959"/>
                </a:solidFill>
              </a:rPr>
              <a:t>Instytucja wiodąca w procesie konsolidacji finansów publicznych</a:t>
            </a:r>
            <a:endParaRPr lang="en-GB" altLang="pl-PL" sz="1200">
              <a:solidFill>
                <a:srgbClr val="595959"/>
              </a:solidFill>
            </a:endParaRPr>
          </a:p>
        </p:txBody>
      </p:sp>
      <p:sp>
        <p:nvSpPr>
          <p:cNvPr id="7177" name="pole tekstowe 5"/>
          <p:cNvSpPr txBox="1">
            <a:spLocks noChangeArrowheads="1"/>
          </p:cNvSpPr>
          <p:nvPr/>
        </p:nvSpPr>
        <p:spPr bwMode="auto">
          <a:xfrm>
            <a:off x="1366838" y="3573463"/>
            <a:ext cx="3276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58595A"/>
                </a:solidFill>
                <a:latin typeface="Arial" charset="0"/>
                <a:ea typeface="ＭＳ Ｐゴシック" pitchFamily="34" charset="-128"/>
                <a:cs typeface="Times New Roman" pitchFamily="18" charset="0"/>
              </a:defRPr>
            </a:lvl1pPr>
            <a:lvl2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2pPr>
            <a:lvl3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3pPr>
            <a:lvl4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4pPr>
            <a:lvl5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5pPr>
            <a:lvl6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6pPr>
            <a:lvl7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7pPr>
            <a:lvl8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8pPr>
            <a:lvl9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r>
              <a:rPr lang="pl-PL" altLang="pl-PL" sz="1200">
                <a:solidFill>
                  <a:srgbClr val="595959"/>
                </a:solidFill>
              </a:rPr>
              <a:t>Organizator efektywnego modelu działalności w obszarze gwarancji i poręczeń dla przedsiębiorców </a:t>
            </a:r>
          </a:p>
          <a:p>
            <a:r>
              <a:rPr lang="pl-PL" altLang="pl-PL" sz="1200">
                <a:solidFill>
                  <a:srgbClr val="595959"/>
                </a:solidFill>
              </a:rPr>
              <a:t>(PLG de minimis)</a:t>
            </a:r>
            <a:endParaRPr lang="en-GB" altLang="pl-PL" sz="1200">
              <a:solidFill>
                <a:srgbClr val="595959"/>
              </a:solidFill>
            </a:endParaRPr>
          </a:p>
          <a:p>
            <a:endParaRPr lang="pl-PL" altLang="pl-PL" sz="1800">
              <a:solidFill>
                <a:srgbClr val="595959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 bwMode="auto">
          <a:xfrm>
            <a:off x="1363663" y="2895600"/>
            <a:ext cx="32766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+mn-ea"/>
                <a:cs typeface="Times New Roman" pitchFamily="18" charset="0"/>
              </a:rPr>
              <a:t>Organizator finansowania w zakresie realizacji programu Inwestycje Polskie</a:t>
            </a:r>
            <a:endParaRPr lang="en-GB" sz="120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pl-PL" dirty="0">
              <a:solidFill>
                <a:srgbClr val="000000">
                  <a:lumMod val="65000"/>
                  <a:lumOff val="35000"/>
                </a:srgbClr>
              </a:solidFill>
              <a:ea typeface="+mn-ea"/>
            </a:endParaRPr>
          </a:p>
        </p:txBody>
      </p:sp>
      <p:pic>
        <p:nvPicPr>
          <p:cNvPr id="6158" name="Picture 38" descr="\\Bgk21\public_dk\ikony\ikony Pantone BGK\8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556792"/>
            <a:ext cx="6762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39" descr="\\Bgk21\public_dk\ikony\ikony Pantone BGK\15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2792413"/>
            <a:ext cx="5857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40" descr="\\Bgk21\public_dk\ikony\ikony Pantone BGK\1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810000"/>
            <a:ext cx="4635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41" descr="\\Bgk21\public_dk\ikony\ikony Pantone BGK\3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5307013"/>
            <a:ext cx="6762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42" descr="\\Bgk21\public_dk\ikony\ikony Pantone BGK\7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2811463"/>
            <a:ext cx="67627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43" descr="\\Bgk21\public_dk\ikony\ikony Pantone BGK\6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985419"/>
            <a:ext cx="631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44" descr="\\Bgk21\public_dk\ikony\ikony Pantone BGK\5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4713288"/>
            <a:ext cx="5683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45" descr="\\Bgk21\public_dk\ikony\ikony Pantone BGK\12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5529263"/>
            <a:ext cx="56991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Łącznik prostoliniowy 36"/>
          <p:cNvCxnSpPr/>
          <p:nvPr/>
        </p:nvCxnSpPr>
        <p:spPr>
          <a:xfrm>
            <a:off x="1333500" y="2832100"/>
            <a:ext cx="0" cy="650875"/>
          </a:xfrm>
          <a:prstGeom prst="line">
            <a:avLst/>
          </a:prstGeom>
          <a:ln>
            <a:solidFill>
              <a:srgbClr val="B6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oliniowy 40"/>
          <p:cNvCxnSpPr/>
          <p:nvPr/>
        </p:nvCxnSpPr>
        <p:spPr>
          <a:xfrm>
            <a:off x="1346200" y="4646613"/>
            <a:ext cx="0" cy="1519237"/>
          </a:xfrm>
          <a:prstGeom prst="line">
            <a:avLst/>
          </a:prstGeom>
          <a:ln>
            <a:solidFill>
              <a:srgbClr val="B6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oliniowy 42"/>
          <p:cNvCxnSpPr/>
          <p:nvPr/>
        </p:nvCxnSpPr>
        <p:spPr>
          <a:xfrm>
            <a:off x="5181600" y="2895600"/>
            <a:ext cx="3175" cy="904875"/>
          </a:xfrm>
          <a:prstGeom prst="line">
            <a:avLst/>
          </a:prstGeom>
          <a:ln>
            <a:solidFill>
              <a:srgbClr val="B6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oliniowy 43"/>
          <p:cNvCxnSpPr/>
          <p:nvPr/>
        </p:nvCxnSpPr>
        <p:spPr>
          <a:xfrm>
            <a:off x="5178425" y="4019550"/>
            <a:ext cx="3175" cy="504825"/>
          </a:xfrm>
          <a:prstGeom prst="line">
            <a:avLst/>
          </a:prstGeom>
          <a:ln>
            <a:solidFill>
              <a:srgbClr val="B6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oliniowy 44"/>
          <p:cNvCxnSpPr/>
          <p:nvPr/>
        </p:nvCxnSpPr>
        <p:spPr>
          <a:xfrm>
            <a:off x="5181600" y="4818063"/>
            <a:ext cx="0" cy="411162"/>
          </a:xfrm>
          <a:prstGeom prst="line">
            <a:avLst/>
          </a:prstGeom>
          <a:ln>
            <a:solidFill>
              <a:srgbClr val="B6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oliniowy 45"/>
          <p:cNvCxnSpPr/>
          <p:nvPr/>
        </p:nvCxnSpPr>
        <p:spPr>
          <a:xfrm>
            <a:off x="5181600" y="5470525"/>
            <a:ext cx="0" cy="550863"/>
          </a:xfrm>
          <a:prstGeom prst="line">
            <a:avLst/>
          </a:prstGeom>
          <a:ln>
            <a:solidFill>
              <a:srgbClr val="B6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oliniowy 57"/>
          <p:cNvCxnSpPr/>
          <p:nvPr/>
        </p:nvCxnSpPr>
        <p:spPr>
          <a:xfrm>
            <a:off x="1331913" y="3613150"/>
            <a:ext cx="3175" cy="904875"/>
          </a:xfrm>
          <a:prstGeom prst="line">
            <a:avLst/>
          </a:prstGeom>
          <a:ln>
            <a:solidFill>
              <a:srgbClr val="B6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4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58595A"/>
                </a:solidFill>
                <a:latin typeface="Arial" charset="0"/>
                <a:ea typeface="ＭＳ Ｐゴシック" pitchFamily="34" charset="-128"/>
                <a:cs typeface="Times New Roman" pitchFamily="18" charset="0"/>
              </a:defRPr>
            </a:lvl1pPr>
            <a:lvl2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2pPr>
            <a:lvl3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3pPr>
            <a:lvl4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4pPr>
            <a:lvl5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5pPr>
            <a:lvl6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6pPr>
            <a:lvl7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7pPr>
            <a:lvl8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8pPr>
            <a:lvl9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fld id="{17561380-6E26-4DEA-BAAC-62C35CC7F574}" type="slidenum">
              <a:rPr lang="pl-PL" altLang="pl-PL" sz="1000"/>
              <a:pPr/>
              <a:t>2</a:t>
            </a:fld>
            <a:endParaRPr lang="pl-PL" altLang="pl-PL" sz="1000"/>
          </a:p>
        </p:txBody>
      </p:sp>
    </p:spTree>
    <p:extLst>
      <p:ext uri="{BB962C8B-B14F-4D97-AF65-F5344CB8AC3E}">
        <p14:creationId xmlns:p14="http://schemas.microsoft.com/office/powerpoint/2010/main" val="1049347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34140C-DF30-425F-AD6A-CC57F0277170}" type="slidenum">
              <a:rPr lang="pl-PL" altLang="pl-PL"/>
              <a:pPr>
                <a:defRPr/>
              </a:pPr>
              <a:t>3</a:t>
            </a:fld>
            <a:endParaRPr lang="pl-PL" alt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l-PL" dirty="0" smtClean="0"/>
              <a:t>Zmiana </a:t>
            </a:r>
            <a:r>
              <a:rPr lang="pl-PL" dirty="0"/>
              <a:t>roli Banku i jego znaczenia dla gospodarki</a:t>
            </a:r>
          </a:p>
          <a:p>
            <a:endParaRPr lang="pl-PL" dirty="0"/>
          </a:p>
        </p:txBody>
      </p:sp>
      <p:grpSp>
        <p:nvGrpSpPr>
          <p:cNvPr id="33" name="Grupa 32"/>
          <p:cNvGrpSpPr/>
          <p:nvPr/>
        </p:nvGrpSpPr>
        <p:grpSpPr>
          <a:xfrm>
            <a:off x="107504" y="1559514"/>
            <a:ext cx="8726126" cy="4940613"/>
            <a:chOff x="47616" y="1559514"/>
            <a:chExt cx="8726126" cy="4940613"/>
          </a:xfrm>
        </p:grpSpPr>
        <p:graphicFrame>
          <p:nvGraphicFramePr>
            <p:cNvPr id="34" name="Diagram 33"/>
            <p:cNvGraphicFramePr/>
            <p:nvPr>
              <p:extLst>
                <p:ext uri="{D42A27DB-BD31-4B8C-83A1-F6EECF244321}">
                  <p14:modId xmlns:p14="http://schemas.microsoft.com/office/powerpoint/2010/main" val="3374980981"/>
                </p:ext>
              </p:extLst>
            </p:nvPr>
          </p:nvGraphicFramePr>
          <p:xfrm>
            <a:off x="426171" y="1559514"/>
            <a:ext cx="8341743" cy="4940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35" name="Łącznik prostoliniowy 54"/>
            <p:cNvCxnSpPr/>
            <p:nvPr/>
          </p:nvCxnSpPr>
          <p:spPr>
            <a:xfrm flipH="1" flipV="1">
              <a:off x="5618051" y="4366757"/>
              <a:ext cx="16" cy="2781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oliniowy 52"/>
            <p:cNvCxnSpPr/>
            <p:nvPr/>
          </p:nvCxnSpPr>
          <p:spPr>
            <a:xfrm flipH="1" flipV="1">
              <a:off x="4498203" y="4376506"/>
              <a:ext cx="16" cy="2781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oliniowy 50"/>
            <p:cNvCxnSpPr/>
            <p:nvPr/>
          </p:nvCxnSpPr>
          <p:spPr>
            <a:xfrm flipV="1">
              <a:off x="2406555" y="4369287"/>
              <a:ext cx="0" cy="3313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Łącznik prostoliniowy 3"/>
            <p:cNvCxnSpPr/>
            <p:nvPr/>
          </p:nvCxnSpPr>
          <p:spPr>
            <a:xfrm flipV="1">
              <a:off x="453061" y="3368661"/>
              <a:ext cx="0" cy="3213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Łącznik prostoliniowy 57"/>
            <p:cNvCxnSpPr/>
            <p:nvPr/>
          </p:nvCxnSpPr>
          <p:spPr>
            <a:xfrm flipV="1">
              <a:off x="2799498" y="3366385"/>
              <a:ext cx="0" cy="3213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oliniowy 58"/>
            <p:cNvCxnSpPr/>
            <p:nvPr/>
          </p:nvCxnSpPr>
          <p:spPr>
            <a:xfrm flipV="1">
              <a:off x="4111356" y="3365604"/>
              <a:ext cx="0" cy="3213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Łącznik prostoliniowy 60"/>
            <p:cNvCxnSpPr/>
            <p:nvPr/>
          </p:nvCxnSpPr>
          <p:spPr>
            <a:xfrm flipH="1" flipV="1">
              <a:off x="5686935" y="3407553"/>
              <a:ext cx="16" cy="2781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Łącznik prostoliniowy 64"/>
            <p:cNvCxnSpPr/>
            <p:nvPr/>
          </p:nvCxnSpPr>
          <p:spPr>
            <a:xfrm flipH="1" flipV="1">
              <a:off x="6990425" y="3408547"/>
              <a:ext cx="16" cy="2781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Łącznik prostoliniowy 55"/>
            <p:cNvCxnSpPr/>
            <p:nvPr/>
          </p:nvCxnSpPr>
          <p:spPr>
            <a:xfrm flipH="1" flipV="1">
              <a:off x="7036912" y="4364408"/>
              <a:ext cx="16" cy="2781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Łącznik prostoliniowy 61"/>
            <p:cNvCxnSpPr/>
            <p:nvPr/>
          </p:nvCxnSpPr>
          <p:spPr>
            <a:xfrm flipH="1" flipV="1">
              <a:off x="8363850" y="4368010"/>
              <a:ext cx="16" cy="2781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pole tekstowe 12"/>
            <p:cNvSpPr txBox="1"/>
            <p:nvPr/>
          </p:nvSpPr>
          <p:spPr>
            <a:xfrm>
              <a:off x="47616" y="3020700"/>
              <a:ext cx="8574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595959"/>
                  </a:solidFill>
                  <a:cs typeface="Times New Roman" pitchFamily="18" charset="0"/>
                </a:rPr>
                <a:t>1924</a:t>
              </a:r>
            </a:p>
          </p:txBody>
        </p:sp>
        <p:sp>
          <p:nvSpPr>
            <p:cNvPr id="46" name="pole tekstowe 66"/>
            <p:cNvSpPr txBox="1"/>
            <p:nvPr/>
          </p:nvSpPr>
          <p:spPr>
            <a:xfrm>
              <a:off x="2061599" y="4709312"/>
              <a:ext cx="7012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595959"/>
                  </a:solidFill>
                  <a:cs typeface="Times New Roman" pitchFamily="18" charset="0"/>
                </a:rPr>
                <a:t>1939</a:t>
              </a:r>
              <a:endParaRPr lang="pl-PL" sz="1600" b="1" dirty="0">
                <a:solidFill>
                  <a:srgbClr val="595959"/>
                </a:solidFill>
                <a:cs typeface="Times New Roman" pitchFamily="18" charset="0"/>
              </a:endParaRPr>
            </a:p>
          </p:txBody>
        </p:sp>
        <p:sp>
          <p:nvSpPr>
            <p:cNvPr id="47" name="pole tekstowe 67"/>
            <p:cNvSpPr txBox="1"/>
            <p:nvPr/>
          </p:nvSpPr>
          <p:spPr>
            <a:xfrm>
              <a:off x="3761757" y="3018237"/>
              <a:ext cx="7271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595959"/>
                  </a:solidFill>
                  <a:cs typeface="Times New Roman" pitchFamily="18" charset="0"/>
                </a:rPr>
                <a:t>1948</a:t>
              </a:r>
              <a:endParaRPr lang="pl-PL" sz="1600" b="1" dirty="0">
                <a:solidFill>
                  <a:srgbClr val="595959"/>
                </a:solidFill>
                <a:cs typeface="Times New Roman" pitchFamily="18" charset="0"/>
              </a:endParaRPr>
            </a:p>
          </p:txBody>
        </p:sp>
        <p:sp>
          <p:nvSpPr>
            <p:cNvPr id="48" name="pole tekstowe 68"/>
            <p:cNvSpPr txBox="1"/>
            <p:nvPr/>
          </p:nvSpPr>
          <p:spPr>
            <a:xfrm>
              <a:off x="4203815" y="4697808"/>
              <a:ext cx="6771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595959"/>
                  </a:solidFill>
                  <a:cs typeface="Times New Roman" pitchFamily="18" charset="0"/>
                </a:rPr>
                <a:t>1989</a:t>
              </a:r>
              <a:endParaRPr lang="pl-PL" sz="1600" b="1" dirty="0">
                <a:solidFill>
                  <a:srgbClr val="595959"/>
                </a:solidFill>
                <a:cs typeface="Times New Roman" pitchFamily="18" charset="0"/>
              </a:endParaRPr>
            </a:p>
          </p:txBody>
        </p:sp>
        <p:sp>
          <p:nvSpPr>
            <p:cNvPr id="49" name="pole tekstowe 70"/>
            <p:cNvSpPr txBox="1"/>
            <p:nvPr/>
          </p:nvSpPr>
          <p:spPr>
            <a:xfrm>
              <a:off x="5285769" y="4697726"/>
              <a:ext cx="6780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595959"/>
                  </a:solidFill>
                  <a:cs typeface="Times New Roman" pitchFamily="18" charset="0"/>
                </a:rPr>
                <a:t>2002 </a:t>
              </a:r>
              <a:endParaRPr lang="pl-PL" sz="1600" b="1" dirty="0">
                <a:solidFill>
                  <a:srgbClr val="595959"/>
                </a:solidFill>
                <a:cs typeface="Times New Roman" pitchFamily="18" charset="0"/>
              </a:endParaRPr>
            </a:p>
          </p:txBody>
        </p:sp>
        <p:sp>
          <p:nvSpPr>
            <p:cNvPr id="50" name="pole tekstowe 72"/>
            <p:cNvSpPr txBox="1"/>
            <p:nvPr/>
          </p:nvSpPr>
          <p:spPr>
            <a:xfrm>
              <a:off x="6639028" y="4697861"/>
              <a:ext cx="8045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595959"/>
                  </a:solidFill>
                  <a:cs typeface="Times New Roman" pitchFamily="18" charset="0"/>
                </a:rPr>
                <a:t>2010</a:t>
              </a:r>
              <a:endParaRPr lang="pl-PL" sz="1600" b="1" dirty="0">
                <a:solidFill>
                  <a:srgbClr val="595959"/>
                </a:solidFill>
                <a:cs typeface="Times New Roman" pitchFamily="18" charset="0"/>
              </a:endParaRPr>
            </a:p>
          </p:txBody>
        </p:sp>
        <p:sp>
          <p:nvSpPr>
            <p:cNvPr id="51" name="pole tekstowe 51"/>
            <p:cNvSpPr txBox="1"/>
            <p:nvPr/>
          </p:nvSpPr>
          <p:spPr>
            <a:xfrm>
              <a:off x="2442720" y="3018237"/>
              <a:ext cx="7271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595959"/>
                  </a:solidFill>
                  <a:cs typeface="Times New Roman" pitchFamily="18" charset="0"/>
                </a:rPr>
                <a:t>1944</a:t>
              </a:r>
              <a:endParaRPr lang="pl-PL" sz="1600" b="1" dirty="0">
                <a:solidFill>
                  <a:srgbClr val="595959"/>
                </a:solidFill>
                <a:cs typeface="Times New Roman" pitchFamily="18" charset="0"/>
              </a:endParaRPr>
            </a:p>
          </p:txBody>
        </p:sp>
        <p:sp>
          <p:nvSpPr>
            <p:cNvPr id="52" name="pole tekstowe 59"/>
            <p:cNvSpPr txBox="1"/>
            <p:nvPr/>
          </p:nvSpPr>
          <p:spPr>
            <a:xfrm>
              <a:off x="5352910" y="3019346"/>
              <a:ext cx="6780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595959"/>
                  </a:solidFill>
                  <a:cs typeface="Times New Roman" pitchFamily="18" charset="0"/>
                </a:rPr>
                <a:t>2002 </a:t>
              </a:r>
              <a:endParaRPr lang="pl-PL" sz="1600" b="1" dirty="0">
                <a:solidFill>
                  <a:srgbClr val="595959"/>
                </a:solidFill>
                <a:cs typeface="Times New Roman" pitchFamily="18" charset="0"/>
              </a:endParaRPr>
            </a:p>
          </p:txBody>
        </p:sp>
        <p:sp>
          <p:nvSpPr>
            <p:cNvPr id="53" name="pole tekstowe 62"/>
            <p:cNvSpPr txBox="1"/>
            <p:nvPr/>
          </p:nvSpPr>
          <p:spPr>
            <a:xfrm>
              <a:off x="7969220" y="4702924"/>
              <a:ext cx="8045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595959"/>
                  </a:solidFill>
                  <a:cs typeface="Times New Roman" pitchFamily="18" charset="0"/>
                </a:rPr>
                <a:t>2014</a:t>
              </a:r>
              <a:endParaRPr lang="pl-PL" sz="1600" b="1" dirty="0">
                <a:solidFill>
                  <a:srgbClr val="595959"/>
                </a:solidFill>
                <a:cs typeface="Times New Roman" pitchFamily="18" charset="0"/>
              </a:endParaRPr>
            </a:p>
          </p:txBody>
        </p:sp>
        <p:sp>
          <p:nvSpPr>
            <p:cNvPr id="54" name="pole tekstowe 63"/>
            <p:cNvSpPr txBox="1"/>
            <p:nvPr/>
          </p:nvSpPr>
          <p:spPr>
            <a:xfrm>
              <a:off x="6571740" y="3012958"/>
              <a:ext cx="8045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595959"/>
                  </a:solidFill>
                  <a:cs typeface="Times New Roman" pitchFamily="18" charset="0"/>
                </a:rPr>
                <a:t>2010</a:t>
              </a:r>
              <a:endParaRPr lang="pl-PL" sz="1600" b="1" dirty="0">
                <a:solidFill>
                  <a:srgbClr val="595959"/>
                </a:solidFill>
                <a:cs typeface="Times New Roman" pitchFamily="18" charset="0"/>
              </a:endParaRPr>
            </a:p>
          </p:txBody>
        </p:sp>
        <p:pic>
          <p:nvPicPr>
            <p:cNvPr id="55" name="Picture 8" descr="port w Gdyni, 1931 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42" y="1901635"/>
              <a:ext cx="1325355" cy="936000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2"/>
              </a:solidFill>
            </a:ln>
            <a:effectLst/>
            <a:extLst/>
          </p:spPr>
        </p:pic>
        <p:pic>
          <p:nvPicPr>
            <p:cNvPr id="56" name="Picture 5" descr="Huta Pokój w Rudzie Śląskiej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420" y="1895515"/>
              <a:ext cx="1368000" cy="966117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2"/>
              </a:solidFill>
            </a:ln>
            <a:effectLst/>
            <a:extLst/>
          </p:spPr>
        </p:pic>
        <p:pic>
          <p:nvPicPr>
            <p:cNvPr id="57" name="Obraz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124" y="5178878"/>
              <a:ext cx="1406557" cy="936000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2"/>
              </a:solidFill>
            </a:ln>
            <a:effectLst/>
          </p:spPr>
        </p:pic>
        <p:pic>
          <p:nvPicPr>
            <p:cNvPr id="58" name="Obraz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019" y="1900306"/>
              <a:ext cx="1404000" cy="936000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2"/>
              </a:solidFill>
            </a:ln>
            <a:effectLst/>
          </p:spPr>
        </p:pic>
        <p:pic>
          <p:nvPicPr>
            <p:cNvPr id="59" name="Obraz 9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12"/>
            <a:stretch/>
          </p:blipFill>
          <p:spPr>
            <a:xfrm>
              <a:off x="7099424" y="5179014"/>
              <a:ext cx="1343618" cy="936000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2"/>
              </a:solidFill>
            </a:ln>
            <a:effectLst/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91"/>
            <a:stretch/>
          </p:blipFill>
          <p:spPr bwMode="auto">
            <a:xfrm>
              <a:off x="1080348" y="5178878"/>
              <a:ext cx="1360669" cy="936000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/>
          </p:spPr>
        </p:pic>
      </p:grpSp>
    </p:spTree>
    <p:extLst>
      <p:ext uri="{BB962C8B-B14F-4D97-AF65-F5344CB8AC3E}">
        <p14:creationId xmlns:p14="http://schemas.microsoft.com/office/powerpoint/2010/main" val="20684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34140C-DF30-425F-AD6A-CC57F0277170}" type="slidenum">
              <a:rPr lang="pl-PL" altLang="pl-PL"/>
              <a:pPr>
                <a:defRPr/>
              </a:pPr>
              <a:t>4</a:t>
            </a:fld>
            <a:endParaRPr lang="pl-PL" alt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1"/>
          </p:nvPr>
        </p:nvSpPr>
        <p:spPr>
          <a:xfrm>
            <a:off x="0" y="980728"/>
            <a:ext cx="8424936" cy="438150"/>
          </a:xfrm>
        </p:spPr>
        <p:txBody>
          <a:bodyPr/>
          <a:lstStyle/>
          <a:p>
            <a:r>
              <a:rPr lang="pl-PL" dirty="0"/>
              <a:t>System przepływu środków europejskich</a:t>
            </a:r>
          </a:p>
          <a:p>
            <a:endParaRPr lang="pl-PL" dirty="0"/>
          </a:p>
        </p:txBody>
      </p:sp>
      <p:grpSp>
        <p:nvGrpSpPr>
          <p:cNvPr id="5" name="Grupa 4"/>
          <p:cNvGrpSpPr>
            <a:grpSpLocks noChangeAspect="1"/>
          </p:cNvGrpSpPr>
          <p:nvPr/>
        </p:nvGrpSpPr>
        <p:grpSpPr>
          <a:xfrm>
            <a:off x="1262851" y="1700808"/>
            <a:ext cx="6621856" cy="4497057"/>
            <a:chOff x="377648" y="1764424"/>
            <a:chExt cx="5472608" cy="3716576"/>
          </a:xfrm>
        </p:grpSpPr>
        <p:sp>
          <p:nvSpPr>
            <p:cNvPr id="7" name="Strzałka w prawo 6"/>
            <p:cNvSpPr/>
            <p:nvPr/>
          </p:nvSpPr>
          <p:spPr>
            <a:xfrm>
              <a:off x="2609896" y="2548690"/>
              <a:ext cx="543304" cy="479300"/>
            </a:xfrm>
            <a:prstGeom prst="rightArrow">
              <a:avLst>
                <a:gd name="adj1" fmla="val 59294"/>
                <a:gd name="adj2" fmla="val 481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FFFFFF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377648" y="1764424"/>
              <a:ext cx="2052000" cy="2052000"/>
            </a:xfrm>
            <a:prstGeom prst="rect">
              <a:avLst/>
            </a:prstGeom>
            <a:noFill/>
            <a:ln w="12700">
              <a:solidFill>
                <a:srgbClr val="B60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FFFFFF"/>
                </a:solidFill>
              </a:endParaRPr>
            </a:p>
          </p:txBody>
        </p:sp>
        <p:pic>
          <p:nvPicPr>
            <p:cNvPr id="10" name="Picture 3" descr="C:\Documents and Settings\kglur\Moje dokumenty\Moje obrazy\flaga%20UE_JPG[1].jpg"/>
            <p:cNvPicPr>
              <a:picLocks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42" r="18088" b="6277"/>
            <a:stretch/>
          </p:blipFill>
          <p:spPr bwMode="auto">
            <a:xfrm>
              <a:off x="3329976" y="1764424"/>
              <a:ext cx="2052000" cy="2052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Prostokąt 11"/>
            <p:cNvSpPr/>
            <p:nvPr/>
          </p:nvSpPr>
          <p:spPr>
            <a:xfrm>
              <a:off x="3798256" y="3429000"/>
              <a:ext cx="2052000" cy="2052000"/>
            </a:xfrm>
            <a:prstGeom prst="rect">
              <a:avLst/>
            </a:prstGeom>
            <a:solidFill>
              <a:srgbClr val="E5E5E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 smtClean="0">
                  <a:solidFill>
                    <a:srgbClr val="58595A"/>
                  </a:solidFill>
                  <a:cs typeface="Times New Roman" pitchFamily="18" charset="0"/>
                </a:rPr>
                <a:t>Do </a:t>
              </a:r>
              <a:r>
                <a:rPr lang="pl-PL" sz="2000" dirty="0" smtClean="0">
                  <a:solidFill>
                    <a:srgbClr val="58595A"/>
                  </a:solidFill>
                  <a:cs typeface="Times New Roman" pitchFamily="18" charset="0"/>
                </a:rPr>
                <a:t>12 września br.</a:t>
              </a:r>
            </a:p>
            <a:p>
              <a:pPr algn="ctr"/>
              <a:r>
                <a:rPr lang="pl-PL" sz="2000" dirty="0" smtClean="0">
                  <a:solidFill>
                    <a:srgbClr val="58595A"/>
                  </a:solidFill>
                  <a:cs typeface="Times New Roman" pitchFamily="18" charset="0"/>
                </a:rPr>
                <a:t>wypłaciliśmy </a:t>
              </a:r>
              <a:r>
                <a:rPr lang="pl-PL" sz="2000" dirty="0">
                  <a:solidFill>
                    <a:srgbClr val="58595A"/>
                  </a:solidFill>
                  <a:cs typeface="Times New Roman" pitchFamily="18" charset="0"/>
                </a:rPr>
                <a:t>ponad </a:t>
              </a:r>
            </a:p>
            <a:p>
              <a:pPr algn="ctr"/>
              <a:r>
                <a:rPr lang="pl-PL" sz="2800" b="1" dirty="0" smtClean="0">
                  <a:solidFill>
                    <a:srgbClr val="58595A"/>
                  </a:solidFill>
                  <a:cs typeface="Times New Roman" pitchFamily="18" charset="0"/>
                </a:rPr>
                <a:t>181 </a:t>
              </a:r>
              <a:r>
                <a:rPr lang="pl-PL" sz="2800" b="1" dirty="0">
                  <a:solidFill>
                    <a:srgbClr val="58595A"/>
                  </a:solidFill>
                  <a:cs typeface="Times New Roman" pitchFamily="18" charset="0"/>
                </a:rPr>
                <a:t>mld PLN</a:t>
              </a: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805888" y="3429000"/>
              <a:ext cx="2052000" cy="2052000"/>
            </a:xfrm>
            <a:prstGeom prst="rect">
              <a:avLst/>
            </a:prstGeom>
            <a:solidFill>
              <a:srgbClr val="E5E5E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rgbClr val="58595A"/>
                  </a:solidFill>
                  <a:cs typeface="Times New Roman" pitchFamily="18" charset="0"/>
                </a:rPr>
                <a:t>Od stycznia 2010 r. BGK odpowiada za wypłaty większości przyznanych Polsce środków </a:t>
              </a:r>
              <a:r>
                <a:rPr lang="pl-PL" dirty="0" smtClean="0">
                  <a:solidFill>
                    <a:srgbClr val="58595A"/>
                  </a:solidFill>
                  <a:cs typeface="Times New Roman" pitchFamily="18" charset="0"/>
                </a:rPr>
                <a:t>europejskich</a:t>
              </a:r>
              <a:r>
                <a:rPr lang="pl-PL" dirty="0">
                  <a:solidFill>
                    <a:srgbClr val="58595A"/>
                  </a:solidFill>
                  <a:cs typeface="Times New Roman" pitchFamily="18" charset="0"/>
                </a:rPr>
                <a:t>, pełniąc rolę tzw. </a:t>
              </a:r>
              <a:r>
                <a:rPr lang="pl-PL" i="1" dirty="0">
                  <a:solidFill>
                    <a:srgbClr val="58595A"/>
                  </a:solidFill>
                  <a:cs typeface="Times New Roman" pitchFamily="18" charset="0"/>
                </a:rPr>
                <a:t>Płatnika</a:t>
              </a:r>
            </a:p>
          </p:txBody>
        </p:sp>
      </p:grpSp>
      <p:pic>
        <p:nvPicPr>
          <p:cNvPr id="1026" name="Picture 2" descr="P:\90-LECIE BGK\Logo 90-lecie\90 BGK_na przezroczystym_t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550948"/>
            <a:ext cx="2232248" cy="64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8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687" y="2780928"/>
            <a:ext cx="2266625" cy="182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34140C-DF30-425F-AD6A-CC57F0277170}" type="slidenum">
              <a:rPr lang="pl-PL" altLang="pl-PL"/>
              <a:pPr>
                <a:defRPr/>
              </a:pPr>
              <a:t>5</a:t>
            </a:fld>
            <a:endParaRPr lang="pl-PL" alt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l-PL" dirty="0"/>
              <a:t>Zaangażowanie BGK w </a:t>
            </a:r>
            <a:r>
              <a:rPr lang="pl-PL" dirty="0" smtClean="0"/>
              <a:t>realizację Programu </a:t>
            </a:r>
            <a:r>
              <a:rPr lang="pl-PL" dirty="0"/>
              <a:t>Inwestycje </a:t>
            </a:r>
            <a:r>
              <a:rPr lang="pl-PL" dirty="0" smtClean="0"/>
              <a:t>Polskie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22649" y="2060848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lvl="1" algn="ctr"/>
            <a:r>
              <a:rPr lang="pl-PL" sz="2000" dirty="0">
                <a:solidFill>
                  <a:srgbClr val="595959"/>
                </a:solidFill>
                <a:latin typeface="Arial"/>
                <a:ea typeface="+mn-ea"/>
              </a:rPr>
              <a:t>Program Inwestycje Polskie oparty jest na dwóch </a:t>
            </a:r>
            <a:r>
              <a:rPr lang="pl-PL" sz="2000" dirty="0" smtClean="0">
                <a:solidFill>
                  <a:srgbClr val="595959"/>
                </a:solidFill>
                <a:latin typeface="Arial"/>
                <a:ea typeface="+mn-ea"/>
              </a:rPr>
              <a:t>filarach</a:t>
            </a:r>
            <a:endParaRPr lang="pl-PL" dirty="0">
              <a:solidFill>
                <a:srgbClr val="595959"/>
              </a:solidFill>
              <a:latin typeface="Arial"/>
              <a:ea typeface="+mn-ea"/>
            </a:endParaRPr>
          </a:p>
        </p:txBody>
      </p:sp>
      <p:sp>
        <p:nvSpPr>
          <p:cNvPr id="6" name="Strzałka w dół 5"/>
          <p:cNvSpPr/>
          <p:nvPr/>
        </p:nvSpPr>
        <p:spPr>
          <a:xfrm>
            <a:off x="1777263" y="2564904"/>
            <a:ext cx="648072" cy="548188"/>
          </a:xfrm>
          <a:prstGeom prst="downArrow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kern="0" smtClean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7" name="Strzałka w dół 6"/>
          <p:cNvSpPr/>
          <p:nvPr/>
        </p:nvSpPr>
        <p:spPr>
          <a:xfrm>
            <a:off x="6660412" y="2564904"/>
            <a:ext cx="648072" cy="548188"/>
          </a:xfrm>
          <a:prstGeom prst="downArrow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kern="0" smtClean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57299" y="3286497"/>
            <a:ext cx="2088000" cy="1656000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pPr marL="5080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+mn-ea"/>
                <a:cs typeface="Times New Roman" pitchFamily="18" charset="0"/>
              </a:rPr>
              <a:t>zapewnieniu finansowania przedsięwzięć inwestycyjnych przez BGK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940448" y="3286497"/>
            <a:ext cx="2088000" cy="1656000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pPr marL="5080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kern="0" dirty="0" smtClean="0">
                <a:solidFill>
                  <a:srgbClr val="595959"/>
                </a:solidFill>
                <a:latin typeface="Arial"/>
                <a:ea typeface="+mn-ea"/>
                <a:cs typeface="Times New Roman" pitchFamily="18" charset="0"/>
              </a:rPr>
              <a:t>działalności powołanej </a:t>
            </a:r>
            <a:br>
              <a:rPr lang="pl-PL" sz="2000" kern="0" dirty="0" smtClean="0">
                <a:solidFill>
                  <a:srgbClr val="595959"/>
                </a:solidFill>
                <a:latin typeface="Arial"/>
                <a:ea typeface="+mn-ea"/>
                <a:cs typeface="Times New Roman" pitchFamily="18" charset="0"/>
              </a:rPr>
            </a:br>
            <a:r>
              <a:rPr lang="pl-PL" sz="2000" kern="0" dirty="0" smtClean="0">
                <a:solidFill>
                  <a:srgbClr val="595959"/>
                </a:solidFill>
                <a:latin typeface="Arial"/>
                <a:ea typeface="+mn-ea"/>
                <a:cs typeface="Times New Roman" pitchFamily="18" charset="0"/>
              </a:rPr>
              <a:t>spółki Polskie Inwestycje Rozwojowe S.A.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82141" y="5580529"/>
            <a:ext cx="8379718" cy="584775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5080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kern="0" dirty="0" smtClean="0">
                <a:solidFill>
                  <a:srgbClr val="595959"/>
                </a:solidFill>
                <a:latin typeface="Arial"/>
                <a:ea typeface="+mn-ea"/>
                <a:cs typeface="Times New Roman" pitchFamily="18" charset="0"/>
              </a:rPr>
              <a:t>Na finansowanie Programu Inwestycje Polskie zostanie przekazana część akcji spółek Skarbu Państwa notowanych na Giełdzie Papierów Wartościowych w Warszawie S.A.</a:t>
            </a:r>
          </a:p>
        </p:txBody>
      </p:sp>
    </p:spTree>
    <p:extLst>
      <p:ext uri="{BB962C8B-B14F-4D97-AF65-F5344CB8AC3E}">
        <p14:creationId xmlns:p14="http://schemas.microsoft.com/office/powerpoint/2010/main" val="32637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34140C-DF30-425F-AD6A-CC57F0277170}" type="slidenum">
              <a:rPr lang="pl-PL" altLang="pl-PL"/>
              <a:pPr>
                <a:defRPr/>
              </a:pPr>
              <a:t>6</a:t>
            </a:fld>
            <a:endParaRPr lang="pl-PL" alt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1"/>
          </p:nvPr>
        </p:nvSpPr>
        <p:spPr>
          <a:xfrm>
            <a:off x="0" y="980728"/>
            <a:ext cx="8388424" cy="438150"/>
          </a:xfrm>
        </p:spPr>
        <p:txBody>
          <a:bodyPr/>
          <a:lstStyle/>
          <a:p>
            <a:r>
              <a:rPr lang="pl-PL" dirty="0"/>
              <a:t>Pożyczka PROW – </a:t>
            </a:r>
            <a:r>
              <a:rPr lang="pl-PL" dirty="0" smtClean="0"/>
              <a:t>podstawowe </a:t>
            </a:r>
            <a:r>
              <a:rPr lang="pl-PL" dirty="0"/>
              <a:t>zasady</a:t>
            </a:r>
          </a:p>
          <a:p>
            <a:endParaRPr lang="pl-PL" dirty="0"/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 bwMode="auto">
          <a:xfrm>
            <a:off x="242076" y="1556792"/>
            <a:ext cx="865984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>
                <a:solidFill>
                  <a:srgbClr val="595959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defRPr>
            </a:lvl2pPr>
            <a:lvl3pPr marL="536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80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42C1B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42C1B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1800" kern="0" dirty="0" smtClean="0">
                <a:latin typeface="Arial"/>
              </a:rPr>
              <a:t>Pożyczki ze </a:t>
            </a:r>
            <a:r>
              <a:rPr lang="pl-PL" sz="1800" b="1" kern="0" dirty="0" smtClean="0">
                <a:latin typeface="Arial"/>
              </a:rPr>
              <a:t>środków budżetu państwa </a:t>
            </a:r>
            <a:r>
              <a:rPr lang="pl-PL" sz="1800" kern="0" dirty="0" smtClean="0">
                <a:latin typeface="Arial"/>
              </a:rPr>
              <a:t>będące finansowym wsparciem dla JST i LGD realizujących operacje z udziałem środków z EFRROW przeznaczonych na finansowanie wspólnej polityki rolnej.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1800" b="1" kern="0" dirty="0" smtClean="0">
                <a:latin typeface="Arial"/>
              </a:rPr>
              <a:t>Spłata pożyczki tytułem zwrotu kosztów kwalifikowalnych </a:t>
            </a:r>
            <a:r>
              <a:rPr lang="pl-PL" sz="1800" kern="0" dirty="0" smtClean="0">
                <a:latin typeface="Arial"/>
              </a:rPr>
              <a:t>poniesionych przez pożyczkobiorcę - środki z EFRROW - dokonywana jest </a:t>
            </a:r>
            <a:r>
              <a:rPr lang="pl-PL" sz="1800" b="1" kern="0" dirty="0" smtClean="0">
                <a:latin typeface="Arial"/>
              </a:rPr>
              <a:t>ze środków przekazywanych przez Agencję Płatniczą (</a:t>
            </a:r>
            <a:r>
              <a:rPr lang="pl-PL" sz="1800" b="1" kern="0" dirty="0" err="1" smtClean="0">
                <a:latin typeface="Arial"/>
              </a:rPr>
              <a:t>ARiMR</a:t>
            </a:r>
            <a:r>
              <a:rPr lang="pl-PL" sz="1800" b="1" kern="0" dirty="0" smtClean="0">
                <a:latin typeface="Arial"/>
              </a:rPr>
              <a:t>) </a:t>
            </a:r>
            <a:r>
              <a:rPr lang="pl-PL" sz="1800" kern="0" dirty="0" smtClean="0">
                <a:latin typeface="Arial"/>
              </a:rPr>
              <a:t>na rachunek Pożyczkobiorcy otwarty w BGK.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323528" y="4725144"/>
            <a:ext cx="8496944" cy="1584176"/>
            <a:chOff x="323528" y="4725144"/>
            <a:chExt cx="8496944" cy="1584176"/>
          </a:xfrm>
        </p:grpSpPr>
        <p:sp>
          <p:nvSpPr>
            <p:cNvPr id="7" name="Prostokąt 6"/>
            <p:cNvSpPr/>
            <p:nvPr/>
          </p:nvSpPr>
          <p:spPr>
            <a:xfrm>
              <a:off x="323528" y="5138043"/>
              <a:ext cx="4248472" cy="954107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kern="0" dirty="0" smtClean="0">
                  <a:solidFill>
                    <a:srgbClr val="595959"/>
                  </a:solidFill>
                  <a:latin typeface="Arial"/>
                  <a:ea typeface="+mn-ea"/>
                </a:rPr>
                <a:t>Ustawa z dnia 22 września 2006 r. o uruchamianiu środków pochodzących z budżetu Unii Europejskiej przeznaczonych na finansowanie wspólnej polityki rolnej (Dz. U. z 2012 r. poz. 1065)</a:t>
              </a:r>
            </a:p>
          </p:txBody>
        </p:sp>
        <p:sp>
          <p:nvSpPr>
            <p:cNvPr id="8" name="Prostokąt 7"/>
            <p:cNvSpPr/>
            <p:nvPr/>
          </p:nvSpPr>
          <p:spPr>
            <a:xfrm>
              <a:off x="4716016" y="5139769"/>
              <a:ext cx="4104456" cy="116955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kern="0" dirty="0" smtClean="0">
                  <a:solidFill>
                    <a:srgbClr val="595959"/>
                  </a:solidFill>
                  <a:latin typeface="Arial"/>
                  <a:ea typeface="+mn-ea"/>
                </a:rPr>
                <a:t>Rozporządzenie Rady Ministrów z dnia 26 października 2010 r. w sprawie pożyczek z budżetu państwa na wyprzedzające finansowanie w ramach programu rozwoju obszarów wiejskich (Dz. U. z 2010 r. Nr 216, poz. 1420)</a:t>
              </a:r>
            </a:p>
          </p:txBody>
        </p:sp>
        <p:sp>
          <p:nvSpPr>
            <p:cNvPr id="9" name="Symbol zastępczy zawartości 1"/>
            <p:cNvSpPr txBox="1">
              <a:spLocks/>
            </p:cNvSpPr>
            <p:nvPr/>
          </p:nvSpPr>
          <p:spPr bwMode="auto">
            <a:xfrm>
              <a:off x="323528" y="4725144"/>
              <a:ext cx="8496944" cy="288032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  <a:defRPr sz="2400">
                  <a:solidFill>
                    <a:srgbClr val="595959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2857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400">
                  <a:solidFill>
                    <a:srgbClr val="595959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53657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itchFamily="18" charset="2"/>
                <a:buChar char="-"/>
                <a:defRPr sz="1800">
                  <a:solidFill>
                    <a:srgbClr val="595959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rgbClr val="542C1B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542C1B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defRPr/>
              </a:pPr>
              <a:r>
                <a:rPr lang="pl-PL" sz="1600" kern="0" dirty="0" smtClean="0">
                  <a:latin typeface="Arial"/>
                </a:rPr>
                <a:t>Podstawa prawna:</a:t>
              </a:r>
              <a:endParaRPr lang="pl-PL" sz="1600" kern="0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60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34140C-DF30-425F-AD6A-CC57F0277170}" type="slidenum">
              <a:rPr lang="pl-PL" altLang="pl-PL"/>
              <a:pPr>
                <a:defRPr/>
              </a:pPr>
              <a:t>7</a:t>
            </a:fld>
            <a:endParaRPr lang="pl-PL" alt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l-PL" dirty="0"/>
              <a:t>Pożyczka PROW – </a:t>
            </a:r>
            <a:r>
              <a:rPr lang="pl-PL" dirty="0" smtClean="0"/>
              <a:t>warunki</a:t>
            </a:r>
            <a:endParaRPr lang="pl-PL" dirty="0"/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 bwMode="auto">
          <a:xfrm>
            <a:off x="242076" y="1412776"/>
            <a:ext cx="865984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>
                <a:solidFill>
                  <a:srgbClr val="595959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defRPr>
            </a:lvl2pPr>
            <a:lvl3pPr marL="536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80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42C1B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42C1B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 defTabSz="26670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pl-PL" sz="1800" b="1" kern="0" dirty="0" smtClean="0">
                <a:latin typeface="Arial"/>
              </a:rPr>
              <a:t>Waluta pożyczki</a:t>
            </a:r>
            <a:r>
              <a:rPr lang="pl-PL" sz="1800" kern="0" dirty="0" smtClean="0">
                <a:latin typeface="Arial"/>
              </a:rPr>
              <a:t> – PLN.</a:t>
            </a:r>
          </a:p>
          <a:p>
            <a:pPr marL="285750" indent="-285750" algn="just" defTabSz="26670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pl-PL" sz="1800" b="1" kern="0" dirty="0" smtClean="0">
                <a:latin typeface="Arial"/>
              </a:rPr>
              <a:t>Oprocentowanie</a:t>
            </a:r>
            <a:r>
              <a:rPr lang="pl-PL" sz="1800" kern="0" dirty="0" smtClean="0">
                <a:latin typeface="Arial"/>
              </a:rPr>
              <a:t> – dla każdej transzy ciągnionej w danym kwartale kalendarzowym wynosi 0,25 stopy rentowności 52-tygodniowych bonów  skarbowych sprzedanych na ostatnim przetargu w miesiącu poprzedzającym ten kwartał (np. dla pożyczek </a:t>
            </a:r>
            <a:r>
              <a:rPr lang="pl-PL" sz="1800" kern="0" smtClean="0">
                <a:latin typeface="Arial"/>
              </a:rPr>
              <a:t>uruchamianych III </a:t>
            </a:r>
            <a:r>
              <a:rPr lang="pl-PL" sz="1800" kern="0" dirty="0" smtClean="0">
                <a:latin typeface="Arial"/>
              </a:rPr>
              <a:t>kwartale 2014 r. – 1,12%).</a:t>
            </a:r>
          </a:p>
          <a:p>
            <a:pPr marL="285750" indent="-285750" algn="just" defTabSz="26670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pl-PL" sz="1800" b="1" kern="0" dirty="0" smtClean="0">
                <a:latin typeface="Arial"/>
              </a:rPr>
              <a:t>Prowizja</a:t>
            </a:r>
            <a:r>
              <a:rPr lang="pl-PL" sz="1800" kern="0" dirty="0" smtClean="0">
                <a:latin typeface="Arial"/>
              </a:rPr>
              <a:t> – 0,1% kwoty udzielonej pożyczki, płatna przy uruchomieniu pierwszej transzy pożyczki.</a:t>
            </a:r>
          </a:p>
          <a:p>
            <a:pPr marL="285750" indent="-285750" algn="just" defTabSz="26670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pl-PL" sz="1800" b="1" kern="0" dirty="0" smtClean="0">
                <a:latin typeface="Arial"/>
              </a:rPr>
              <a:t>Zabezpieczenie </a:t>
            </a:r>
            <a:r>
              <a:rPr lang="pl-PL" sz="1800" kern="0" dirty="0" smtClean="0">
                <a:latin typeface="Arial"/>
              </a:rPr>
              <a:t>– weksel własny in blanco (JST i LGD) wraz z deklaracją wekslową oraz (dodatkowo w przypadku LGD) oświadczenie o poddaniu się egzekucji.</a:t>
            </a:r>
          </a:p>
          <a:p>
            <a:pPr marL="285750" indent="-285750" algn="just" defTabSz="26670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pl-PL" sz="1800" b="1" kern="0" dirty="0" smtClean="0">
                <a:latin typeface="Arial"/>
              </a:rPr>
              <a:t>Bez przetargu.</a:t>
            </a:r>
          </a:p>
          <a:p>
            <a:pPr marL="285750" indent="-285750" algn="just" defTabSz="26670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pl-PL" sz="1800" b="1" kern="0" dirty="0" smtClean="0">
                <a:latin typeface="Arial"/>
              </a:rPr>
              <a:t>Zawarcie umowy pożyczki </a:t>
            </a:r>
            <a:r>
              <a:rPr lang="pl-PL" sz="1800" kern="0" dirty="0" smtClean="0">
                <a:latin typeface="Arial"/>
              </a:rPr>
              <a:t>–</a:t>
            </a:r>
            <a:r>
              <a:rPr lang="pl-PL" sz="1800" b="1" kern="0" dirty="0" smtClean="0">
                <a:latin typeface="Arial"/>
              </a:rPr>
              <a:t> </a:t>
            </a:r>
            <a:r>
              <a:rPr lang="pl-PL" sz="1800" kern="0" dirty="0" smtClean="0">
                <a:latin typeface="Arial"/>
              </a:rPr>
              <a:t>w terminie miesiąca od daty złożenia w BGK kompletnego wniosku. </a:t>
            </a:r>
            <a:endParaRPr lang="pl-PL" sz="1800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83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34140C-DF30-425F-AD6A-CC57F0277170}" type="slidenum">
              <a:rPr lang="pl-PL" altLang="pl-PL"/>
              <a:pPr>
                <a:defRPr/>
              </a:pPr>
              <a:t>8</a:t>
            </a:fld>
            <a:endParaRPr lang="pl-PL" alt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l-PL" dirty="0"/>
              <a:t>Podmioty uprawnione do ubiegania się o </a:t>
            </a:r>
            <a:r>
              <a:rPr lang="pl-PL" dirty="0" smtClean="0"/>
              <a:t>pożyczkę PROW</a:t>
            </a:r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791088" y="1628800"/>
            <a:ext cx="7344001" cy="4680478"/>
            <a:chOff x="677861" y="1502512"/>
            <a:chExt cx="7711805" cy="4680478"/>
          </a:xfrm>
        </p:grpSpPr>
        <p:sp>
          <p:nvSpPr>
            <p:cNvPr id="6" name="AutoShape 105"/>
            <p:cNvSpPr>
              <a:spLocks noChangeArrowheads="1"/>
            </p:cNvSpPr>
            <p:nvPr/>
          </p:nvSpPr>
          <p:spPr bwMode="auto">
            <a:xfrm>
              <a:off x="677863" y="1502512"/>
              <a:ext cx="7711803" cy="360000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784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l-PL" sz="1600" b="1" dirty="0" smtClean="0">
                  <a:solidFill>
                    <a:srgbClr val="595959"/>
                  </a:solidFill>
                  <a:latin typeface="Arial"/>
                  <a:ea typeface="Calibri" pitchFamily="34" charset="0"/>
                  <a:cs typeface="Times New Roman" pitchFamily="18" charset="0"/>
                </a:rPr>
                <a:t>Działanie </a:t>
              </a:r>
              <a:r>
                <a:rPr lang="pl-PL" sz="1600" b="1" dirty="0">
                  <a:solidFill>
                    <a:srgbClr val="595959"/>
                  </a:solidFill>
                  <a:latin typeface="Arial"/>
                  <a:ea typeface="Calibri" pitchFamily="34" charset="0"/>
                  <a:cs typeface="Times New Roman" pitchFamily="18" charset="0"/>
                </a:rPr>
                <a:t>PROW 2007-2013 	                     </a:t>
              </a:r>
              <a:r>
                <a:rPr lang="pl-PL" sz="1600" b="1" dirty="0" smtClean="0">
                  <a:solidFill>
                    <a:srgbClr val="595959"/>
                  </a:solidFill>
                  <a:latin typeface="Arial"/>
                  <a:ea typeface="Calibri" pitchFamily="34" charset="0"/>
                  <a:cs typeface="Times New Roman" pitchFamily="18" charset="0"/>
                </a:rPr>
                <a:t>                                Pożyczkobiorca</a:t>
              </a:r>
              <a:endParaRPr lang="pl-PL" sz="1600" b="1" dirty="0">
                <a:solidFill>
                  <a:srgbClr val="595959"/>
                </a:solidFill>
                <a:latin typeface="Arial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7" name="AutoShape 105"/>
            <p:cNvSpPr>
              <a:spLocks noChangeArrowheads="1"/>
            </p:cNvSpPr>
            <p:nvPr/>
          </p:nvSpPr>
          <p:spPr bwMode="auto">
            <a:xfrm>
              <a:off x="677863" y="1928813"/>
              <a:ext cx="7711803" cy="6480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  <a:alpha val="76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pl-PL" cap="small" dirty="0">
                  <a:solidFill>
                    <a:srgbClr val="595959"/>
                  </a:solidFill>
                  <a:latin typeface="Arial"/>
                  <a:cs typeface="Times New Roman" pitchFamily="18" charset="0"/>
                </a:rPr>
                <a:t>Oś 3 jakość życia na obszarach wiejskich</a:t>
              </a:r>
              <a:br>
                <a:rPr lang="pl-PL" cap="small" dirty="0">
                  <a:solidFill>
                    <a:srgbClr val="595959"/>
                  </a:solidFill>
                  <a:latin typeface="Arial"/>
                  <a:cs typeface="Times New Roman" pitchFamily="18" charset="0"/>
                </a:rPr>
              </a:br>
              <a:r>
                <a:rPr lang="pl-PL" cap="small" dirty="0">
                  <a:solidFill>
                    <a:srgbClr val="595959"/>
                  </a:solidFill>
                  <a:latin typeface="Arial"/>
                  <a:cs typeface="Times New Roman" pitchFamily="18" charset="0"/>
                </a:rPr>
                <a:t>i różnicowanie gospodarki wiejskiej</a:t>
              </a:r>
            </a:p>
          </p:txBody>
        </p:sp>
        <p:sp>
          <p:nvSpPr>
            <p:cNvPr id="8" name="AutoShape 105"/>
            <p:cNvSpPr>
              <a:spLocks noChangeArrowheads="1"/>
            </p:cNvSpPr>
            <p:nvPr/>
          </p:nvSpPr>
          <p:spPr bwMode="auto">
            <a:xfrm>
              <a:off x="677863" y="2654600"/>
              <a:ext cx="7711803" cy="360000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7842"/>
              </a:schemeClr>
            </a:solidFill>
            <a:ln w="9525">
              <a:solidFill>
                <a:srgbClr val="B6002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l-PL" sz="1600" dirty="0">
                  <a:solidFill>
                    <a:srgbClr val="595959"/>
                  </a:solidFill>
                  <a:latin typeface="Arial"/>
                  <a:ea typeface="Calibri" pitchFamily="34" charset="0"/>
                  <a:cs typeface="Times New Roman" pitchFamily="18" charset="0"/>
                </a:rPr>
                <a:t>Odnowa i rozwój </a:t>
              </a:r>
              <a:r>
                <a:rPr lang="pl-PL" sz="1600" dirty="0" smtClean="0">
                  <a:solidFill>
                    <a:srgbClr val="595959"/>
                  </a:solidFill>
                  <a:latin typeface="Arial"/>
                  <a:ea typeface="Calibri" pitchFamily="34" charset="0"/>
                  <a:cs typeface="Times New Roman" pitchFamily="18" charset="0"/>
                </a:rPr>
                <a:t>wsi</a:t>
              </a:r>
              <a:endParaRPr lang="pl-PL" sz="1600" dirty="0">
                <a:solidFill>
                  <a:srgbClr val="595959"/>
                </a:solidFill>
                <a:latin typeface="Arial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9" name="AutoShape 105"/>
            <p:cNvSpPr>
              <a:spLocks noChangeArrowheads="1"/>
            </p:cNvSpPr>
            <p:nvPr/>
          </p:nvSpPr>
          <p:spPr bwMode="auto">
            <a:xfrm>
              <a:off x="677863" y="3158656"/>
              <a:ext cx="7711803" cy="648000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7842"/>
              </a:schemeClr>
            </a:solidFill>
            <a:ln w="9525">
              <a:solidFill>
                <a:srgbClr val="B6002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l-PL" sz="1600" dirty="0">
                  <a:solidFill>
                    <a:srgbClr val="595959"/>
                  </a:solidFill>
                  <a:latin typeface="Arial"/>
                  <a:ea typeface="Calibri" pitchFamily="34" charset="0"/>
                  <a:cs typeface="Times New Roman" pitchFamily="18" charset="0"/>
                </a:rPr>
                <a:t>Podstawowe usługi  dla gospodarki</a:t>
              </a:r>
              <a:br>
                <a:rPr lang="pl-PL" sz="1600" dirty="0">
                  <a:solidFill>
                    <a:srgbClr val="595959"/>
                  </a:solidFill>
                  <a:latin typeface="Arial"/>
                  <a:ea typeface="Calibri" pitchFamily="34" charset="0"/>
                  <a:cs typeface="Times New Roman" pitchFamily="18" charset="0"/>
                </a:rPr>
              </a:br>
              <a:r>
                <a:rPr lang="pl-PL" sz="1600" dirty="0">
                  <a:solidFill>
                    <a:srgbClr val="595959"/>
                  </a:solidFill>
                  <a:latin typeface="Arial"/>
                  <a:ea typeface="Calibri" pitchFamily="34" charset="0"/>
                  <a:cs typeface="Times New Roman" pitchFamily="18" charset="0"/>
                </a:rPr>
                <a:t>i ludności wiejskiej		 	</a:t>
              </a:r>
            </a:p>
          </p:txBody>
        </p:sp>
        <p:sp>
          <p:nvSpPr>
            <p:cNvPr id="10" name="pole tekstowe 13"/>
            <p:cNvSpPr txBox="1">
              <a:spLocks noChangeArrowheads="1"/>
            </p:cNvSpPr>
            <p:nvPr/>
          </p:nvSpPr>
          <p:spPr bwMode="auto">
            <a:xfrm>
              <a:off x="4572515" y="3190268"/>
              <a:ext cx="380714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pl-PL" sz="1600" dirty="0" smtClean="0">
                  <a:solidFill>
                    <a:srgbClr val="595959"/>
                  </a:solidFill>
                  <a:latin typeface="Arial"/>
                  <a:ea typeface="Calibri" pitchFamily="34" charset="0"/>
                  <a:cs typeface="Times New Roman" pitchFamily="18" charset="0"/>
                </a:rPr>
                <a:t>- gminy</a:t>
              </a:r>
              <a:r>
                <a:rPr lang="pl-PL" sz="1600" dirty="0">
                  <a:solidFill>
                    <a:srgbClr val="595959"/>
                  </a:solidFill>
                  <a:latin typeface="Arial"/>
                  <a:ea typeface="Calibri" pitchFamily="34" charset="0"/>
                  <a:cs typeface="Times New Roman" pitchFamily="18" charset="0"/>
                </a:rPr>
                <a:t>, gminne </a:t>
              </a:r>
              <a:r>
                <a:rPr lang="pl-PL" sz="1600" dirty="0" smtClean="0">
                  <a:solidFill>
                    <a:srgbClr val="595959"/>
                  </a:solidFill>
                  <a:latin typeface="Arial"/>
                  <a:ea typeface="Calibri" pitchFamily="34" charset="0"/>
                  <a:cs typeface="Times New Roman" pitchFamily="18" charset="0"/>
                </a:rPr>
                <a:t>zakłady budżetowe, </a:t>
              </a:r>
            </a:p>
            <a:p>
              <a:pPr algn="r"/>
              <a:r>
                <a:rPr lang="pl-PL" sz="1600" dirty="0" smtClean="0">
                  <a:solidFill>
                    <a:srgbClr val="595959"/>
                  </a:solidFill>
                  <a:latin typeface="Arial"/>
                  <a:ea typeface="Calibri" pitchFamily="34" charset="0"/>
                  <a:cs typeface="Times New Roman" pitchFamily="18" charset="0"/>
                </a:rPr>
                <a:t>związki międzygminne</a:t>
              </a:r>
              <a:endParaRPr lang="pl-PL" sz="1600" dirty="0">
                <a:solidFill>
                  <a:srgbClr val="595959"/>
                </a:solidFill>
                <a:latin typeface="Arial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" name="AutoShape 105"/>
            <p:cNvSpPr>
              <a:spLocks noChangeArrowheads="1"/>
            </p:cNvSpPr>
            <p:nvPr/>
          </p:nvSpPr>
          <p:spPr bwMode="auto">
            <a:xfrm>
              <a:off x="677863" y="4094800"/>
              <a:ext cx="7711803" cy="3600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  <a:alpha val="76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pl-PL" cap="small" dirty="0">
                  <a:solidFill>
                    <a:srgbClr val="595959"/>
                  </a:solidFill>
                  <a:latin typeface="Arial"/>
                  <a:cs typeface="Times New Roman" pitchFamily="18" charset="0"/>
                </a:rPr>
                <a:t>Oś 4 leader</a:t>
              </a:r>
            </a:p>
          </p:txBody>
        </p:sp>
        <p:sp>
          <p:nvSpPr>
            <p:cNvPr id="12" name="AutoShape 105"/>
            <p:cNvSpPr>
              <a:spLocks noChangeArrowheads="1"/>
            </p:cNvSpPr>
            <p:nvPr/>
          </p:nvSpPr>
          <p:spPr bwMode="auto">
            <a:xfrm>
              <a:off x="677863" y="4572000"/>
              <a:ext cx="7711803" cy="360000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7842"/>
              </a:schemeClr>
            </a:solidFill>
            <a:ln w="9525">
              <a:solidFill>
                <a:srgbClr val="B6002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l-PL" sz="1600" dirty="0">
                  <a:solidFill>
                    <a:srgbClr val="595959"/>
                  </a:solidFill>
                  <a:latin typeface="Arial"/>
                  <a:ea typeface="Calibri" pitchFamily="34" charset="0"/>
                  <a:cs typeface="Times New Roman" pitchFamily="18" charset="0"/>
                </a:rPr>
                <a:t>Wdrażanie lokalnych strategii </a:t>
              </a:r>
              <a:r>
                <a:rPr lang="pl-PL" sz="1600" dirty="0" smtClean="0">
                  <a:solidFill>
                    <a:srgbClr val="595959"/>
                  </a:solidFill>
                  <a:latin typeface="Arial"/>
                  <a:ea typeface="Calibri" pitchFamily="34" charset="0"/>
                  <a:cs typeface="Times New Roman" pitchFamily="18" charset="0"/>
                </a:rPr>
                <a:t>rozwoju</a:t>
              </a:r>
              <a:endParaRPr lang="pl-PL" sz="1600" dirty="0">
                <a:solidFill>
                  <a:srgbClr val="595959"/>
                </a:solidFill>
                <a:latin typeface="Arial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3" name="AutoShape 105"/>
            <p:cNvSpPr>
              <a:spLocks noChangeArrowheads="1"/>
            </p:cNvSpPr>
            <p:nvPr/>
          </p:nvSpPr>
          <p:spPr bwMode="auto">
            <a:xfrm>
              <a:off x="677863" y="5072063"/>
              <a:ext cx="7711803" cy="360000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7842"/>
              </a:schemeClr>
            </a:solidFill>
            <a:ln w="9525">
              <a:solidFill>
                <a:srgbClr val="B6002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l-PL" sz="1600" dirty="0">
                  <a:solidFill>
                    <a:srgbClr val="595959"/>
                  </a:solidFill>
                  <a:latin typeface="Arial"/>
                  <a:ea typeface="Calibri" pitchFamily="34" charset="0"/>
                  <a:cs typeface="Times New Roman" pitchFamily="18" charset="0"/>
                </a:rPr>
                <a:t>Wdrażanie projektów </a:t>
              </a:r>
              <a:r>
                <a:rPr lang="pl-PL" sz="1600" dirty="0" smtClean="0">
                  <a:solidFill>
                    <a:srgbClr val="595959"/>
                  </a:solidFill>
                  <a:latin typeface="Arial"/>
                  <a:ea typeface="Calibri" pitchFamily="34" charset="0"/>
                  <a:cs typeface="Times New Roman" pitchFamily="18" charset="0"/>
                </a:rPr>
                <a:t>współpracy</a:t>
              </a:r>
              <a:endParaRPr lang="pl-PL" sz="1600" dirty="0">
                <a:solidFill>
                  <a:srgbClr val="595959"/>
                </a:solidFill>
                <a:latin typeface="Arial"/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4" name="Grupa 20"/>
            <p:cNvGrpSpPr>
              <a:grpSpLocks/>
            </p:cNvGrpSpPr>
            <p:nvPr/>
          </p:nvGrpSpPr>
          <p:grpSpPr bwMode="auto">
            <a:xfrm>
              <a:off x="677861" y="5534990"/>
              <a:ext cx="7711804" cy="648000"/>
              <a:chOff x="500032" y="5034940"/>
              <a:chExt cx="7710293" cy="648003"/>
            </a:xfrm>
          </p:grpSpPr>
          <p:sp>
            <p:nvSpPr>
              <p:cNvPr id="15" name="AutoShape 105"/>
              <p:cNvSpPr>
                <a:spLocks noChangeArrowheads="1"/>
              </p:cNvSpPr>
              <p:nvPr/>
            </p:nvSpPr>
            <p:spPr bwMode="auto">
              <a:xfrm>
                <a:off x="500032" y="5034940"/>
                <a:ext cx="7710293" cy="648003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alpha val="87842"/>
                </a:schemeClr>
              </a:solidFill>
              <a:ln w="9525">
                <a:solidFill>
                  <a:srgbClr val="B6002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1600" dirty="0">
                    <a:solidFill>
                      <a:srgbClr val="595959"/>
                    </a:solidFill>
                    <a:latin typeface="Arial"/>
                    <a:ea typeface="Calibri" pitchFamily="34" charset="0"/>
                    <a:cs typeface="Times New Roman" pitchFamily="18" charset="0"/>
                  </a:rPr>
                  <a:t>Funkcjonowanie LGD, nabywanie</a:t>
                </a:r>
                <a:br>
                  <a:rPr lang="pl-PL" sz="1600" dirty="0">
                    <a:solidFill>
                      <a:srgbClr val="595959"/>
                    </a:solidFill>
                    <a:latin typeface="Arial"/>
                    <a:ea typeface="Calibri" pitchFamily="34" charset="0"/>
                    <a:cs typeface="Times New Roman" pitchFamily="18" charset="0"/>
                  </a:rPr>
                </a:br>
                <a:r>
                  <a:rPr lang="pl-PL" sz="1600" dirty="0">
                    <a:solidFill>
                      <a:srgbClr val="595959"/>
                    </a:solidFill>
                    <a:latin typeface="Arial"/>
                    <a:ea typeface="Calibri" pitchFamily="34" charset="0"/>
                    <a:cs typeface="Times New Roman" pitchFamily="18" charset="0"/>
                  </a:rPr>
                  <a:t>umiejętności i aktywizacja		 	</a:t>
                </a:r>
              </a:p>
            </p:txBody>
          </p:sp>
          <p:sp>
            <p:nvSpPr>
              <p:cNvPr id="16" name="pole tekstowe 19"/>
              <p:cNvSpPr txBox="1">
                <a:spLocks noChangeArrowheads="1"/>
              </p:cNvSpPr>
              <p:nvPr/>
            </p:nvSpPr>
            <p:spPr bwMode="auto">
              <a:xfrm>
                <a:off x="6751401" y="5189664"/>
                <a:ext cx="975183" cy="338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pl-PL" sz="1600" dirty="0">
                    <a:solidFill>
                      <a:srgbClr val="595959"/>
                    </a:solidFill>
                    <a:latin typeface="Arial"/>
                    <a:ea typeface="Calibri" pitchFamily="34" charset="0"/>
                    <a:cs typeface="Times New Roman" pitchFamily="18" charset="0"/>
                  </a:rPr>
                  <a:t>- LGD</a:t>
                </a:r>
              </a:p>
            </p:txBody>
          </p:sp>
        </p:grpSp>
      </p:grpSp>
      <p:sp>
        <p:nvSpPr>
          <p:cNvPr id="17" name="pole tekstowe 19"/>
          <p:cNvSpPr txBox="1">
            <a:spLocks noChangeArrowheads="1"/>
          </p:cNvSpPr>
          <p:nvPr/>
        </p:nvSpPr>
        <p:spPr bwMode="auto">
          <a:xfrm>
            <a:off x="6732240" y="5198351"/>
            <a:ext cx="9288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l-PL" sz="1600" dirty="0">
                <a:solidFill>
                  <a:srgbClr val="595959"/>
                </a:solidFill>
                <a:latin typeface="Arial"/>
                <a:ea typeface="Calibri" pitchFamily="34" charset="0"/>
                <a:cs typeface="Times New Roman" pitchFamily="18" charset="0"/>
              </a:rPr>
              <a:t>- LGD</a:t>
            </a:r>
          </a:p>
        </p:txBody>
      </p:sp>
      <p:sp>
        <p:nvSpPr>
          <p:cNvPr id="18" name="pole tekstowe 19"/>
          <p:cNvSpPr txBox="1">
            <a:spLocks noChangeArrowheads="1"/>
          </p:cNvSpPr>
          <p:nvPr/>
        </p:nvSpPr>
        <p:spPr bwMode="auto">
          <a:xfrm>
            <a:off x="6878507" y="4709412"/>
            <a:ext cx="9288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l-PL" sz="1600" dirty="0">
                <a:solidFill>
                  <a:srgbClr val="595959"/>
                </a:solidFill>
                <a:latin typeface="Arial"/>
                <a:ea typeface="Calibri" pitchFamily="34" charset="0"/>
                <a:cs typeface="Times New Roman" pitchFamily="18" charset="0"/>
              </a:rPr>
              <a:t>- </a:t>
            </a:r>
            <a:r>
              <a:rPr lang="pl-PL" sz="1600" dirty="0" smtClean="0">
                <a:solidFill>
                  <a:srgbClr val="595959"/>
                </a:solidFill>
                <a:latin typeface="Arial"/>
                <a:ea typeface="Calibri" pitchFamily="34" charset="0"/>
                <a:cs typeface="Times New Roman" pitchFamily="18" charset="0"/>
              </a:rPr>
              <a:t>gminy</a:t>
            </a:r>
            <a:endParaRPr lang="pl-PL" sz="1600" dirty="0">
              <a:solidFill>
                <a:srgbClr val="595959"/>
              </a:solidFill>
              <a:latin typeface="Arial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pole tekstowe 19"/>
          <p:cNvSpPr txBox="1">
            <a:spLocks noChangeArrowheads="1"/>
          </p:cNvSpPr>
          <p:nvPr/>
        </p:nvSpPr>
        <p:spPr bwMode="auto">
          <a:xfrm>
            <a:off x="6878507" y="2802334"/>
            <a:ext cx="9288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l-PL" sz="1600" dirty="0">
                <a:solidFill>
                  <a:srgbClr val="595959"/>
                </a:solidFill>
                <a:latin typeface="Arial"/>
                <a:ea typeface="Calibri" pitchFamily="34" charset="0"/>
                <a:cs typeface="Times New Roman" pitchFamily="18" charset="0"/>
              </a:rPr>
              <a:t>- </a:t>
            </a:r>
            <a:r>
              <a:rPr lang="pl-PL" sz="1600" dirty="0" smtClean="0">
                <a:solidFill>
                  <a:srgbClr val="595959"/>
                </a:solidFill>
                <a:latin typeface="Arial"/>
                <a:ea typeface="Calibri" pitchFamily="34" charset="0"/>
                <a:cs typeface="Times New Roman" pitchFamily="18" charset="0"/>
              </a:rPr>
              <a:t>gminy</a:t>
            </a:r>
            <a:endParaRPr lang="pl-PL" sz="1600" dirty="0">
              <a:solidFill>
                <a:srgbClr val="595959"/>
              </a:solidFill>
              <a:latin typeface="Arial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81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34140C-DF30-425F-AD6A-CC57F0277170}" type="slidenum">
              <a:rPr lang="pl-PL" altLang="pl-PL"/>
              <a:pPr>
                <a:defRPr/>
              </a:pPr>
              <a:t>9</a:t>
            </a:fld>
            <a:endParaRPr lang="pl-PL" alt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1"/>
          </p:nvPr>
        </p:nvSpPr>
        <p:spPr>
          <a:xfrm>
            <a:off x="0" y="980728"/>
            <a:ext cx="8748464" cy="438150"/>
          </a:xfrm>
        </p:spPr>
        <p:txBody>
          <a:bodyPr/>
          <a:lstStyle/>
          <a:p>
            <a:r>
              <a:rPr lang="pl-PL" dirty="0"/>
              <a:t>Schemat przepływu środków </a:t>
            </a:r>
            <a:r>
              <a:rPr lang="pl-PL" dirty="0" smtClean="0"/>
              <a:t>pożyczki                                                 </a:t>
            </a:r>
            <a:r>
              <a:rPr lang="pl-PL" b="0" dirty="0" smtClean="0"/>
              <a:t>[1/2]</a:t>
            </a:r>
            <a:endParaRPr lang="pl-PL" b="0" dirty="0"/>
          </a:p>
        </p:txBody>
      </p:sp>
      <p:grpSp>
        <p:nvGrpSpPr>
          <p:cNvPr id="35" name="Grupa 34"/>
          <p:cNvGrpSpPr/>
          <p:nvPr/>
        </p:nvGrpSpPr>
        <p:grpSpPr>
          <a:xfrm>
            <a:off x="71438" y="2049428"/>
            <a:ext cx="9012137" cy="4279048"/>
            <a:chOff x="71438" y="1690035"/>
            <a:chExt cx="9012137" cy="4279048"/>
          </a:xfrm>
          <a:solidFill>
            <a:srgbClr val="FFFFFF"/>
          </a:solidFill>
        </p:grpSpPr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6516216" y="5301207"/>
              <a:ext cx="1080120" cy="464743"/>
            </a:xfrm>
            <a:prstGeom prst="rect">
              <a:avLst/>
            </a:prstGeom>
            <a:grpFill/>
            <a:ln w="9525">
              <a:solidFill>
                <a:srgbClr val="59595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1100" kern="0" dirty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zlecenie </a:t>
              </a:r>
            </a:p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1100" kern="0" dirty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płatności</a:t>
              </a:r>
            </a:p>
          </p:txBody>
        </p:sp>
        <p:cxnSp>
          <p:nvCxnSpPr>
            <p:cNvPr id="37" name="Łącznik łamany 36"/>
            <p:cNvCxnSpPr/>
            <p:nvPr/>
          </p:nvCxnSpPr>
          <p:spPr>
            <a:xfrm rot="16200000" flipV="1">
              <a:off x="6163174" y="2075622"/>
              <a:ext cx="2275452" cy="1713383"/>
            </a:xfrm>
            <a:prstGeom prst="bentConnector3">
              <a:avLst>
                <a:gd name="adj1" fmla="val 101069"/>
              </a:avLst>
            </a:prstGeom>
            <a:grpFill/>
            <a:ln w="196850" cap="sq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grpSp>
          <p:nvGrpSpPr>
            <p:cNvPr id="38" name="Grupa 37"/>
            <p:cNvGrpSpPr/>
            <p:nvPr/>
          </p:nvGrpSpPr>
          <p:grpSpPr>
            <a:xfrm>
              <a:off x="558900" y="1690035"/>
              <a:ext cx="1289453" cy="2461914"/>
              <a:chOff x="443580" y="1363169"/>
              <a:chExt cx="806342" cy="1929299"/>
            </a:xfrm>
            <a:grpFill/>
          </p:grpSpPr>
          <p:cxnSp>
            <p:nvCxnSpPr>
              <p:cNvPr id="63" name="Łącznik łamany 62"/>
              <p:cNvCxnSpPr/>
              <p:nvPr/>
            </p:nvCxnSpPr>
            <p:spPr>
              <a:xfrm rot="5400000">
                <a:off x="-117899" y="1924648"/>
                <a:ext cx="1929299" cy="806342"/>
              </a:xfrm>
              <a:prstGeom prst="bentConnector3">
                <a:avLst>
                  <a:gd name="adj1" fmla="val 91"/>
                </a:avLst>
              </a:prstGeom>
              <a:grpFill/>
              <a:ln w="76200" cap="sq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4" name="Łącznik łamany 63"/>
              <p:cNvCxnSpPr/>
              <p:nvPr/>
            </p:nvCxnSpPr>
            <p:spPr>
              <a:xfrm rot="5400000">
                <a:off x="86612" y="2126910"/>
                <a:ext cx="1688295" cy="638324"/>
              </a:xfrm>
              <a:prstGeom prst="bentConnector3">
                <a:avLst>
                  <a:gd name="adj1" fmla="val -313"/>
                </a:avLst>
              </a:prstGeom>
              <a:grpFill/>
              <a:ln w="76200" cap="sq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39" name="AutoShape 14"/>
            <p:cNvSpPr>
              <a:spLocks noChangeArrowheads="1"/>
            </p:cNvSpPr>
            <p:nvPr/>
          </p:nvSpPr>
          <p:spPr bwMode="auto">
            <a:xfrm>
              <a:off x="1655763" y="4740274"/>
              <a:ext cx="935037" cy="431801"/>
            </a:xfrm>
            <a:prstGeom prst="rightArrow">
              <a:avLst>
                <a:gd name="adj1" fmla="val 50000"/>
                <a:gd name="adj2" fmla="val 54136"/>
              </a:avLst>
            </a:prstGeom>
            <a:solidFill>
              <a:srgbClr val="FFFFFF">
                <a:lumMod val="65000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600" kern="0">
                <a:solidFill>
                  <a:srgbClr val="595959"/>
                </a:solidFill>
                <a:latin typeface="Arial"/>
                <a:ea typeface="+mn-ea"/>
                <a:cs typeface="Times New Roman" pitchFamily="18" charset="0"/>
              </a:endParaRPr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2000250" y="3096900"/>
              <a:ext cx="928687" cy="886397"/>
            </a:xfrm>
            <a:prstGeom prst="rect">
              <a:avLst/>
            </a:prstGeom>
            <a:grpFill/>
            <a:ln w="9525">
              <a:solidFill>
                <a:srgbClr val="59595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1200" ker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 </a:t>
              </a:r>
              <a:r>
                <a:rPr lang="pl-PL" sz="1100" ker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oryginał </a:t>
              </a:r>
            </a:p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1100" ker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faktury z </a:t>
              </a:r>
            </a:p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1100" ker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dyspozycją</a:t>
              </a:r>
            </a:p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1100" ker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 przelewu</a:t>
              </a:r>
            </a:p>
          </p:txBody>
        </p:sp>
        <p:sp>
          <p:nvSpPr>
            <p:cNvPr id="41" name="Text Box 25"/>
            <p:cNvSpPr txBox="1">
              <a:spLocks noChangeArrowheads="1"/>
            </p:cNvSpPr>
            <p:nvPr/>
          </p:nvSpPr>
          <p:spPr bwMode="auto">
            <a:xfrm>
              <a:off x="4059962" y="5301208"/>
              <a:ext cx="1130438" cy="634020"/>
            </a:xfrm>
            <a:prstGeom prst="rect">
              <a:avLst/>
            </a:prstGeom>
            <a:grpFill/>
            <a:ln w="9525">
              <a:solidFill>
                <a:srgbClr val="59595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1100" kern="0" dirty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wniosek </a:t>
              </a:r>
              <a:br>
                <a:rPr lang="pl-PL" sz="1100" kern="0" dirty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</a:br>
              <a:r>
                <a:rPr lang="pl-PL" sz="1100" kern="0" dirty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o płatność </a:t>
              </a:r>
            </a:p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1100" kern="0" dirty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z zał. fakturami</a:t>
              </a: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1368425" y="5301208"/>
              <a:ext cx="1511300" cy="667875"/>
            </a:xfrm>
            <a:prstGeom prst="rect">
              <a:avLst/>
            </a:prstGeom>
            <a:grpFill/>
            <a:ln w="9525">
              <a:solidFill>
                <a:srgbClr val="59595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1100" kern="0" dirty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faktura lub</a:t>
              </a:r>
            </a:p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1100" kern="0" dirty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 inny równoważny </a:t>
              </a:r>
            </a:p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1100" kern="0" dirty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dok. księgowy</a:t>
              </a: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3929063" y="3334232"/>
              <a:ext cx="1428750" cy="464743"/>
            </a:xfrm>
            <a:prstGeom prst="rect">
              <a:avLst/>
            </a:prstGeom>
            <a:grpFill/>
            <a:ln w="9525">
              <a:solidFill>
                <a:srgbClr val="59595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1100" ker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zwrot oryginału</a:t>
              </a:r>
            </a:p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1100" ker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 opłaconej faktury</a:t>
              </a:r>
            </a:p>
          </p:txBody>
        </p:sp>
        <p:sp>
          <p:nvSpPr>
            <p:cNvPr id="44" name="AutoShape 7"/>
            <p:cNvSpPr>
              <a:spLocks noChangeArrowheads="1"/>
            </p:cNvSpPr>
            <p:nvPr/>
          </p:nvSpPr>
          <p:spPr bwMode="auto">
            <a:xfrm>
              <a:off x="6623050" y="4740274"/>
              <a:ext cx="865187" cy="431801"/>
            </a:xfrm>
            <a:prstGeom prst="rightArrow">
              <a:avLst>
                <a:gd name="adj1" fmla="val 50000"/>
                <a:gd name="adj2" fmla="val 50092"/>
              </a:avLst>
            </a:prstGeom>
            <a:solidFill>
              <a:srgbClr val="FFFFFF">
                <a:lumMod val="65000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600" kern="0">
                <a:solidFill>
                  <a:srgbClr val="595959"/>
                </a:solidFill>
                <a:latin typeface="Arial"/>
                <a:ea typeface="+mn-ea"/>
                <a:cs typeface="Times New Roman" pitchFamily="18" charset="0"/>
              </a:endParaRPr>
            </a:p>
          </p:txBody>
        </p:sp>
        <p:sp>
          <p:nvSpPr>
            <p:cNvPr id="45" name="AutoShape 8"/>
            <p:cNvSpPr>
              <a:spLocks noChangeArrowheads="1"/>
            </p:cNvSpPr>
            <p:nvPr/>
          </p:nvSpPr>
          <p:spPr bwMode="auto">
            <a:xfrm>
              <a:off x="4248150" y="4740274"/>
              <a:ext cx="863600" cy="4318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>
                <a:lumMod val="65000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600" kern="0">
                <a:solidFill>
                  <a:srgbClr val="595959"/>
                </a:solidFill>
                <a:latin typeface="Arial"/>
                <a:ea typeface="+mn-ea"/>
                <a:cs typeface="Times New Roman" pitchFamily="18" charset="0"/>
              </a:endParaRPr>
            </a:p>
          </p:txBody>
        </p:sp>
        <p:sp>
          <p:nvSpPr>
            <p:cNvPr id="46" name="AutoShape 9"/>
            <p:cNvSpPr>
              <a:spLocks noChangeArrowheads="1"/>
            </p:cNvSpPr>
            <p:nvPr/>
          </p:nvSpPr>
          <p:spPr bwMode="auto">
            <a:xfrm rot="5400000">
              <a:off x="2986993" y="3105187"/>
              <a:ext cx="1800000" cy="431800"/>
            </a:xfrm>
            <a:prstGeom prst="rightArrow">
              <a:avLst>
                <a:gd name="adj1" fmla="val 50000"/>
                <a:gd name="adj2" fmla="val 109283"/>
              </a:avLst>
            </a:prstGeom>
            <a:solidFill>
              <a:srgbClr val="FFFFFF">
                <a:lumMod val="65000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600" kern="0">
                <a:solidFill>
                  <a:srgbClr val="595959"/>
                </a:solidFill>
                <a:latin typeface="Arial"/>
                <a:ea typeface="+mn-ea"/>
                <a:cs typeface="Times New Roman" pitchFamily="18" charset="0"/>
              </a:endParaRPr>
            </a:p>
          </p:txBody>
        </p:sp>
        <p:sp>
          <p:nvSpPr>
            <p:cNvPr id="47" name="AutoShape 10"/>
            <p:cNvSpPr>
              <a:spLocks noChangeArrowheads="1"/>
            </p:cNvSpPr>
            <p:nvPr/>
          </p:nvSpPr>
          <p:spPr bwMode="auto">
            <a:xfrm>
              <a:off x="7488238" y="4294185"/>
              <a:ext cx="1541462" cy="1150941"/>
            </a:xfrm>
            <a:prstGeom prst="roundRect">
              <a:avLst>
                <a:gd name="adj" fmla="val 0"/>
              </a:avLst>
            </a:prstGeom>
            <a:grpFill/>
            <a:ln w="9525">
              <a:solidFill>
                <a:srgbClr val="59595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1600" ker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Agencja</a:t>
              </a:r>
              <a:br>
                <a:rPr lang="pl-PL" sz="1600" ker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</a:br>
              <a:r>
                <a:rPr lang="pl-PL" sz="1600" ker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Płatnicza</a:t>
              </a:r>
              <a:r>
                <a:rPr lang="pl-PL" sz="1400" ker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/>
              </a:r>
              <a:br>
                <a:rPr lang="pl-PL" sz="1400" ker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</a:br>
              <a:r>
                <a:rPr lang="pl-PL" sz="1400" ker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 (ARiMR)</a:t>
              </a:r>
            </a:p>
          </p:txBody>
        </p:sp>
        <p:sp>
          <p:nvSpPr>
            <p:cNvPr id="48" name="AutoShape 11"/>
            <p:cNvSpPr>
              <a:spLocks noChangeArrowheads="1"/>
            </p:cNvSpPr>
            <p:nvPr/>
          </p:nvSpPr>
          <p:spPr bwMode="auto">
            <a:xfrm>
              <a:off x="71438" y="4294185"/>
              <a:ext cx="1585912" cy="1150941"/>
            </a:xfrm>
            <a:prstGeom prst="roundRect">
              <a:avLst>
                <a:gd name="adj" fmla="val 0"/>
              </a:avLst>
            </a:prstGeom>
            <a:grpFill/>
            <a:ln w="9525">
              <a:solidFill>
                <a:srgbClr val="59595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1600" kern="0" dirty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Wykonawca, </a:t>
              </a:r>
              <a:br>
                <a:rPr lang="pl-PL" sz="1600" kern="0" dirty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</a:br>
              <a:r>
                <a:rPr lang="pl-PL" sz="1600" kern="0" dirty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sprzedawca, </a:t>
              </a:r>
              <a:br>
                <a:rPr lang="pl-PL" sz="1600" kern="0" dirty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</a:br>
              <a:r>
                <a:rPr lang="pl-PL" sz="1600" kern="0" dirty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usługodawca</a:t>
              </a:r>
            </a:p>
          </p:txBody>
        </p:sp>
        <p:sp>
          <p:nvSpPr>
            <p:cNvPr id="49" name="AutoShape 12"/>
            <p:cNvSpPr>
              <a:spLocks noChangeArrowheads="1"/>
            </p:cNvSpPr>
            <p:nvPr/>
          </p:nvSpPr>
          <p:spPr bwMode="auto">
            <a:xfrm>
              <a:off x="5110163" y="4294185"/>
              <a:ext cx="1512887" cy="1150941"/>
            </a:xfrm>
            <a:prstGeom prst="roundRect">
              <a:avLst>
                <a:gd name="adj" fmla="val 0"/>
              </a:avLst>
            </a:prstGeom>
            <a:grpFill/>
            <a:ln w="9525">
              <a:solidFill>
                <a:srgbClr val="59595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1600" ker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Urząd </a:t>
              </a:r>
              <a:br>
                <a:rPr lang="pl-PL" sz="1600" ker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</a:br>
              <a:r>
                <a:rPr lang="pl-PL" sz="1600" ker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Marszałkowski</a:t>
              </a:r>
            </a:p>
          </p:txBody>
        </p:sp>
        <p:sp>
          <p:nvSpPr>
            <p:cNvPr id="50" name="AutoShape 13"/>
            <p:cNvSpPr>
              <a:spLocks noChangeArrowheads="1"/>
            </p:cNvSpPr>
            <p:nvPr/>
          </p:nvSpPr>
          <p:spPr bwMode="auto">
            <a:xfrm>
              <a:off x="2590800" y="4292598"/>
              <a:ext cx="1652587" cy="1152528"/>
            </a:xfrm>
            <a:prstGeom prst="roundRect">
              <a:avLst>
                <a:gd name="adj" fmla="val 0"/>
              </a:avLst>
            </a:prstGeom>
            <a:grpFill/>
            <a:ln w="9525">
              <a:solidFill>
                <a:srgbClr val="59595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1600" kern="0" dirty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Pożyczkobiorca</a:t>
              </a:r>
              <a:br>
                <a:rPr lang="pl-PL" sz="1600" kern="0" dirty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</a:br>
              <a:r>
                <a:rPr lang="pl-PL" sz="1600" kern="0" dirty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Beneficjent </a:t>
              </a:r>
              <a:br>
                <a:rPr lang="pl-PL" sz="1600" kern="0" dirty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</a:br>
              <a:r>
                <a:rPr lang="pl-PL" sz="1400" kern="0" dirty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PROW 2007-2013</a:t>
              </a:r>
            </a:p>
          </p:txBody>
        </p:sp>
        <p:sp>
          <p:nvSpPr>
            <p:cNvPr id="51" name="AutoShape 15"/>
            <p:cNvSpPr>
              <a:spLocks noChangeArrowheads="1"/>
            </p:cNvSpPr>
            <p:nvPr/>
          </p:nvSpPr>
          <p:spPr bwMode="auto">
            <a:xfrm rot="16200000">
              <a:off x="2124188" y="3105188"/>
              <a:ext cx="1800000" cy="431800"/>
            </a:xfrm>
            <a:prstGeom prst="rightArrow">
              <a:avLst>
                <a:gd name="adj1" fmla="val 50000"/>
                <a:gd name="adj2" fmla="val 107721"/>
              </a:avLst>
            </a:prstGeom>
            <a:solidFill>
              <a:srgbClr val="FFFFFF">
                <a:lumMod val="65000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600" kern="0">
                <a:solidFill>
                  <a:srgbClr val="595959"/>
                </a:solidFill>
                <a:latin typeface="Arial"/>
                <a:ea typeface="+mn-ea"/>
                <a:cs typeface="Times New Roman" pitchFamily="18" charset="0"/>
              </a:endParaRPr>
            </a:p>
          </p:txBody>
        </p:sp>
        <p:sp>
          <p:nvSpPr>
            <p:cNvPr id="52" name="Oval 16"/>
            <p:cNvSpPr>
              <a:spLocks noChangeArrowheads="1"/>
            </p:cNvSpPr>
            <p:nvPr/>
          </p:nvSpPr>
          <p:spPr bwMode="auto">
            <a:xfrm>
              <a:off x="3633788" y="2983194"/>
              <a:ext cx="468000" cy="468000"/>
            </a:xfrm>
            <a:prstGeom prst="ellipse">
              <a:avLst/>
            </a:prstGeom>
            <a:grpFill/>
            <a:ln w="9525">
              <a:solidFill>
                <a:srgbClr val="59595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2000" kern="0" dirty="0" smtClean="0">
                  <a:solidFill>
                    <a:srgbClr val="B60024"/>
                  </a:solidFill>
                  <a:latin typeface="Arial"/>
                  <a:ea typeface="+mn-ea"/>
                  <a:cs typeface="Times New Roman" pitchFamily="18" charset="0"/>
                </a:rPr>
                <a:t>3</a:t>
              </a:r>
              <a:endParaRPr lang="pl-PL" sz="2000" kern="0" dirty="0">
                <a:solidFill>
                  <a:srgbClr val="B60024"/>
                </a:solidFill>
                <a:latin typeface="Arial"/>
                <a:ea typeface="+mn-ea"/>
                <a:cs typeface="Times New Roman" pitchFamily="18" charset="0"/>
              </a:endParaRPr>
            </a:p>
          </p:txBody>
        </p: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319588" y="4722174"/>
              <a:ext cx="468000" cy="468000"/>
            </a:xfrm>
            <a:prstGeom prst="ellipse">
              <a:avLst/>
            </a:prstGeom>
            <a:grpFill/>
            <a:ln w="9525">
              <a:solidFill>
                <a:srgbClr val="59595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2000" kern="0">
                  <a:solidFill>
                    <a:srgbClr val="B60024"/>
                  </a:solidFill>
                  <a:latin typeface="Arial"/>
                  <a:ea typeface="+mn-ea"/>
                  <a:cs typeface="Times New Roman" pitchFamily="18" charset="0"/>
                </a:rPr>
                <a:t>5</a:t>
              </a:r>
            </a:p>
          </p:txBody>
        </p: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6696075" y="4722174"/>
              <a:ext cx="468000" cy="468000"/>
            </a:xfrm>
            <a:prstGeom prst="ellipse">
              <a:avLst/>
            </a:prstGeom>
            <a:grpFill/>
            <a:ln w="9525">
              <a:solidFill>
                <a:srgbClr val="59595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2000" kern="0">
                  <a:solidFill>
                    <a:srgbClr val="B60024"/>
                  </a:solidFill>
                  <a:latin typeface="Arial"/>
                  <a:ea typeface="+mn-ea"/>
                  <a:cs typeface="Times New Roman" pitchFamily="18" charset="0"/>
                </a:rPr>
                <a:t>6</a:t>
              </a:r>
            </a:p>
          </p:txBody>
        </p:sp>
        <p:sp>
          <p:nvSpPr>
            <p:cNvPr id="55" name="Oval 21"/>
            <p:cNvSpPr>
              <a:spLocks noChangeArrowheads="1"/>
            </p:cNvSpPr>
            <p:nvPr/>
          </p:nvSpPr>
          <p:spPr bwMode="auto">
            <a:xfrm>
              <a:off x="1767690" y="4722174"/>
              <a:ext cx="468000" cy="468000"/>
            </a:xfrm>
            <a:prstGeom prst="ellipse">
              <a:avLst/>
            </a:prstGeom>
            <a:grpFill/>
            <a:ln w="9525">
              <a:solidFill>
                <a:srgbClr val="59595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2000" kern="0">
                  <a:solidFill>
                    <a:srgbClr val="B60024"/>
                  </a:solidFill>
                  <a:latin typeface="Arial"/>
                  <a:ea typeface="+mn-ea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2790826" y="2983194"/>
              <a:ext cx="468000" cy="468000"/>
            </a:xfrm>
            <a:prstGeom prst="ellipse">
              <a:avLst/>
            </a:prstGeom>
            <a:grpFill/>
            <a:ln w="9525">
              <a:solidFill>
                <a:srgbClr val="59595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2000" kern="0" dirty="0">
                  <a:solidFill>
                    <a:srgbClr val="B60024"/>
                  </a:solidFill>
                  <a:latin typeface="Arial"/>
                  <a:ea typeface="+mn-ea"/>
                  <a:cs typeface="Times New Roman" pitchFamily="18" charset="0"/>
                </a:rPr>
                <a:t>2</a:t>
              </a:r>
            </a:p>
          </p:txBody>
        </p:sp>
        <p:sp>
          <p:nvSpPr>
            <p:cNvPr id="57" name="Oval 18"/>
            <p:cNvSpPr>
              <a:spLocks noChangeArrowheads="1"/>
            </p:cNvSpPr>
            <p:nvPr/>
          </p:nvSpPr>
          <p:spPr bwMode="auto">
            <a:xfrm>
              <a:off x="468313" y="2370129"/>
              <a:ext cx="468000" cy="468000"/>
            </a:xfrm>
            <a:prstGeom prst="ellipse">
              <a:avLst/>
            </a:prstGeom>
            <a:grpFill/>
            <a:ln w="9525">
              <a:solidFill>
                <a:srgbClr val="59595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2000" kern="0" dirty="0" smtClean="0">
                  <a:solidFill>
                    <a:srgbClr val="B60024"/>
                  </a:solidFill>
                  <a:latin typeface="Arial"/>
                  <a:ea typeface="+mn-ea"/>
                  <a:cs typeface="Times New Roman" pitchFamily="18" charset="0"/>
                </a:rPr>
                <a:t>4</a:t>
              </a:r>
              <a:endParaRPr lang="pl-PL" sz="2000" kern="0" dirty="0">
                <a:solidFill>
                  <a:srgbClr val="B60024"/>
                </a:solidFill>
                <a:latin typeface="Arial"/>
                <a:ea typeface="+mn-ea"/>
                <a:cs typeface="Times New Roman" pitchFamily="18" charset="0"/>
              </a:endParaRPr>
            </a:p>
          </p:txBody>
        </p:sp>
        <p:sp>
          <p:nvSpPr>
            <p:cNvPr id="58" name="Text Box 23"/>
            <p:cNvSpPr txBox="1">
              <a:spLocks noChangeArrowheads="1"/>
            </p:cNvSpPr>
            <p:nvPr/>
          </p:nvSpPr>
          <p:spPr bwMode="auto">
            <a:xfrm>
              <a:off x="7164288" y="3311213"/>
              <a:ext cx="1919287" cy="480131"/>
            </a:xfrm>
            <a:prstGeom prst="rect">
              <a:avLst/>
            </a:prstGeom>
            <a:grpFill/>
            <a:ln w="9525">
              <a:solidFill>
                <a:srgbClr val="59595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1200" ker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spłata pożyczki</a:t>
              </a:r>
            </a:p>
            <a:p>
              <a:pPr algn="ctr" defTabSz="266700" fontAlgn="auto">
                <a:spcBef>
                  <a:spcPct val="1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1200" kern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refundacja środków</a:t>
              </a:r>
            </a:p>
          </p:txBody>
        </p:sp>
        <p:sp>
          <p:nvSpPr>
            <p:cNvPr id="59" name="Oval 17"/>
            <p:cNvSpPr>
              <a:spLocks noChangeArrowheads="1"/>
            </p:cNvSpPr>
            <p:nvPr/>
          </p:nvSpPr>
          <p:spPr bwMode="auto">
            <a:xfrm>
              <a:off x="7923592" y="2370129"/>
              <a:ext cx="468000" cy="468000"/>
            </a:xfrm>
            <a:prstGeom prst="ellipse">
              <a:avLst/>
            </a:prstGeom>
            <a:grpFill/>
            <a:ln w="9525">
              <a:solidFill>
                <a:srgbClr val="59595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2000" kern="0">
                  <a:solidFill>
                    <a:srgbClr val="B60024"/>
                  </a:solidFill>
                  <a:latin typeface="Arial"/>
                  <a:ea typeface="+mn-ea"/>
                  <a:cs typeface="Times New Roman" pitchFamily="18" charset="0"/>
                </a:rPr>
                <a:t>7</a:t>
              </a:r>
            </a:p>
          </p:txBody>
        </p:sp>
        <p:sp>
          <p:nvSpPr>
            <p:cNvPr id="62" name="Text Box 27"/>
            <p:cNvSpPr txBox="1">
              <a:spLocks noChangeArrowheads="1"/>
            </p:cNvSpPr>
            <p:nvPr/>
          </p:nvSpPr>
          <p:spPr bwMode="auto">
            <a:xfrm>
              <a:off x="71438" y="3444971"/>
              <a:ext cx="1476000" cy="276999"/>
            </a:xfrm>
            <a:prstGeom prst="rect">
              <a:avLst/>
            </a:prstGeom>
            <a:grpFill/>
            <a:ln w="9525">
              <a:solidFill>
                <a:srgbClr val="595959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26670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pl-PL" sz="1200" kern="0" dirty="0">
                  <a:solidFill>
                    <a:srgbClr val="595959"/>
                  </a:solidFill>
                  <a:latin typeface="Arial"/>
                  <a:ea typeface="+mn-ea"/>
                  <a:cs typeface="Times New Roman" pitchFamily="18" charset="0"/>
                </a:rPr>
                <a:t>płatność faktury</a:t>
              </a:r>
            </a:p>
          </p:txBody>
        </p:sp>
      </p:grpSp>
      <p:pic>
        <p:nvPicPr>
          <p:cNvPr id="33" name="Obraz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920" y="1628800"/>
            <a:ext cx="4240280" cy="12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13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BGK Jubileusz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808080"/>
      </a:accent2>
      <a:accent3>
        <a:srgbClr val="404040"/>
      </a:accent3>
      <a:accent4>
        <a:srgbClr val="B60024"/>
      </a:accent4>
      <a:accent5>
        <a:srgbClr val="FFFFFF"/>
      </a:accent5>
      <a:accent6>
        <a:srgbClr val="C88A7E"/>
      </a:accent6>
      <a:hlink>
        <a:srgbClr val="B60024"/>
      </a:hlink>
      <a:folHlink>
        <a:srgbClr val="B60024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3" ma:contentTypeDescription="Utwórz nowy dokument." ma:contentTypeScope="" ma:versionID="b3f585b7a5a27b9e00db34ae7ed3be22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7e53f70d01fa87e79ed84c01d31ad509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i formularze HR"/>
          <xsd:enumeration value="Wnioski do Zarządu i Kadry Kierowniczej"/>
          <xsd:enumeration value="Delegacje i zaliczki"/>
          <xsd:enumeration value="Druki dot. zakładowego funduszu świadczeń socjalnych"/>
          <xsd:enumeration value="Karty płatnicze"/>
          <xsd:enumeration value="Informatyczne"/>
          <xsd:enumeration value="Świadczenia medyczn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Ocena okresowa"/>
          <xsd:enumeration value="Placówki - komunikaty"/>
          <xsd:enumeration value="Bezpieczeństwo"/>
          <xsd:enumeration value="Upominki reklamowe"/>
          <xsd:enumeration value="Program dobrowolnych odejść"/>
          <xsd:enumeration value="Outsourcing"/>
          <xsd:enumeration value="Identyfikacja wizualna-90 lecie BGK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y xmlns="9a3d7087-ea51-4008-a74b-842085285004">Identyfikacja wizualna-90 lecie BGK</DocumentCategory>
  </documentManagement>
</p:properties>
</file>

<file path=customXml/itemProps1.xml><?xml version="1.0" encoding="utf-8"?>
<ds:datastoreItem xmlns:ds="http://schemas.openxmlformats.org/officeDocument/2006/customXml" ds:itemID="{12CA560B-1139-44F9-B4C4-0720B168F55E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9ECC3A35-5B49-4FEA-8FC9-DC0C894C3F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0A64A4-5D39-466F-8516-0C49D989461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12FB3C9-78BA-4B29-984A-F0BC19A810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A44C3D40-34F9-41F2-9728-E973D0D21603}">
  <ds:schemaRefs>
    <ds:schemaRef ds:uri="51558230-da65-4863-82dc-579f45735f64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9a3d7087-ea51-4008-a74b-842085285004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4799</TotalTime>
  <Words>953</Words>
  <Application>Microsoft Office PowerPoint</Application>
  <PresentationFormat>Pokaz na ekranie (4:3)</PresentationFormat>
  <Paragraphs>183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Projekt domyślny</vt:lpstr>
      <vt:lpstr>Rola BGK w finansowaniu inwestycji  na obszarach wiejskich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Kacper Glura</dc:creator>
  <cp:lastModifiedBy>Kacper Glura</cp:lastModifiedBy>
  <cp:revision>487</cp:revision>
  <cp:lastPrinted>2014-09-15T09:01:18Z</cp:lastPrinted>
  <dcterms:created xsi:type="dcterms:W3CDTF">2007-10-08T21:57:08Z</dcterms:created>
  <dcterms:modified xsi:type="dcterms:W3CDTF">2014-09-15T11:56:29Z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0x010100CFD61360C56E46D0BB2C7B9AC011017100012AF0E121B25F4A99702CBEDB4AC67C</vt:lpwstr>
  </property>
  <property fmtid="{D5CDD505-2E9C-101B-9397-08002B2CF9AE}" pid="3" name="_dlc_DocIdItemGuid">
    <vt:lpwstr>b99f43c6-e2fc-42b3-8199-b8f4dffdab21</vt:lpwstr>
  </property>
  <property fmtid="{D5CDD505-2E9C-101B-9397-08002B2CF9AE}" pid="4" name="_dlc_DocId">
    <vt:lpwstr>EK3D6Q4R3HVH-35-490</vt:lpwstr>
  </property>
  <property fmtid="{D5CDD505-2E9C-101B-9397-08002B2CF9AE}" pid="5" name="_dlc_DocIdUrl">
    <vt:lpwstr>http://intranet/dokumenty/_layouts/DocIdRedir.aspx?ID=EK3D6Q4R3HVH-35-490, EK3D6Q4R3HVH-35-490</vt:lpwstr>
  </property>
</Properties>
</file>